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12" r:id="rId2"/>
    <p:sldId id="256" r:id="rId3"/>
    <p:sldId id="288" r:id="rId4"/>
    <p:sldId id="297" r:id="rId5"/>
    <p:sldId id="290" r:id="rId6"/>
    <p:sldId id="292" r:id="rId7"/>
    <p:sldId id="310" r:id="rId8"/>
    <p:sldId id="294" r:id="rId9"/>
    <p:sldId id="296" r:id="rId10"/>
    <p:sldId id="286" r:id="rId11"/>
    <p:sldId id="282" r:id="rId12"/>
    <p:sldId id="285" r:id="rId13"/>
    <p:sldId id="287" r:id="rId14"/>
    <p:sldId id="284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1" r:id="rId2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5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03" autoAdjust="0"/>
  </p:normalViewPr>
  <p:slideViewPr>
    <p:cSldViewPr>
      <p:cViewPr>
        <p:scale>
          <a:sx n="118" d="100"/>
          <a:sy n="118" d="100"/>
        </p:scale>
        <p:origin x="-17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FS01\Users$\magnush\Entrepren&#246;rsuppsatser%201999-\Miljard&#228;r%20m%20Tino%202012-\Europaperspektiv%202014\Europa%20figur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FS01\Users$\magnush\Entrepren&#246;rsuppsatser%201999-\Miljard&#228;r%20m%20Tino%202012-\Europaperspektiv%202014\Europa%20figur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480064"/>
        <c:axId val="51481600"/>
      </c:barChart>
      <c:catAx>
        <c:axId val="51480064"/>
        <c:scaling>
          <c:orientation val="minMax"/>
        </c:scaling>
        <c:delete val="1"/>
        <c:axPos val="b"/>
        <c:majorTickMark val="none"/>
        <c:minorTickMark val="none"/>
        <c:tickLblPos val="nextTo"/>
        <c:crossAx val="51481600"/>
        <c:crosses val="autoZero"/>
        <c:auto val="1"/>
        <c:lblAlgn val="ctr"/>
        <c:lblOffset val="100"/>
        <c:noMultiLvlLbl val="0"/>
      </c:catAx>
      <c:valAx>
        <c:axId val="51481600"/>
        <c:scaling>
          <c:orientation val="minMax"/>
        </c:scaling>
        <c:delete val="0"/>
        <c:axPos val="l"/>
        <c:numFmt formatCode="0" sourceLinked="0"/>
        <c:majorTickMark val="cross"/>
        <c:minorTickMark val="none"/>
        <c:tickLblPos val="nextTo"/>
        <c:txPr>
          <a:bodyPr/>
          <a:lstStyle/>
          <a:p>
            <a:pPr>
              <a:defRPr sz="1400"/>
            </a:pPr>
            <a:endParaRPr lang="sv-SE"/>
          </a:p>
        </c:txPr>
        <c:crossAx val="51480064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502549286733302E-2"/>
          <c:y val="0.13190549000260565"/>
          <c:w val="0.92186130672280686"/>
          <c:h val="0.7225663550017392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</c:spPr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14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32"/>
            <c:invertIfNegative val="0"/>
            <c:bubble3D val="0"/>
            <c:spPr>
              <a:solidFill>
                <a:srgbClr val="0070C0"/>
              </a:solidFill>
            </c:spPr>
          </c:dPt>
          <c:cat>
            <c:strRef>
              <c:f>grafer!$A$2:$A$30</c:f>
              <c:strCache>
                <c:ptCount val="29"/>
                <c:pt idx="0">
                  <c:v>Hongkong</c:v>
                </c:pt>
                <c:pt idx="1">
                  <c:v>Israel</c:v>
                </c:pt>
                <c:pt idx="2">
                  <c:v>USA</c:v>
                </c:pt>
                <c:pt idx="3">
                  <c:v>Schweiz</c:v>
                </c:pt>
                <c:pt idx="4">
                  <c:v>Singapore</c:v>
                </c:pt>
                <c:pt idx="5">
                  <c:v>Norge</c:v>
                </c:pt>
                <c:pt idx="6">
                  <c:v>Irland</c:v>
                </c:pt>
                <c:pt idx="7">
                  <c:v>Taiwan</c:v>
                </c:pt>
                <c:pt idx="8">
                  <c:v>Kanada</c:v>
                </c:pt>
                <c:pt idx="9">
                  <c:v>Australien</c:v>
                </c:pt>
                <c:pt idx="10">
                  <c:v>Storbritannien</c:v>
                </c:pt>
                <c:pt idx="11">
                  <c:v>Nya Zeeland</c:v>
                </c:pt>
                <c:pt idx="12">
                  <c:v>Sverige</c:v>
                </c:pt>
                <c:pt idx="13">
                  <c:v>Tyskland</c:v>
                </c:pt>
                <c:pt idx="14">
                  <c:v>Europa</c:v>
                </c:pt>
                <c:pt idx="15">
                  <c:v>Japan</c:v>
                </c:pt>
                <c:pt idx="16">
                  <c:v>Spanien</c:v>
                </c:pt>
                <c:pt idx="17">
                  <c:v>Tjeckien</c:v>
                </c:pt>
                <c:pt idx="18">
                  <c:v>Turkiet</c:v>
                </c:pt>
                <c:pt idx="19">
                  <c:v>Portugal</c:v>
                </c:pt>
                <c:pt idx="20">
                  <c:v>Grekland</c:v>
                </c:pt>
                <c:pt idx="21">
                  <c:v>Österrike</c:v>
                </c:pt>
                <c:pt idx="22">
                  <c:v>Italien</c:v>
                </c:pt>
                <c:pt idx="23">
                  <c:v>Polen</c:v>
                </c:pt>
                <c:pt idx="24">
                  <c:v>Belgien</c:v>
                </c:pt>
                <c:pt idx="25">
                  <c:v>Nederländerna</c:v>
                </c:pt>
                <c:pt idx="26">
                  <c:v>Korea</c:v>
                </c:pt>
                <c:pt idx="27">
                  <c:v>Frankrike</c:v>
                </c:pt>
                <c:pt idx="28">
                  <c:v>Mexiko</c:v>
                </c:pt>
              </c:strCache>
            </c:strRef>
          </c:cat>
          <c:val>
            <c:numRef>
              <c:f>grafer!$B$2:$B$35</c:f>
              <c:numCache>
                <c:formatCode>0.000</c:formatCode>
                <c:ptCount val="34"/>
                <c:pt idx="0">
                  <c:v>2.8308563340410471</c:v>
                </c:pt>
                <c:pt idx="1">
                  <c:v>1.7881705639614858</c:v>
                </c:pt>
                <c:pt idx="2">
                  <c:v>1.3379820886193394</c:v>
                </c:pt>
                <c:pt idx="3">
                  <c:v>1.2293402540636527</c:v>
                </c:pt>
                <c:pt idx="4">
                  <c:v>1.0526315789473684</c:v>
                </c:pt>
                <c:pt idx="5">
                  <c:v>1.0392849719393058</c:v>
                </c:pt>
                <c:pt idx="6">
                  <c:v>0.90191657271702375</c:v>
                </c:pt>
                <c:pt idx="7">
                  <c:v>0.81741524694544831</c:v>
                </c:pt>
                <c:pt idx="8">
                  <c:v>0.68377084757855933</c:v>
                </c:pt>
                <c:pt idx="9">
                  <c:v>0.63883185033082368</c:v>
                </c:pt>
                <c:pt idx="10">
                  <c:v>0.52011377488825683</c:v>
                </c:pt>
                <c:pt idx="11">
                  <c:v>0.46285582041194173</c:v>
                </c:pt>
                <c:pt idx="12">
                  <c:v>0.43398068785939026</c:v>
                </c:pt>
                <c:pt idx="13">
                  <c:v>0.3535291966353773</c:v>
                </c:pt>
                <c:pt idx="14" formatCode="0.00">
                  <c:v>0.32420722736505486</c:v>
                </c:pt>
                <c:pt idx="15">
                  <c:v>0.32137706151627266</c:v>
                </c:pt>
                <c:pt idx="16">
                  <c:v>0.30310903264917294</c:v>
                </c:pt>
                <c:pt idx="17">
                  <c:v>0.28776978417266186</c:v>
                </c:pt>
                <c:pt idx="18">
                  <c:v>0.2839658673027502</c:v>
                </c:pt>
                <c:pt idx="19">
                  <c:v>0.28184892897406988</c:v>
                </c:pt>
                <c:pt idx="20">
                  <c:v>0.26876903780684464</c:v>
                </c:pt>
                <c:pt idx="21">
                  <c:v>0.24084778420038536</c:v>
                </c:pt>
                <c:pt idx="22">
                  <c:v>0.23419595510128974</c:v>
                </c:pt>
                <c:pt idx="23">
                  <c:v>0.20991314843483511</c:v>
                </c:pt>
                <c:pt idx="24">
                  <c:v>0.18620240201098595</c:v>
                </c:pt>
                <c:pt idx="25">
                  <c:v>0.17870971585155179</c:v>
                </c:pt>
                <c:pt idx="26">
                  <c:v>0.12332990750256938</c:v>
                </c:pt>
                <c:pt idx="27">
                  <c:v>0.11182465893479025</c:v>
                </c:pt>
                <c:pt idx="28">
                  <c:v>5.5684454756380508E-2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281152"/>
        <c:axId val="97282688"/>
      </c:barChart>
      <c:catAx>
        <c:axId val="972811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sv-SE"/>
          </a:p>
        </c:txPr>
        <c:crossAx val="97282688"/>
        <c:crosses val="autoZero"/>
        <c:auto val="1"/>
        <c:lblAlgn val="ctr"/>
        <c:lblOffset val="100"/>
        <c:noMultiLvlLbl val="0"/>
      </c:catAx>
      <c:valAx>
        <c:axId val="97282688"/>
        <c:scaling>
          <c:orientation val="minMax"/>
        </c:scaling>
        <c:delete val="0"/>
        <c:axPos val="l"/>
        <c:numFmt formatCode="0" sourceLinked="0"/>
        <c:majorTickMark val="cross"/>
        <c:minorTickMark val="none"/>
        <c:tickLblPos val="nextTo"/>
        <c:txPr>
          <a:bodyPr/>
          <a:lstStyle/>
          <a:p>
            <a:pPr>
              <a:defRPr sz="1400"/>
            </a:pPr>
            <a:endParaRPr lang="sv-SE"/>
          </a:p>
        </c:txPr>
        <c:crossAx val="97281152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8" y="0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2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8" y="9428242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3043B4-73B5-4FFD-9327-874607AD9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8" y="0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5710"/>
            <a:ext cx="5438464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Klicka här för att ändra format på bakgrundstexten</a:t>
            </a:r>
          </a:p>
          <a:p>
            <a:pPr lvl="1"/>
            <a:r>
              <a:rPr lang="en-US" noProof="0" smtClean="0"/>
              <a:t>Nivå två</a:t>
            </a:r>
          </a:p>
          <a:p>
            <a:pPr lvl="2"/>
            <a:r>
              <a:rPr lang="en-US" noProof="0" smtClean="0"/>
              <a:t>Nivå tre</a:t>
            </a:r>
          </a:p>
          <a:p>
            <a:pPr lvl="3"/>
            <a:r>
              <a:rPr lang="en-US" noProof="0" smtClean="0"/>
              <a:t>Nivå fyra</a:t>
            </a:r>
          </a:p>
          <a:p>
            <a:pPr lvl="4"/>
            <a:r>
              <a:rPr lang="en-US" noProof="0" smtClean="0"/>
              <a:t>Nivå fem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8" y="9428242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0B45CA-D0F0-4DB7-A24F-B043BD276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72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  <a:defRPr/>
            </a:pPr>
            <a:r>
              <a:rPr lang="sv-SE" sz="2400" b="1" dirty="0" smtClean="0"/>
              <a:t>Entreprenörskap är viktigt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sv-SE" sz="2400" dirty="0" smtClean="0"/>
          </a:p>
          <a:p>
            <a:pPr marL="0" indent="0">
              <a:buFont typeface="+mj-lt"/>
              <a:buNone/>
              <a:defRPr/>
            </a:pPr>
            <a:r>
              <a:rPr lang="sv-SE" sz="2400" dirty="0" smtClean="0"/>
              <a:t>1.      Varje innovationsvåg sedan den industriella revolutionen förkroppsligas av entreprenörer</a:t>
            </a:r>
          </a:p>
          <a:p>
            <a:pPr marL="685800" lvl="1" indent="-228600">
              <a:buFont typeface="Arial" panose="020B0604020202020204" pitchFamily="34" charset="0"/>
              <a:buChar char="•"/>
              <a:defRPr/>
            </a:pPr>
            <a:r>
              <a:rPr lang="sv-SE" dirty="0" smtClean="0"/>
              <a:t>- Henry Ford och Dale Carnegie</a:t>
            </a:r>
          </a:p>
          <a:p>
            <a:pPr marL="685800" lvl="1" indent="-228600">
              <a:buFont typeface="Arial" panose="020B0604020202020204" pitchFamily="34" charset="0"/>
              <a:buChar char="•"/>
              <a:defRPr/>
            </a:pPr>
            <a:r>
              <a:rPr lang="sv-SE" dirty="0" smtClean="0"/>
              <a:t>- Lars-Magnus Ericsson och bröderna Nobel</a:t>
            </a:r>
          </a:p>
          <a:p>
            <a:pPr marL="685800" lvl="1" indent="-228600">
              <a:buFont typeface="Arial" panose="020B0604020202020204" pitchFamily="34" charset="0"/>
              <a:buChar char="•"/>
              <a:defRPr/>
            </a:pPr>
            <a:r>
              <a:rPr lang="sv-SE" dirty="0" smtClean="0"/>
              <a:t>- Steve Jobs, Bill Gates och Sam Walton</a:t>
            </a:r>
          </a:p>
          <a:p>
            <a:pPr marL="685800" lvl="1" indent="-228600">
              <a:buFont typeface="Arial" panose="020B0604020202020204" pitchFamily="34" charset="0"/>
              <a:buChar char="•"/>
              <a:defRPr/>
            </a:pPr>
            <a:r>
              <a:rPr lang="sv-SE" dirty="0" smtClean="0"/>
              <a:t>- Bröderna Rausing, Ingvar Kamprad och Erling Persson</a:t>
            </a:r>
          </a:p>
          <a:p>
            <a:pPr marL="0" indent="0">
              <a:buFont typeface="+mj-lt"/>
              <a:buNone/>
              <a:defRPr/>
            </a:pPr>
            <a:endParaRPr lang="sv-SE" sz="1200" dirty="0" smtClean="0"/>
          </a:p>
          <a:p>
            <a:pPr marL="0" indent="0">
              <a:buFont typeface="+mj-lt"/>
              <a:buNone/>
              <a:defRPr/>
            </a:pPr>
            <a:r>
              <a:rPr lang="sv-SE" sz="1200" dirty="0" smtClean="0"/>
              <a:t>2.</a:t>
            </a:r>
            <a:r>
              <a:rPr lang="sv-SE" sz="1200" baseline="0" dirty="0" smtClean="0"/>
              <a:t>      </a:t>
            </a:r>
            <a:r>
              <a:rPr lang="sv-SE" sz="2400" dirty="0" smtClean="0"/>
              <a:t>Viktigt för strukturomvandling, jobbskapande, teknisk utveckling och ekonomisk tillväxt</a:t>
            </a:r>
          </a:p>
          <a:p>
            <a:pPr marL="0" indent="0">
              <a:buFont typeface="+mj-lt"/>
              <a:buNone/>
              <a:defRPr/>
            </a:pPr>
            <a:endParaRPr lang="sv-SE" sz="2400" dirty="0" smtClean="0"/>
          </a:p>
          <a:p>
            <a:pPr marL="0" indent="0">
              <a:buFont typeface="+mj-lt"/>
              <a:buNone/>
              <a:defRPr/>
            </a:pPr>
            <a:r>
              <a:rPr lang="sv-SE" sz="2400" dirty="0" smtClean="0"/>
              <a:t>3.</a:t>
            </a:r>
            <a:r>
              <a:rPr lang="sv-SE" sz="2400" baseline="0" dirty="0" smtClean="0"/>
              <a:t>      </a:t>
            </a:r>
            <a:r>
              <a:rPr lang="sv-SE" sz="2400" dirty="0" smtClean="0"/>
              <a:t>Europa och Sverige anses av flera bedömare ha ett entreprenörsunderskott</a:t>
            </a:r>
          </a:p>
          <a:p>
            <a:pPr marL="228600" indent="-228600">
              <a:buFont typeface="+mj-lt"/>
              <a:buAutoNum type="arabicPeriod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B45CA-D0F0-4DB7-A24F-B043BD2760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167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Samma figur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B45CA-D0F0-4DB7-A24F-B043BD2760E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65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sv-SE" altLang="sv-SE" sz="1200" b="1" dirty="0" smtClean="0"/>
              <a:t>Resultat</a:t>
            </a:r>
          </a:p>
          <a:p>
            <a:pPr eaLnBrk="1" hangingPunct="1">
              <a:spcAft>
                <a:spcPts val="1800"/>
              </a:spcAft>
            </a:pPr>
            <a:endParaRPr lang="sv-SE" altLang="sv-SE" sz="1200" b="1" dirty="0" smtClean="0"/>
          </a:p>
          <a:p>
            <a:pPr marL="228600" indent="-228600" eaLnBrk="1" hangingPunct="1">
              <a:spcAft>
                <a:spcPts val="1800"/>
              </a:spcAft>
              <a:buFont typeface="+mj-lt"/>
              <a:buAutoNum type="arabicPeriod"/>
            </a:pPr>
            <a:r>
              <a:rPr lang="sv-SE" altLang="sv-SE" sz="1200" dirty="0" smtClean="0"/>
              <a:t>Europa mer egenföretande men mindre super-E än USA</a:t>
            </a:r>
          </a:p>
          <a:p>
            <a:pPr marL="0" indent="0" eaLnBrk="1" hangingPunct="1">
              <a:spcAft>
                <a:spcPts val="1800"/>
              </a:spcAft>
              <a:buFont typeface="+mj-lt"/>
              <a:buNone/>
            </a:pPr>
            <a:r>
              <a:rPr lang="sv-SE" altLang="sv-SE" sz="1200" dirty="0" smtClean="0"/>
              <a:t>2.</a:t>
            </a:r>
            <a:r>
              <a:rPr lang="sv-SE" altLang="sv-SE" sz="1200" baseline="0" dirty="0" smtClean="0"/>
              <a:t>  </a:t>
            </a:r>
            <a:r>
              <a:rPr lang="sv-SE" altLang="sv-SE" sz="1200" dirty="0" smtClean="0"/>
              <a:t>Europa och Asien jämförbara på super-E, men Asien något bättre.  </a:t>
            </a:r>
          </a:p>
          <a:p>
            <a:pPr marL="0" indent="0" eaLnBrk="1" hangingPunct="1">
              <a:spcAft>
                <a:spcPts val="1800"/>
              </a:spcAft>
              <a:buFont typeface="+mj-lt"/>
              <a:buNone/>
            </a:pPr>
            <a:r>
              <a:rPr lang="sv-SE" altLang="sv-SE" sz="1200" dirty="0" smtClean="0"/>
              <a:t>3.  Europa underpresterar trots goda förutsättningar för innovation och entreprenörskap.</a:t>
            </a:r>
          </a:p>
          <a:p>
            <a:pPr marL="0" indent="0" eaLnBrk="1" hangingPunct="1">
              <a:buFont typeface="+mj-lt"/>
              <a:buNone/>
            </a:pPr>
            <a:r>
              <a:rPr lang="sv-SE" altLang="sv-SE" sz="1200" dirty="0" smtClean="0"/>
              <a:t>4.  Välutbildad arbetskraft, hög BNP per capita, bra infrastruktur och goda institutioner</a:t>
            </a:r>
            <a:r>
              <a:rPr lang="sv-SE" altLang="sv-SE" sz="1400" dirty="0" smtClean="0"/>
              <a:t>.</a:t>
            </a:r>
            <a:endParaRPr lang="sv-SE" altLang="sv-SE" dirty="0" smtClean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B45CA-D0F0-4DB7-A24F-B043BD2760E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049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sv-SE" sz="1200" b="1" dirty="0" smtClean="0"/>
              <a:t>Thomas </a:t>
            </a:r>
            <a:r>
              <a:rPr lang="sv-SE" sz="1200" b="1" dirty="0" err="1" smtClean="0"/>
              <a:t>Piketty</a:t>
            </a:r>
            <a:r>
              <a:rPr lang="sv-SE" sz="1200" b="1" dirty="0" smtClean="0"/>
              <a:t> &amp; entreprenörskapet</a:t>
            </a:r>
          </a:p>
          <a:p>
            <a:pPr marL="0" indent="0">
              <a:buFont typeface="+mj-lt"/>
              <a:buNone/>
            </a:pPr>
            <a:endParaRPr lang="sv-SE" b="1" dirty="0" smtClean="0"/>
          </a:p>
          <a:p>
            <a:pPr marL="0" indent="0">
              <a:buFont typeface="+mj-lt"/>
              <a:buNone/>
            </a:pPr>
            <a:r>
              <a:rPr lang="sv-SE" dirty="0" smtClean="0"/>
              <a:t>1.   Ett imponerande verk</a:t>
            </a:r>
          </a:p>
          <a:p>
            <a:pPr marL="0" indent="0">
              <a:buFont typeface="+mj-lt"/>
              <a:buNone/>
            </a:pPr>
            <a:r>
              <a:rPr lang="sv-SE" dirty="0" smtClean="0"/>
              <a:t>2.   Rätt i att ojämlikheten har ökat</a:t>
            </a:r>
          </a:p>
          <a:p>
            <a:pPr marL="0" indent="0">
              <a:buFont typeface="+mj-lt"/>
              <a:buNone/>
            </a:pPr>
            <a:r>
              <a:rPr lang="sv-SE" dirty="0" smtClean="0"/>
              <a:t>3.   Men hur stort är problemet?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sv-SE" dirty="0" smtClean="0"/>
              <a:t>- Enorm granskning pågår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sv-SE" dirty="0" smtClean="0"/>
              <a:t>- Många aspekter som är förödande för huvudbudskapet (data ej entydiga, investeringar i bostäder felaktigt medtagna, inga avskrivningar, K kan ej ersätta L så enkelt som krävs, behandling av pensionstillgångar, effekt av transfereringar)</a:t>
            </a:r>
          </a:p>
          <a:p>
            <a:pPr marL="0" indent="0">
              <a:buFont typeface="+mj-lt"/>
              <a:buNone/>
            </a:pPr>
            <a:r>
              <a:rPr lang="sv-SE" dirty="0" smtClean="0"/>
              <a:t>4.   Stort fokus på topp 1 %, 0,1 % eller t.o.m. 0,01 %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sv-SE" dirty="0" smtClean="0"/>
              <a:t>- Hur har de blivit rika?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sv-SE" dirty="0" smtClean="0"/>
              <a:t>- Går rikedomen i arv?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B45CA-D0F0-4DB7-A24F-B043BD2760E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2616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b="1" dirty="0" err="1" smtClean="0"/>
              <a:t>Enligt</a:t>
            </a:r>
            <a:r>
              <a:rPr lang="en-US" altLang="en-US" sz="1200" b="1" dirty="0" smtClean="0"/>
              <a:t> </a:t>
            </a:r>
            <a:r>
              <a:rPr lang="en-US" altLang="en-US" sz="1200" b="1" dirty="0" err="1" smtClean="0"/>
              <a:t>Piketty</a:t>
            </a:r>
            <a:r>
              <a:rPr lang="en-US" altLang="en-US" sz="1200" b="1" dirty="0" smtClean="0"/>
              <a:t> </a:t>
            </a:r>
            <a:r>
              <a:rPr lang="en-US" altLang="en-US" sz="1200" b="1" dirty="0" err="1" smtClean="0"/>
              <a:t>styrs</a:t>
            </a:r>
            <a:r>
              <a:rPr lang="en-US" altLang="en-US" sz="1200" b="1" dirty="0" smtClean="0"/>
              <a:t> </a:t>
            </a:r>
            <a:r>
              <a:rPr lang="en-US" altLang="en-US" sz="1200" b="1" dirty="0" err="1" smtClean="0"/>
              <a:t>kapitalismen</a:t>
            </a:r>
            <a:r>
              <a:rPr lang="en-US" altLang="en-US" sz="1200" b="1" dirty="0" smtClean="0"/>
              <a:t> </a:t>
            </a:r>
            <a:r>
              <a:rPr lang="en-US" altLang="en-US" sz="1200" b="1" dirty="0" err="1" smtClean="0"/>
              <a:t>av</a:t>
            </a:r>
            <a:r>
              <a:rPr lang="en-US" altLang="en-US" sz="1200" b="1" dirty="0" smtClean="0"/>
              <a:t> </a:t>
            </a:r>
            <a:r>
              <a:rPr lang="en-US" altLang="en-US" sz="1200" b="1" dirty="0" err="1" smtClean="0"/>
              <a:t>fundamentala</a:t>
            </a:r>
            <a:r>
              <a:rPr lang="en-US" altLang="en-US" sz="1200" b="1" dirty="0" smtClean="0"/>
              <a:t> </a:t>
            </a:r>
            <a:r>
              <a:rPr lang="en-US" altLang="en-US" sz="1200" b="1" dirty="0" err="1" smtClean="0"/>
              <a:t>lagar</a:t>
            </a:r>
            <a:endParaRPr lang="en-US" altLang="en-US" sz="1200" b="1" dirty="0" smtClean="0"/>
          </a:p>
          <a:p>
            <a:pPr>
              <a:defRPr/>
            </a:pPr>
            <a:endParaRPr lang="en-US" sz="1200" b="1" i="1" dirty="0" smtClean="0"/>
          </a:p>
          <a:p>
            <a:pPr marL="0" indent="0">
              <a:buFont typeface="+mj-lt"/>
              <a:buNone/>
              <a:defRPr/>
            </a:pPr>
            <a:r>
              <a:rPr lang="en-US" sz="1200" i="1" dirty="0" smtClean="0"/>
              <a:t>1.   r</a:t>
            </a:r>
            <a:r>
              <a:rPr lang="en-US" sz="1200" dirty="0" smtClean="0"/>
              <a:t> &gt; </a:t>
            </a:r>
            <a:r>
              <a:rPr lang="en-US" sz="1200" i="1" dirty="0" smtClean="0"/>
              <a:t>g</a:t>
            </a:r>
          </a:p>
          <a:p>
            <a:pPr marL="228600" indent="-228600">
              <a:buFont typeface="+mj-lt"/>
              <a:buAutoNum type="arabicPeriod"/>
              <a:defRPr/>
            </a:pPr>
            <a:endParaRPr lang="en-US" sz="800" dirty="0" smtClean="0"/>
          </a:p>
          <a:p>
            <a:pPr marL="0" indent="0">
              <a:buFont typeface="+mj-lt"/>
              <a:buNone/>
              <a:defRPr/>
            </a:pPr>
            <a:r>
              <a:rPr lang="en-US" sz="1200" dirty="0" smtClean="0"/>
              <a:t>2.</a:t>
            </a:r>
            <a:r>
              <a:rPr lang="en-US" sz="1200" baseline="0" dirty="0" smtClean="0"/>
              <a:t>   </a:t>
            </a:r>
            <a:r>
              <a:rPr lang="en-US" sz="1200" dirty="0" err="1" smtClean="0"/>
              <a:t>Återinvesterar</a:t>
            </a:r>
            <a:r>
              <a:rPr lang="en-US" sz="1200" dirty="0" smtClean="0"/>
              <a:t> en fix </a:t>
            </a:r>
            <a:r>
              <a:rPr lang="en-US" sz="1200" dirty="0" err="1" smtClean="0"/>
              <a:t>inkomstandel</a:t>
            </a:r>
            <a:r>
              <a:rPr lang="en-US" sz="1200" dirty="0" smtClean="0"/>
              <a:t> </a:t>
            </a:r>
            <a:r>
              <a:rPr lang="en-US" sz="1200" dirty="0" err="1" smtClean="0"/>
              <a:t>så</a:t>
            </a:r>
            <a:r>
              <a:rPr lang="en-US" sz="1200" dirty="0" smtClean="0"/>
              <a:t> </a:t>
            </a:r>
            <a:r>
              <a:rPr lang="en-US" sz="1200" dirty="0" err="1" smtClean="0"/>
              <a:t>förmögenhet</a:t>
            </a:r>
            <a:r>
              <a:rPr lang="en-US" sz="1200" dirty="0" smtClean="0"/>
              <a:t> </a:t>
            </a:r>
            <a:r>
              <a:rPr lang="en-US" sz="1200" dirty="0" err="1" smtClean="0"/>
              <a:t>växer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  <a:defRPr/>
            </a:pPr>
            <a:endParaRPr lang="en-US" sz="800" dirty="0" smtClean="0"/>
          </a:p>
          <a:p>
            <a:pPr marL="0" indent="0">
              <a:buFont typeface="+mj-lt"/>
              <a:buNone/>
              <a:defRPr/>
            </a:pPr>
            <a:r>
              <a:rPr lang="en-US" sz="1200" dirty="0" smtClean="0"/>
              <a:t>3.   </a:t>
            </a:r>
            <a:r>
              <a:rPr lang="en-US" sz="1200" dirty="0" err="1" smtClean="0"/>
              <a:t>Dynastins</a:t>
            </a:r>
            <a:r>
              <a:rPr lang="en-US" sz="1200" dirty="0" smtClean="0"/>
              <a:t> </a:t>
            </a:r>
            <a:r>
              <a:rPr lang="en-US" sz="1200" dirty="0" err="1" smtClean="0"/>
              <a:t>växande</a:t>
            </a:r>
            <a:r>
              <a:rPr lang="en-US" sz="1200" dirty="0" smtClean="0"/>
              <a:t> </a:t>
            </a:r>
            <a:r>
              <a:rPr lang="en-US" sz="1200" dirty="0" err="1" smtClean="0"/>
              <a:t>förmögenhet</a:t>
            </a:r>
            <a:r>
              <a:rPr lang="en-US" sz="1200" dirty="0" smtClean="0"/>
              <a:t> </a:t>
            </a:r>
            <a:r>
              <a:rPr lang="en-US" sz="1200" dirty="0" err="1" smtClean="0"/>
              <a:t>förs</a:t>
            </a:r>
            <a:r>
              <a:rPr lang="en-US" sz="1200" dirty="0" smtClean="0"/>
              <a:t> </a:t>
            </a:r>
            <a:r>
              <a:rPr lang="en-US" sz="1200" dirty="0" err="1" smtClean="0"/>
              <a:t>vidare</a:t>
            </a:r>
            <a:r>
              <a:rPr lang="en-US" sz="1200" dirty="0" smtClean="0"/>
              <a:t> </a:t>
            </a:r>
            <a:r>
              <a:rPr lang="en-US" sz="1200" dirty="0" err="1" smtClean="0"/>
              <a:t>i</a:t>
            </a:r>
            <a:r>
              <a:rPr lang="en-US" sz="1200" dirty="0" smtClean="0"/>
              <a:t> </a:t>
            </a:r>
            <a:r>
              <a:rPr lang="en-US" sz="1200" dirty="0" err="1" smtClean="0"/>
              <a:t>arv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  <a:defRPr/>
            </a:pPr>
            <a:endParaRPr lang="en-US" sz="800" dirty="0" smtClean="0"/>
          </a:p>
          <a:p>
            <a:pPr marL="0" indent="0">
              <a:buFont typeface="+mj-lt"/>
              <a:buNone/>
              <a:defRPr/>
            </a:pPr>
            <a:r>
              <a:rPr lang="en-US" sz="1200" dirty="0" smtClean="0"/>
              <a:t>4.   Rika </a:t>
            </a:r>
            <a:r>
              <a:rPr lang="en-US" sz="1200" dirty="0" err="1" smtClean="0"/>
              <a:t>rentiärers</a:t>
            </a:r>
            <a:r>
              <a:rPr lang="en-US" sz="1200" dirty="0" smtClean="0"/>
              <a:t> </a:t>
            </a:r>
            <a:r>
              <a:rPr lang="en-US" sz="1200" dirty="0" err="1" smtClean="0"/>
              <a:t>kapital</a:t>
            </a:r>
            <a:r>
              <a:rPr lang="en-US" sz="1200" dirty="0" smtClean="0"/>
              <a:t> </a:t>
            </a:r>
            <a:r>
              <a:rPr lang="en-US" sz="1200" dirty="0" err="1" smtClean="0"/>
              <a:t>växer</a:t>
            </a:r>
            <a:r>
              <a:rPr lang="en-US" sz="1200" dirty="0" smtClean="0"/>
              <a:t> </a:t>
            </a:r>
            <a:r>
              <a:rPr lang="en-US" sz="1200" dirty="0" err="1" smtClean="0"/>
              <a:t>snabbare</a:t>
            </a:r>
            <a:r>
              <a:rPr lang="en-US" sz="1200" dirty="0" smtClean="0"/>
              <a:t> </a:t>
            </a:r>
            <a:r>
              <a:rPr lang="en-US" sz="1200" dirty="0" err="1" smtClean="0"/>
              <a:t>än</a:t>
            </a:r>
            <a:r>
              <a:rPr lang="en-US" sz="1200" dirty="0" smtClean="0"/>
              <a:t> </a:t>
            </a:r>
            <a:r>
              <a:rPr lang="en-US" sz="1200" dirty="0" err="1" smtClean="0"/>
              <a:t>ekonomin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  <a:defRPr/>
            </a:pPr>
            <a:endParaRPr lang="en-US" sz="800" dirty="0" smtClean="0"/>
          </a:p>
          <a:p>
            <a:pPr marL="0" indent="0">
              <a:buFont typeface="+mj-lt"/>
              <a:buNone/>
              <a:defRPr/>
            </a:pPr>
            <a:r>
              <a:rPr lang="en-US" sz="1200" dirty="0" smtClean="0"/>
              <a:t>5.   </a:t>
            </a:r>
            <a:r>
              <a:rPr lang="en-US" sz="1200" dirty="0" err="1" smtClean="0"/>
              <a:t>Kapitalstock</a:t>
            </a:r>
            <a:r>
              <a:rPr lang="en-US" sz="1200" dirty="0" smtClean="0"/>
              <a:t> </a:t>
            </a:r>
            <a:r>
              <a:rPr lang="en-US" sz="1200" dirty="0" err="1" smtClean="0"/>
              <a:t>i</a:t>
            </a:r>
            <a:r>
              <a:rPr lang="en-US" sz="1200" dirty="0" smtClean="0"/>
              <a:t> relation till BNP </a:t>
            </a:r>
            <a:r>
              <a:rPr lang="en-US" sz="1200" dirty="0" err="1" smtClean="0"/>
              <a:t>ökar</a:t>
            </a:r>
            <a:r>
              <a:rPr lang="en-US" sz="1200" dirty="0" smtClean="0"/>
              <a:t>, </a:t>
            </a:r>
            <a:r>
              <a:rPr lang="en-US" sz="1200" dirty="0" err="1" smtClean="0"/>
              <a:t>avkastning</a:t>
            </a:r>
            <a:r>
              <a:rPr lang="en-US" sz="1200" dirty="0" smtClean="0"/>
              <a:t> </a:t>
            </a:r>
            <a:r>
              <a:rPr lang="en-US" sz="1200" dirty="0" err="1" smtClean="0"/>
              <a:t>sjunker</a:t>
            </a:r>
            <a:r>
              <a:rPr lang="en-US" sz="1200" dirty="0" smtClean="0"/>
              <a:t> </a:t>
            </a:r>
            <a:r>
              <a:rPr lang="en-US" sz="1200" dirty="0" err="1" smtClean="0"/>
              <a:t>ej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  <a:defRPr/>
            </a:pPr>
            <a:endParaRPr lang="en-US" sz="800" dirty="0" smtClean="0"/>
          </a:p>
          <a:p>
            <a:pPr marL="0" indent="0">
              <a:buFont typeface="+mj-lt"/>
              <a:buNone/>
              <a:defRPr/>
            </a:pPr>
            <a:r>
              <a:rPr lang="en-US" sz="1200" dirty="0" smtClean="0"/>
              <a:t>6.   </a:t>
            </a:r>
            <a:r>
              <a:rPr lang="en-US" sz="1200" dirty="0" err="1" smtClean="0"/>
              <a:t>Avkastning</a:t>
            </a:r>
            <a:r>
              <a:rPr lang="en-US" sz="1200" dirty="0" smtClean="0"/>
              <a:t> </a:t>
            </a:r>
            <a:r>
              <a:rPr lang="en-US" sz="1200" dirty="0" err="1" smtClean="0"/>
              <a:t>på</a:t>
            </a:r>
            <a:r>
              <a:rPr lang="en-US" sz="1200" dirty="0" smtClean="0"/>
              <a:t> </a:t>
            </a:r>
            <a:r>
              <a:rPr lang="en-US" sz="1200" dirty="0" err="1" smtClean="0"/>
              <a:t>rikas</a:t>
            </a:r>
            <a:r>
              <a:rPr lang="en-US" sz="1200" dirty="0" smtClean="0"/>
              <a:t> </a:t>
            </a:r>
            <a:r>
              <a:rPr lang="en-US" sz="1200" dirty="0" err="1" smtClean="0"/>
              <a:t>kapital</a:t>
            </a:r>
            <a:r>
              <a:rPr lang="en-US" sz="1200" dirty="0" smtClean="0"/>
              <a:t> tar en </a:t>
            </a:r>
            <a:r>
              <a:rPr lang="en-US" sz="1200" dirty="0" err="1" smtClean="0"/>
              <a:t>allt</a:t>
            </a:r>
            <a:r>
              <a:rPr lang="en-US" sz="1200" dirty="0" smtClean="0"/>
              <a:t> </a:t>
            </a:r>
            <a:r>
              <a:rPr lang="en-US" sz="1200" dirty="0" err="1" smtClean="0"/>
              <a:t>större</a:t>
            </a:r>
            <a:r>
              <a:rPr lang="en-US" sz="1200" dirty="0" smtClean="0"/>
              <a:t> del </a:t>
            </a:r>
            <a:r>
              <a:rPr lang="en-US" sz="1200" dirty="0" err="1" smtClean="0"/>
              <a:t>av</a:t>
            </a:r>
            <a:r>
              <a:rPr lang="en-US" sz="1200" dirty="0" smtClean="0"/>
              <a:t> </a:t>
            </a:r>
            <a:r>
              <a:rPr lang="en-US" sz="1200" dirty="0" err="1" smtClean="0"/>
              <a:t>ekonomin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  <a:defRPr/>
            </a:pPr>
            <a:endParaRPr lang="en-US" sz="800" dirty="0" smtClean="0"/>
          </a:p>
          <a:p>
            <a:pPr marL="0" indent="0">
              <a:buFont typeface="+mj-lt"/>
              <a:buNone/>
              <a:defRPr/>
            </a:pPr>
            <a:r>
              <a:rPr lang="en-US" sz="1200" dirty="0" smtClean="0"/>
              <a:t>7.   </a:t>
            </a:r>
            <a:r>
              <a:rPr lang="en-US" sz="1200" dirty="0" err="1" smtClean="0"/>
              <a:t>Kapitalandelen</a:t>
            </a:r>
            <a:r>
              <a:rPr lang="en-US" sz="1200" dirty="0" smtClean="0"/>
              <a:t> </a:t>
            </a:r>
            <a:r>
              <a:rPr lang="en-US" sz="1200" dirty="0" err="1" smtClean="0"/>
              <a:t>växer</a:t>
            </a:r>
            <a:r>
              <a:rPr lang="en-US" sz="1200" dirty="0" smtClean="0"/>
              <a:t> </a:t>
            </a:r>
            <a:r>
              <a:rPr lang="en-US" sz="1200" dirty="0" err="1" smtClean="0"/>
              <a:t>från</a:t>
            </a:r>
            <a:r>
              <a:rPr lang="en-US" sz="1200" dirty="0" smtClean="0"/>
              <a:t> ca 25 % I dag mot 100 %</a:t>
            </a:r>
          </a:p>
          <a:p>
            <a:pPr marL="228600" indent="-228600">
              <a:buFont typeface="+mj-lt"/>
              <a:buAutoNum type="arabicPeriod"/>
              <a:defRPr/>
            </a:pPr>
            <a:endParaRPr lang="en-US" sz="800" dirty="0" smtClean="0"/>
          </a:p>
          <a:p>
            <a:pPr marL="0" indent="0">
              <a:buFont typeface="+mj-lt"/>
              <a:buNone/>
              <a:defRPr/>
            </a:pPr>
            <a:r>
              <a:rPr lang="en-US" sz="1200" dirty="0" smtClean="0"/>
              <a:t>8.   </a:t>
            </a:r>
            <a:r>
              <a:rPr lang="en-US" sz="1200" dirty="0" err="1" smtClean="0"/>
              <a:t>Arbetare</a:t>
            </a:r>
            <a:r>
              <a:rPr lang="en-US" sz="1200" dirty="0" smtClean="0"/>
              <a:t> </a:t>
            </a:r>
            <a:r>
              <a:rPr lang="en-US" sz="1200" dirty="0" err="1" smtClean="0"/>
              <a:t>och</a:t>
            </a:r>
            <a:r>
              <a:rPr lang="en-US" sz="1200" dirty="0" smtClean="0"/>
              <a:t> </a:t>
            </a:r>
            <a:r>
              <a:rPr lang="en-US" sz="1200" dirty="0" err="1" smtClean="0"/>
              <a:t>medelklass</a:t>
            </a:r>
            <a:r>
              <a:rPr lang="en-US" sz="1200" dirty="0" smtClean="0"/>
              <a:t> </a:t>
            </a:r>
            <a:r>
              <a:rPr lang="en-US" sz="1200" dirty="0" err="1" smtClean="0"/>
              <a:t>marginaliseras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B45CA-D0F0-4DB7-A24F-B043BD2760E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612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spcAft>
                <a:spcPts val="1200"/>
              </a:spcAft>
              <a:buFont typeface="+mj-lt"/>
              <a:buNone/>
            </a:pPr>
            <a:r>
              <a:rPr lang="en-US" altLang="en-US" sz="2400" b="1" dirty="0" err="1" smtClean="0"/>
              <a:t>Viktiga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invändningar</a:t>
            </a:r>
            <a:r>
              <a:rPr lang="en-US" altLang="en-US" sz="2400" b="1" dirty="0" smtClean="0"/>
              <a:t> ur </a:t>
            </a:r>
            <a:r>
              <a:rPr lang="en-US" altLang="en-US" sz="2400" b="1" dirty="0" err="1" smtClean="0"/>
              <a:t>vårt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perspektiv</a:t>
            </a:r>
            <a:endParaRPr lang="en-US" altLang="en-US" sz="2400" b="1" dirty="0" smtClean="0"/>
          </a:p>
          <a:p>
            <a:pPr marL="457200" lvl="1" indent="0">
              <a:spcAft>
                <a:spcPts val="1200"/>
              </a:spcAft>
              <a:buFont typeface="+mj-lt"/>
              <a:buNone/>
            </a:pPr>
            <a:endParaRPr lang="en-US" altLang="en-US" sz="2400" i="1" dirty="0" smtClean="0"/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altLang="en-US" sz="2400" i="1" dirty="0" smtClean="0"/>
              <a:t>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nästan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alltid</a:t>
            </a:r>
            <a:r>
              <a:rPr lang="en-US" altLang="en-US" sz="2400" dirty="0" smtClean="0"/>
              <a:t> &gt; </a:t>
            </a:r>
            <a:r>
              <a:rPr lang="en-US" altLang="en-US" sz="2400" i="1" dirty="0" smtClean="0"/>
              <a:t>g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ändå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inget</a:t>
            </a:r>
            <a:r>
              <a:rPr lang="en-US" altLang="en-US" sz="2400" dirty="0" smtClean="0"/>
              <a:t> land haft </a:t>
            </a:r>
            <a:r>
              <a:rPr lang="en-US" altLang="en-US" sz="2400" dirty="0" err="1" smtClean="0"/>
              <a:t>ojämlikhetsspiral</a:t>
            </a:r>
            <a:r>
              <a:rPr lang="en-US" altLang="en-US" sz="2400" dirty="0" smtClean="0"/>
              <a:t> 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endParaRPr lang="en-US" altLang="en-US" sz="2400" dirty="0" smtClean="0"/>
          </a:p>
          <a:p>
            <a:pPr marL="457200" lvl="1" indent="0">
              <a:buFont typeface="+mj-lt"/>
              <a:buNone/>
            </a:pPr>
            <a:r>
              <a:rPr lang="en-US" altLang="en-US" sz="2400" dirty="0" smtClean="0"/>
              <a:t>2.   </a:t>
            </a:r>
            <a:r>
              <a:rPr lang="en-US" altLang="en-US" sz="2400" dirty="0" err="1" smtClean="0"/>
              <a:t>Stämmer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inte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på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mikronivå</a:t>
            </a:r>
            <a:endParaRPr lang="en-US" altLang="en-US" sz="24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- De </a:t>
            </a:r>
            <a:r>
              <a:rPr lang="en-US" altLang="en-US" sz="2400" dirty="0" err="1" smtClean="0"/>
              <a:t>rikaste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heter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ej</a:t>
            </a:r>
            <a:r>
              <a:rPr lang="en-US" altLang="en-US" sz="2400" dirty="0" smtClean="0"/>
              <a:t> Rockefeller, Guggenheim, Ford, Du Pont </a:t>
            </a:r>
            <a:r>
              <a:rPr lang="en-US" altLang="en-US" sz="2400" dirty="0" err="1" smtClean="0"/>
              <a:t>eller</a:t>
            </a:r>
            <a:r>
              <a:rPr lang="en-US" altLang="en-US" sz="2400" dirty="0" smtClean="0"/>
              <a:t> Carnegie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- Av </a:t>
            </a:r>
            <a:r>
              <a:rPr lang="en-US" altLang="en-US" sz="2400" dirty="0" err="1" smtClean="0"/>
              <a:t>Sveriges</a:t>
            </a:r>
            <a:r>
              <a:rPr lang="en-US" altLang="en-US" sz="2400" dirty="0" smtClean="0"/>
              <a:t> 136 </a:t>
            </a:r>
            <a:r>
              <a:rPr lang="en-US" altLang="en-US" sz="2400" dirty="0" err="1" smtClean="0"/>
              <a:t>miljardärer</a:t>
            </a:r>
            <a:r>
              <a:rPr lang="en-US" altLang="en-US" sz="2400" dirty="0" smtClean="0"/>
              <a:t> (SEK) </a:t>
            </a:r>
            <a:r>
              <a:rPr lang="en-US" altLang="en-US" sz="2400" dirty="0" err="1" smtClean="0"/>
              <a:t>endast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elva</a:t>
            </a:r>
            <a:r>
              <a:rPr lang="en-US" altLang="en-US" sz="2400" dirty="0" smtClean="0"/>
              <a:t> ”</a:t>
            </a:r>
            <a:r>
              <a:rPr lang="en-US" altLang="en-US" sz="2400" dirty="0" err="1" smtClean="0"/>
              <a:t>gammalförmögna</a:t>
            </a:r>
            <a:r>
              <a:rPr lang="en-US" altLang="en-US" sz="2400" dirty="0" smtClean="0"/>
              <a:t>”</a:t>
            </a:r>
          </a:p>
          <a:p>
            <a:pPr marL="914400" lvl="1" indent="-457200">
              <a:buFont typeface="+mj-lt"/>
              <a:buAutoNum type="arabicPeriod"/>
            </a:pPr>
            <a:endParaRPr lang="en-US" altLang="en-US" sz="2400" dirty="0" smtClean="0"/>
          </a:p>
          <a:p>
            <a:pPr marL="457200" lvl="1" indent="0">
              <a:buFont typeface="+mj-lt"/>
              <a:buNone/>
            </a:pPr>
            <a:r>
              <a:rPr lang="en-US" altLang="en-US" sz="2400" dirty="0" smtClean="0"/>
              <a:t>3.   </a:t>
            </a:r>
            <a:r>
              <a:rPr lang="en-US" altLang="en-US" sz="2400" dirty="0" err="1" smtClean="0"/>
              <a:t>Sparar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inte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mekaniskt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för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dynastibygge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lockelse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att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spendera</a:t>
            </a:r>
            <a:endParaRPr lang="en-US" altLang="en-US" sz="2400" dirty="0" smtClean="0"/>
          </a:p>
          <a:p>
            <a:pPr marL="800100" lvl="1" indent="-342900">
              <a:buFont typeface="+mj-lt"/>
              <a:buAutoNum type="arabicPeriod"/>
            </a:pPr>
            <a:endParaRPr lang="en-US" altLang="en-US" sz="2400" dirty="0" smtClean="0"/>
          </a:p>
          <a:p>
            <a:pPr marL="457200" lvl="1" indent="0">
              <a:buFont typeface="+mj-lt"/>
              <a:buNone/>
            </a:pPr>
            <a:r>
              <a:rPr lang="en-US" altLang="en-US" sz="2400" dirty="0" smtClean="0"/>
              <a:t>4.   </a:t>
            </a:r>
            <a:r>
              <a:rPr lang="en-US" altLang="en-US" sz="2400" dirty="0" err="1" smtClean="0"/>
              <a:t>Skilsmässor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arvdelning</a:t>
            </a:r>
            <a:r>
              <a:rPr lang="en-US" altLang="en-US" sz="2400" dirty="0" smtClean="0"/>
              <a:t> etc. </a:t>
            </a:r>
            <a:r>
              <a:rPr lang="en-US" altLang="en-US" sz="2400" dirty="0" err="1" smtClean="0"/>
              <a:t>försvårar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dynasti-byggande</a:t>
            </a:r>
            <a:endParaRPr lang="en-US" altLang="en-US" sz="2400" dirty="0" smtClean="0"/>
          </a:p>
          <a:p>
            <a:pPr marL="914400" lvl="1" indent="-457200">
              <a:buFont typeface="+mj-lt"/>
              <a:buAutoNum type="arabicPeriod"/>
            </a:pPr>
            <a:endParaRPr lang="en-US" altLang="en-US" sz="2400" dirty="0" smtClean="0"/>
          </a:p>
          <a:p>
            <a:pPr marL="457200" lvl="1" indent="0">
              <a:buFont typeface="+mj-lt"/>
              <a:buNone/>
            </a:pPr>
            <a:r>
              <a:rPr lang="en-US" altLang="en-US" sz="2400" dirty="0" smtClean="0"/>
              <a:t>5.   </a:t>
            </a:r>
            <a:r>
              <a:rPr lang="en-US" altLang="en-US" sz="2400" dirty="0" err="1" smtClean="0"/>
              <a:t>Avkastning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på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kapital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sjunker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när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kapitalstocken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växer</a:t>
            </a:r>
            <a:endParaRPr lang="en-US" altLang="en-US" sz="2400" dirty="0" smtClean="0"/>
          </a:p>
          <a:p>
            <a:pPr marL="914400" lvl="2" indent="0">
              <a:buFont typeface="+mj-lt"/>
              <a:buNone/>
            </a:pPr>
            <a:r>
              <a:rPr lang="en-US" altLang="en-US" sz="2400" dirty="0" smtClean="0"/>
              <a:t>- </a:t>
            </a:r>
            <a:r>
              <a:rPr lang="en-US" altLang="en-US" sz="2400" dirty="0" err="1" smtClean="0"/>
              <a:t>T.ex</a:t>
            </a:r>
            <a:r>
              <a:rPr lang="en-US" altLang="en-US" sz="2400" dirty="0" smtClean="0"/>
              <a:t>. </a:t>
            </a:r>
            <a:r>
              <a:rPr lang="en-US" altLang="en-US" sz="2400" dirty="0" err="1" smtClean="0"/>
              <a:t>Schweiz</a:t>
            </a:r>
            <a:r>
              <a:rPr lang="en-US" altLang="en-US" sz="2400" dirty="0" smtClean="0"/>
              <a:t> hade </a:t>
            </a:r>
            <a:r>
              <a:rPr lang="en-US" altLang="en-US" sz="2400" dirty="0" err="1" smtClean="0"/>
              <a:t>vare</a:t>
            </a:r>
            <a:r>
              <a:rPr lang="en-US" altLang="en-US" sz="2400" dirty="0" smtClean="0"/>
              <a:t> sig </a:t>
            </a:r>
            <a:r>
              <a:rPr lang="en-US" altLang="en-US" sz="2400" dirty="0" err="1" smtClean="0"/>
              <a:t>krig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eller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höga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skatter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ingen</a:t>
            </a:r>
            <a:r>
              <a:rPr lang="en-US" altLang="en-US" sz="2400" dirty="0" smtClean="0"/>
              <a:t> spiral</a:t>
            </a:r>
          </a:p>
          <a:p>
            <a:pPr marL="914400" lvl="1" indent="-457200">
              <a:buFont typeface="+mj-lt"/>
              <a:buAutoNum type="arabicPeriod"/>
            </a:pPr>
            <a:endParaRPr lang="en-US" altLang="en-US" sz="2400" dirty="0" smtClean="0"/>
          </a:p>
          <a:p>
            <a:pPr marL="457200" lvl="1" indent="0">
              <a:buFont typeface="+mj-lt"/>
              <a:buNone/>
            </a:pPr>
            <a:r>
              <a:rPr lang="en-US" altLang="en-US" sz="2400" dirty="0" smtClean="0"/>
              <a:t>6.   Nya </a:t>
            </a:r>
            <a:r>
              <a:rPr lang="en-US" altLang="en-US" sz="2400" dirty="0" err="1" smtClean="0"/>
              <a:t>entreprenörer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förstår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värdet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av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gamla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förmögenheter</a:t>
            </a:r>
            <a:endParaRPr lang="en-US" altLang="en-US" sz="2400" dirty="0" smtClean="0"/>
          </a:p>
          <a:p>
            <a:pPr marL="914400" lvl="1" indent="-457200">
              <a:buFont typeface="+mj-lt"/>
              <a:buAutoNum type="arabicPeriod"/>
            </a:pPr>
            <a:endParaRPr lang="en-US" altLang="en-US" sz="2400" dirty="0" smtClean="0"/>
          </a:p>
          <a:p>
            <a:pPr marL="914400" lvl="1" indent="-457200">
              <a:buFont typeface="+mj-lt"/>
              <a:buAutoNum type="arabicPeriod"/>
            </a:pPr>
            <a:endParaRPr lang="en-US" altLang="en-US" sz="2400" dirty="0" smtClean="0"/>
          </a:p>
          <a:p>
            <a:pPr marL="914400" lvl="1" indent="-457200">
              <a:buFont typeface="+mj-lt"/>
              <a:buAutoNum type="arabicPeriod"/>
            </a:pPr>
            <a:endParaRPr lang="en-US" altLang="en-US" sz="2400" dirty="0" smtClean="0"/>
          </a:p>
          <a:p>
            <a:pPr lvl="1"/>
            <a:endParaRPr lang="en-US" altLang="en-US" sz="2400" dirty="0" smtClean="0"/>
          </a:p>
          <a:p>
            <a:endParaRPr lang="en-US" altLang="en-US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B45CA-D0F0-4DB7-A24F-B043BD2760E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855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en-US" sz="1000" dirty="0" smtClean="0"/>
          </a:p>
          <a:p>
            <a:r>
              <a:rPr lang="en-US" altLang="en-US" sz="1200" b="1" dirty="0" err="1" smtClean="0"/>
              <a:t>Olika</a:t>
            </a:r>
            <a:r>
              <a:rPr lang="en-US" altLang="en-US" sz="1200" b="1" dirty="0" smtClean="0"/>
              <a:t> </a:t>
            </a:r>
            <a:r>
              <a:rPr lang="en-US" altLang="en-US" sz="1200" b="1" dirty="0" err="1" smtClean="0"/>
              <a:t>ojämlikheter</a:t>
            </a:r>
            <a:endParaRPr lang="en-US" altLang="en-US" sz="1200" b="1" dirty="0" smtClean="0"/>
          </a:p>
          <a:p>
            <a:endParaRPr lang="en-US" altLang="en-US" sz="1200" b="1" dirty="0" smtClean="0"/>
          </a:p>
          <a:p>
            <a:r>
              <a:rPr lang="en-US" altLang="en-US" sz="1200" dirty="0" err="1" smtClean="0"/>
              <a:t>Inkomstojämlikhet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ökar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överallt</a:t>
            </a:r>
            <a:r>
              <a:rPr lang="en-US" altLang="en-US" sz="1200" dirty="0" smtClean="0"/>
              <a:t>, </a:t>
            </a:r>
            <a:r>
              <a:rPr lang="en-US" altLang="en-US" sz="1200" dirty="0" err="1" smtClean="0"/>
              <a:t>inte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minst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i</a:t>
            </a:r>
            <a:r>
              <a:rPr lang="en-US" altLang="en-US" sz="1200" dirty="0" smtClean="0"/>
              <a:t> USA. </a:t>
            </a:r>
            <a:r>
              <a:rPr lang="en-US" altLang="en-US" sz="1200" dirty="0" err="1" smtClean="0"/>
              <a:t>Däremot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ingen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entydlig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öking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av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förmögenhetsojämlikheten</a:t>
            </a:r>
            <a:r>
              <a:rPr lang="en-US" altLang="en-US" sz="1200" dirty="0" smtClean="0"/>
              <a:t>. </a:t>
            </a:r>
            <a:r>
              <a:rPr lang="en-US" altLang="en-US" sz="1200" dirty="0" err="1" smtClean="0"/>
              <a:t>För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att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få</a:t>
            </a:r>
            <a:r>
              <a:rPr lang="en-US" altLang="en-US" sz="1200" dirty="0" smtClean="0"/>
              <a:t> sin </a:t>
            </a:r>
            <a:r>
              <a:rPr lang="en-US" altLang="en-US" sz="1200" dirty="0" err="1" smtClean="0"/>
              <a:t>teori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att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passa</a:t>
            </a:r>
            <a:r>
              <a:rPr lang="en-US" altLang="en-US" sz="1200" dirty="0" smtClean="0"/>
              <a:t> data </a:t>
            </a:r>
            <a:r>
              <a:rPr lang="en-US" altLang="en-US" sz="1200" dirty="0" err="1" smtClean="0"/>
              <a:t>bättre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i</a:t>
            </a:r>
            <a:r>
              <a:rPr lang="en-US" altLang="en-US" sz="1200" dirty="0" smtClean="0"/>
              <a:t> USA </a:t>
            </a:r>
            <a:r>
              <a:rPr lang="en-US" altLang="en-US" sz="1200" dirty="0" err="1" smtClean="0"/>
              <a:t>talar</a:t>
            </a:r>
            <a:r>
              <a:rPr lang="en-US" altLang="en-US" sz="1200" dirty="0" smtClean="0"/>
              <a:t> P. om “</a:t>
            </a:r>
            <a:r>
              <a:rPr lang="en-US" altLang="en-US" sz="1200" dirty="0" err="1" smtClean="0"/>
              <a:t>supermanagers</a:t>
            </a:r>
            <a:r>
              <a:rPr lang="en-US" altLang="en-US" sz="1200" dirty="0" smtClean="0"/>
              <a:t>”.</a:t>
            </a:r>
          </a:p>
          <a:p>
            <a:endParaRPr lang="en-US" altLang="en-US" sz="1050" dirty="0" smtClean="0"/>
          </a:p>
          <a:p>
            <a:r>
              <a:rPr lang="en-US" altLang="sv-SE" sz="1200" dirty="0" smtClean="0"/>
              <a:t>P. </a:t>
            </a:r>
            <a:r>
              <a:rPr lang="en-US" altLang="sv-SE" sz="1200" dirty="0" err="1" smtClean="0"/>
              <a:t>accepterar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att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entreprenörer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är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innovativa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och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värdeskapande</a:t>
            </a:r>
            <a:r>
              <a:rPr lang="en-US" altLang="sv-SE" sz="1200" dirty="0" smtClean="0"/>
              <a:t>, men </a:t>
            </a:r>
            <a:r>
              <a:rPr lang="en-US" altLang="sv-SE" sz="1200" dirty="0" err="1" smtClean="0"/>
              <a:t>menar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att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riktiga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entreprenörer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är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få</a:t>
            </a:r>
            <a:r>
              <a:rPr lang="en-US" altLang="sv-SE" sz="1200" dirty="0" smtClean="0"/>
              <a:t>. </a:t>
            </a:r>
          </a:p>
          <a:p>
            <a:endParaRPr lang="en-US" altLang="en-US" sz="1050" dirty="0" smtClean="0"/>
          </a:p>
          <a:p>
            <a:r>
              <a:rPr lang="en-US" altLang="en-US" sz="1200" dirty="0" smtClean="0"/>
              <a:t>0.1 % </a:t>
            </a:r>
            <a:r>
              <a:rPr lang="en-US" altLang="en-US" sz="1200" dirty="0" err="1" smtClean="0"/>
              <a:t>är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enligt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Piketty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huvudsakligen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chefer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på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hierarkiska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storföretag</a:t>
            </a:r>
            <a:r>
              <a:rPr lang="en-US" altLang="en-US" sz="1200" dirty="0" smtClean="0"/>
              <a:t>. </a:t>
            </a:r>
            <a:r>
              <a:rPr lang="en-US" altLang="en-US" sz="1200" dirty="0" err="1" smtClean="0"/>
              <a:t>Är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inte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produktiva</a:t>
            </a:r>
            <a:r>
              <a:rPr lang="en-US" altLang="en-US" sz="1200" dirty="0" smtClean="0"/>
              <a:t> men </a:t>
            </a:r>
            <a:r>
              <a:rPr lang="en-US" altLang="en-US" sz="1200" dirty="0" err="1" smtClean="0"/>
              <a:t>har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förhandlat</a:t>
            </a:r>
            <a:r>
              <a:rPr lang="en-US" altLang="en-US" sz="1200" dirty="0" smtClean="0"/>
              <a:t> till sig en </a:t>
            </a:r>
            <a:r>
              <a:rPr lang="en-US" altLang="en-US" sz="1200" dirty="0" err="1" smtClean="0"/>
              <a:t>större</a:t>
            </a:r>
            <a:r>
              <a:rPr lang="en-US" altLang="en-US" sz="1200" dirty="0" smtClean="0"/>
              <a:t> del </a:t>
            </a:r>
            <a:r>
              <a:rPr lang="en-US" altLang="en-US" sz="1200" dirty="0" err="1" smtClean="0"/>
              <a:t>av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ekonomin</a:t>
            </a:r>
            <a:r>
              <a:rPr lang="en-US" altLang="en-US" sz="1200" dirty="0" smtClean="0"/>
              <a:t>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B45CA-D0F0-4DB7-A24F-B043BD2760E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442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sz="1200" b="1" dirty="0" smtClean="0"/>
          </a:p>
          <a:p>
            <a:pPr>
              <a:defRPr/>
            </a:pPr>
            <a:r>
              <a:rPr lang="en-US" altLang="en-US" sz="1000" b="1" dirty="0" err="1" smtClean="0"/>
              <a:t>Vilka</a:t>
            </a:r>
            <a:r>
              <a:rPr lang="en-US" altLang="en-US" sz="1000" b="1" dirty="0" smtClean="0"/>
              <a:t> </a:t>
            </a:r>
            <a:r>
              <a:rPr lang="en-US" altLang="en-US" sz="1000" b="1" dirty="0" err="1" smtClean="0"/>
              <a:t>är</a:t>
            </a:r>
            <a:r>
              <a:rPr lang="en-US" altLang="en-US" sz="1000" b="1" dirty="0" smtClean="0"/>
              <a:t> </a:t>
            </a:r>
            <a:r>
              <a:rPr lang="en-US" altLang="en-US" sz="1000" b="1" dirty="0" err="1" smtClean="0"/>
              <a:t>då</a:t>
            </a:r>
            <a:r>
              <a:rPr lang="en-US" altLang="en-US" sz="1000" b="1" dirty="0" smtClean="0"/>
              <a:t> de </a:t>
            </a:r>
            <a:r>
              <a:rPr lang="en-US" altLang="en-US" sz="1000" b="1" dirty="0" err="1" smtClean="0"/>
              <a:t>rika</a:t>
            </a:r>
            <a:r>
              <a:rPr lang="en-US" altLang="en-US" sz="1000" b="1" dirty="0" smtClean="0"/>
              <a:t> </a:t>
            </a:r>
            <a:r>
              <a:rPr lang="en-US" altLang="en-US" sz="1000" b="1" dirty="0" err="1" smtClean="0"/>
              <a:t>i</a:t>
            </a:r>
            <a:r>
              <a:rPr lang="en-US" altLang="en-US" sz="1000" b="1" dirty="0" smtClean="0"/>
              <a:t> USA?</a:t>
            </a:r>
          </a:p>
          <a:p>
            <a:pPr>
              <a:defRPr/>
            </a:pPr>
            <a:endParaRPr lang="en-US" altLang="en-US" sz="1000" b="1" dirty="0" smtClean="0"/>
          </a:p>
          <a:p>
            <a:pPr>
              <a:defRPr/>
            </a:pPr>
            <a:endParaRPr lang="en-US" sz="1000" b="1" dirty="0" smtClean="0"/>
          </a:p>
          <a:p>
            <a:pPr>
              <a:defRPr/>
            </a:pPr>
            <a:r>
              <a:rPr lang="en-US" sz="1200" dirty="0" smtClean="0"/>
              <a:t>- </a:t>
            </a:r>
            <a:r>
              <a:rPr lang="en-US" sz="1200" dirty="0" err="1" smtClean="0"/>
              <a:t>Piketty</a:t>
            </a:r>
            <a:r>
              <a:rPr lang="en-US" sz="1200" dirty="0" smtClean="0"/>
              <a:t> </a:t>
            </a:r>
            <a:r>
              <a:rPr lang="en-US" sz="1200" dirty="0" err="1" smtClean="0"/>
              <a:t>missförstår</a:t>
            </a:r>
            <a:r>
              <a:rPr lang="en-US" sz="1200" dirty="0" smtClean="0"/>
              <a:t> </a:t>
            </a:r>
            <a:r>
              <a:rPr lang="en-US" sz="1200" dirty="0" err="1" smtClean="0"/>
              <a:t>vilka</a:t>
            </a:r>
            <a:r>
              <a:rPr lang="en-US" sz="1200" dirty="0" smtClean="0"/>
              <a:t> 0,1 % </a:t>
            </a:r>
            <a:r>
              <a:rPr lang="en-US" sz="1200" dirty="0" err="1" smtClean="0"/>
              <a:t>är</a:t>
            </a:r>
            <a:r>
              <a:rPr lang="en-US" sz="1200" dirty="0" smtClean="0"/>
              <a:t>: </a:t>
            </a:r>
            <a:r>
              <a:rPr lang="en-US" sz="1200" dirty="0" err="1" smtClean="0"/>
              <a:t>företagare</a:t>
            </a:r>
            <a:r>
              <a:rPr lang="en-US" sz="1200" dirty="0" smtClean="0"/>
              <a:t> </a:t>
            </a:r>
            <a:r>
              <a:rPr lang="en-US" sz="1200" dirty="0" err="1" smtClean="0"/>
              <a:t>snarare</a:t>
            </a:r>
            <a:r>
              <a:rPr lang="en-US" sz="1200" dirty="0" smtClean="0"/>
              <a:t> </a:t>
            </a:r>
            <a:r>
              <a:rPr lang="en-US" sz="1200" dirty="0" err="1" smtClean="0"/>
              <a:t>än</a:t>
            </a:r>
            <a:r>
              <a:rPr lang="en-US" sz="1200" dirty="0" smtClean="0"/>
              <a:t> </a:t>
            </a:r>
            <a:r>
              <a:rPr lang="en-US" sz="1200" dirty="0" err="1" smtClean="0"/>
              <a:t>chefer</a:t>
            </a:r>
            <a:endParaRPr lang="en-US" sz="1200" dirty="0" smtClean="0"/>
          </a:p>
          <a:p>
            <a:pPr marL="0" indent="0">
              <a:buNone/>
              <a:defRPr/>
            </a:pPr>
            <a:endParaRPr lang="en-US" sz="1200" dirty="0" smtClean="0"/>
          </a:p>
          <a:p>
            <a:pPr>
              <a:defRPr/>
            </a:pPr>
            <a:r>
              <a:rPr lang="en-US" sz="1200" dirty="0" smtClean="0"/>
              <a:t>- </a:t>
            </a:r>
            <a:r>
              <a:rPr lang="en-US" sz="1200" dirty="0" err="1" smtClean="0"/>
              <a:t>Avkastning</a:t>
            </a:r>
            <a:r>
              <a:rPr lang="en-US" sz="1200" dirty="0" smtClean="0"/>
              <a:t> </a:t>
            </a:r>
            <a:r>
              <a:rPr lang="en-US" sz="1200" dirty="0" err="1" smtClean="0"/>
              <a:t>reflekterar</a:t>
            </a:r>
            <a:r>
              <a:rPr lang="en-US" sz="1200" dirty="0" smtClean="0"/>
              <a:t> </a:t>
            </a:r>
            <a:r>
              <a:rPr lang="en-US" sz="1200" dirty="0" err="1" smtClean="0"/>
              <a:t>humankapital</a:t>
            </a:r>
            <a:r>
              <a:rPr lang="en-US" sz="1200" dirty="0" smtClean="0"/>
              <a:t>, </a:t>
            </a:r>
            <a:r>
              <a:rPr lang="en-US" sz="1200" dirty="0" err="1" smtClean="0"/>
              <a:t>ej</a:t>
            </a:r>
            <a:r>
              <a:rPr lang="en-US" sz="1200" dirty="0" smtClean="0"/>
              <a:t> </a:t>
            </a:r>
            <a:r>
              <a:rPr lang="en-US" sz="1200" dirty="0" err="1" smtClean="0"/>
              <a:t>existerande</a:t>
            </a:r>
            <a:r>
              <a:rPr lang="en-US" sz="1200" dirty="0" smtClean="0"/>
              <a:t> </a:t>
            </a:r>
            <a:r>
              <a:rPr lang="en-US" sz="1200" dirty="0" err="1" smtClean="0"/>
              <a:t>förmögenhet</a:t>
            </a:r>
            <a:endParaRPr lang="en-US" sz="1200" dirty="0" smtClean="0"/>
          </a:p>
          <a:p>
            <a:pPr>
              <a:defRPr/>
            </a:pPr>
            <a:endParaRPr lang="en-US" sz="1200" dirty="0" smtClean="0"/>
          </a:p>
          <a:p>
            <a:pPr>
              <a:defRPr/>
            </a:pPr>
            <a:r>
              <a:rPr lang="en-US" sz="1200" dirty="0" smtClean="0"/>
              <a:t>- </a:t>
            </a:r>
            <a:r>
              <a:rPr lang="en-US" sz="1200" dirty="0" err="1" smtClean="0"/>
              <a:t>Svårare</a:t>
            </a:r>
            <a:r>
              <a:rPr lang="en-US" sz="1200" dirty="0" smtClean="0"/>
              <a:t> </a:t>
            </a:r>
            <a:r>
              <a:rPr lang="en-US" sz="1200" dirty="0" err="1" smtClean="0"/>
              <a:t>att</a:t>
            </a:r>
            <a:r>
              <a:rPr lang="en-US" sz="1200" dirty="0" smtClean="0"/>
              <a:t> </a:t>
            </a:r>
            <a:r>
              <a:rPr lang="en-US" sz="1200" dirty="0" err="1" smtClean="0"/>
              <a:t>hävda</a:t>
            </a:r>
            <a:r>
              <a:rPr lang="en-US" sz="1200" dirty="0" smtClean="0"/>
              <a:t> </a:t>
            </a:r>
            <a:r>
              <a:rPr lang="en-US" sz="1200" dirty="0" err="1" smtClean="0"/>
              <a:t>att</a:t>
            </a:r>
            <a:r>
              <a:rPr lang="en-US" sz="1200" dirty="0" smtClean="0"/>
              <a:t> </a:t>
            </a:r>
            <a:r>
              <a:rPr lang="en-US" sz="1200" dirty="0" err="1" smtClean="0"/>
              <a:t>företagare</a:t>
            </a:r>
            <a:r>
              <a:rPr lang="en-US" sz="1200" dirty="0" smtClean="0"/>
              <a:t> </a:t>
            </a:r>
            <a:r>
              <a:rPr lang="en-US" sz="1200" dirty="0" err="1" smtClean="0"/>
              <a:t>är</a:t>
            </a:r>
            <a:r>
              <a:rPr lang="en-US" sz="1200" dirty="0" smtClean="0"/>
              <a:t> </a:t>
            </a:r>
            <a:r>
              <a:rPr lang="en-US" sz="1200" dirty="0" err="1" smtClean="0"/>
              <a:t>utsugare</a:t>
            </a:r>
            <a:r>
              <a:rPr lang="en-US" sz="1200" dirty="0" smtClean="0"/>
              <a:t> </a:t>
            </a:r>
            <a:r>
              <a:rPr lang="en-US" sz="1200" dirty="0" err="1" smtClean="0"/>
              <a:t>än</a:t>
            </a:r>
            <a:r>
              <a:rPr lang="en-US" sz="1200" dirty="0" smtClean="0"/>
              <a:t> </a:t>
            </a:r>
            <a:r>
              <a:rPr lang="en-US" sz="1200" dirty="0" err="1" smtClean="0"/>
              <a:t>arvingar</a:t>
            </a:r>
            <a:r>
              <a:rPr lang="en-US" sz="1200" dirty="0" smtClean="0"/>
              <a:t> </a:t>
            </a:r>
            <a:r>
              <a:rPr lang="en-US" sz="1200" dirty="0" err="1" smtClean="0"/>
              <a:t>eller</a:t>
            </a:r>
            <a:r>
              <a:rPr lang="en-US" sz="1200" dirty="0" smtClean="0"/>
              <a:t> </a:t>
            </a:r>
            <a:r>
              <a:rPr lang="en-US" sz="1200" dirty="0" err="1" smtClean="0"/>
              <a:t>chefer</a:t>
            </a:r>
            <a:endParaRPr lang="en-US" sz="1200" dirty="0" smtClean="0"/>
          </a:p>
          <a:p>
            <a:pPr>
              <a:defRPr/>
            </a:pPr>
            <a:endParaRPr lang="en-US" sz="1200" dirty="0" smtClean="0"/>
          </a:p>
          <a:p>
            <a:pPr>
              <a:defRPr/>
            </a:pPr>
            <a:r>
              <a:rPr lang="en-US" sz="1200" dirty="0" smtClean="0"/>
              <a:t>- </a:t>
            </a:r>
            <a:r>
              <a:rPr lang="en-US" sz="1200" dirty="0" err="1" smtClean="0"/>
              <a:t>Entreprenörer</a:t>
            </a:r>
            <a:r>
              <a:rPr lang="en-US" sz="1200" dirty="0" smtClean="0"/>
              <a:t> </a:t>
            </a:r>
            <a:r>
              <a:rPr lang="en-US" sz="1200" dirty="0" err="1" smtClean="0"/>
              <a:t>märkligt</a:t>
            </a:r>
            <a:r>
              <a:rPr lang="en-US" sz="1200" dirty="0" smtClean="0"/>
              <a:t> </a:t>
            </a:r>
            <a:r>
              <a:rPr lang="en-US" sz="1200" dirty="0" err="1" smtClean="0"/>
              <a:t>frånvarande</a:t>
            </a:r>
            <a:r>
              <a:rPr lang="en-US" sz="1200" dirty="0" smtClean="0"/>
              <a:t> </a:t>
            </a:r>
            <a:r>
              <a:rPr lang="en-US" sz="1200" dirty="0" err="1" smtClean="0"/>
              <a:t>från</a:t>
            </a:r>
            <a:r>
              <a:rPr lang="en-US" sz="1200" dirty="0" smtClean="0"/>
              <a:t> </a:t>
            </a:r>
            <a:r>
              <a:rPr lang="en-US" sz="1200" dirty="0" err="1" smtClean="0"/>
              <a:t>bok</a:t>
            </a:r>
            <a:r>
              <a:rPr lang="en-US" sz="1200" dirty="0" smtClean="0"/>
              <a:t> om </a:t>
            </a:r>
            <a:r>
              <a:rPr lang="en-US" sz="1200" dirty="0" err="1" smtClean="0"/>
              <a:t>rika</a:t>
            </a:r>
            <a:r>
              <a:rPr lang="en-US" sz="1200" dirty="0" smtClean="0"/>
              <a:t> </a:t>
            </a:r>
            <a:r>
              <a:rPr lang="en-US" sz="1200" dirty="0" err="1" smtClean="0"/>
              <a:t>kapitalister</a:t>
            </a:r>
            <a:endParaRPr lang="en-US" sz="1200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B45CA-D0F0-4DB7-A24F-B043BD2760E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313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 smtClean="0"/>
              <a:t>Forbes </a:t>
            </a:r>
            <a:r>
              <a:rPr lang="en-US" altLang="en-US" b="1" dirty="0" err="1" smtClean="0"/>
              <a:t>dollarmiljardärer</a:t>
            </a:r>
            <a:endParaRPr lang="en-US" altLang="en-US" b="1" dirty="0" smtClean="0"/>
          </a:p>
          <a:p>
            <a:endParaRPr lang="en-US" altLang="en-US" b="1" dirty="0" smtClean="0"/>
          </a:p>
          <a:p>
            <a:endParaRPr lang="en-US" altLang="en-US" b="1" dirty="0" smtClean="0"/>
          </a:p>
          <a:p>
            <a:pPr marL="0" indent="0">
              <a:buFont typeface="+mj-lt"/>
              <a:buNone/>
              <a:defRPr/>
            </a:pPr>
            <a:r>
              <a:rPr lang="en-US" sz="2200" dirty="0" smtClean="0"/>
              <a:t>1.     </a:t>
            </a:r>
            <a:r>
              <a:rPr lang="en-US" sz="2200" dirty="0" err="1" smtClean="0"/>
              <a:t>Andel</a:t>
            </a:r>
            <a:r>
              <a:rPr lang="en-US" sz="2200" dirty="0" smtClean="0"/>
              <a:t> </a:t>
            </a:r>
            <a:r>
              <a:rPr lang="en-US" sz="2200" dirty="0" err="1" smtClean="0"/>
              <a:t>arv</a:t>
            </a:r>
            <a:r>
              <a:rPr lang="en-US" sz="2200" dirty="0" smtClean="0"/>
              <a:t> snare </a:t>
            </a:r>
            <a:r>
              <a:rPr lang="en-US" sz="2200" dirty="0" err="1" smtClean="0"/>
              <a:t>än</a:t>
            </a:r>
            <a:r>
              <a:rPr lang="en-US" sz="2200" dirty="0" smtClean="0"/>
              <a:t> “self-made”-</a:t>
            </a:r>
            <a:r>
              <a:rPr lang="en-US" sz="2200" dirty="0" err="1" smtClean="0"/>
              <a:t>miljardärer</a:t>
            </a:r>
            <a:r>
              <a:rPr lang="en-US" sz="2200" dirty="0" smtClean="0"/>
              <a:t>:</a:t>
            </a:r>
          </a:p>
          <a:p>
            <a:pPr marL="685800" lvl="1" indent="-2286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- USA 1982: 41 %</a:t>
            </a:r>
          </a:p>
          <a:p>
            <a:pPr marL="685800" lvl="1" indent="-2286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- USA 2014: 30 %</a:t>
            </a:r>
          </a:p>
          <a:p>
            <a:pPr marL="685800" lvl="1" indent="-2286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- </a:t>
            </a:r>
            <a:r>
              <a:rPr lang="en-US" dirty="0" err="1" smtClean="0"/>
              <a:t>Frankrike</a:t>
            </a:r>
            <a:r>
              <a:rPr lang="en-US" dirty="0" smtClean="0"/>
              <a:t> 2014: 70 %</a:t>
            </a:r>
          </a:p>
          <a:p>
            <a:pPr marL="457200" lvl="1" indent="0">
              <a:buFont typeface="+mj-lt"/>
              <a:buNone/>
              <a:defRPr/>
            </a:pPr>
            <a:r>
              <a:rPr lang="en-US" dirty="0" smtClean="0"/>
              <a:t> </a:t>
            </a:r>
          </a:p>
          <a:p>
            <a:pPr marL="0" indent="0">
              <a:buFont typeface="+mj-lt"/>
              <a:buNone/>
              <a:defRPr/>
            </a:pPr>
            <a:r>
              <a:rPr lang="en-US" sz="2200" dirty="0" smtClean="0"/>
              <a:t>2.     </a:t>
            </a:r>
            <a:r>
              <a:rPr lang="en-US" sz="2200" dirty="0" err="1" smtClean="0"/>
              <a:t>Piketty</a:t>
            </a:r>
            <a:r>
              <a:rPr lang="en-US" sz="2200" dirty="0" smtClean="0"/>
              <a:t> </a:t>
            </a:r>
            <a:r>
              <a:rPr lang="en-US" sz="2200" dirty="0" err="1" smtClean="0"/>
              <a:t>menar</a:t>
            </a:r>
            <a:r>
              <a:rPr lang="en-US" sz="2200" dirty="0" smtClean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motsats</a:t>
            </a:r>
            <a:r>
              <a:rPr lang="en-US" sz="2200" dirty="0" smtClean="0"/>
              <a:t> till </a:t>
            </a:r>
            <a:r>
              <a:rPr lang="en-US" sz="2200" dirty="0" err="1" smtClean="0"/>
              <a:t>detta</a:t>
            </a:r>
            <a:r>
              <a:rPr lang="en-US" sz="2200" dirty="0" smtClean="0"/>
              <a:t> </a:t>
            </a:r>
            <a:r>
              <a:rPr lang="en-US" sz="2200" dirty="0" err="1" smtClean="0"/>
              <a:t>att</a:t>
            </a:r>
            <a:r>
              <a:rPr lang="en-US" sz="2200" dirty="0" smtClean="0"/>
              <a:t> </a:t>
            </a:r>
            <a:r>
              <a:rPr lang="en-US" sz="2200" dirty="0" err="1" smtClean="0"/>
              <a:t>relativt</a:t>
            </a:r>
            <a:r>
              <a:rPr lang="en-US" sz="2200" dirty="0" smtClean="0"/>
              <a:t> </a:t>
            </a:r>
            <a:r>
              <a:rPr lang="en-US" sz="2200" dirty="0" err="1" smtClean="0"/>
              <a:t>få</a:t>
            </a:r>
            <a:r>
              <a:rPr lang="en-US" sz="2200" dirty="0" smtClean="0"/>
              <a:t> </a:t>
            </a:r>
            <a:r>
              <a:rPr lang="en-US" sz="2200" dirty="0" err="1" smtClean="0"/>
              <a:t>miljardärer</a:t>
            </a:r>
            <a:r>
              <a:rPr lang="en-US" sz="2200" dirty="0" smtClean="0"/>
              <a:t> </a:t>
            </a:r>
            <a:r>
              <a:rPr lang="en-US" sz="2200" dirty="0" err="1" smtClean="0"/>
              <a:t>är</a:t>
            </a:r>
            <a:r>
              <a:rPr lang="en-US" sz="2200" dirty="0" smtClean="0"/>
              <a:t> </a:t>
            </a:r>
            <a:r>
              <a:rPr lang="en-US" sz="2200" dirty="0" err="1" smtClean="0"/>
              <a:t>entreprenörer</a:t>
            </a:r>
            <a:r>
              <a:rPr lang="en-US" sz="2200" dirty="0" smtClean="0"/>
              <a:t> </a:t>
            </a:r>
            <a:r>
              <a:rPr lang="en-US" sz="2200" dirty="0" err="1" smtClean="0"/>
              <a:t>och</a:t>
            </a:r>
            <a:r>
              <a:rPr lang="en-US" sz="2200" dirty="0" smtClean="0"/>
              <a:t> </a:t>
            </a:r>
            <a:r>
              <a:rPr lang="en-US" sz="2200" dirty="0" err="1" smtClean="0"/>
              <a:t>att</a:t>
            </a:r>
            <a:r>
              <a:rPr lang="en-US" sz="2200" dirty="0" smtClean="0"/>
              <a:t> Forbes </a:t>
            </a:r>
            <a:r>
              <a:rPr lang="en-US" sz="2200" dirty="0" err="1" smtClean="0"/>
              <a:t>systematiskt</a:t>
            </a:r>
            <a:r>
              <a:rPr lang="en-US" sz="2200" dirty="0" smtClean="0"/>
              <a:t> </a:t>
            </a:r>
            <a:r>
              <a:rPr lang="en-US" sz="2200" dirty="0" err="1" smtClean="0"/>
              <a:t>missa</a:t>
            </a:r>
            <a:r>
              <a:rPr lang="en-US" sz="2200" dirty="0" smtClean="0"/>
              <a:t> </a:t>
            </a:r>
            <a:r>
              <a:rPr lang="en-US" sz="2200" dirty="0" err="1" smtClean="0"/>
              <a:t>arvingar</a:t>
            </a:r>
            <a:r>
              <a:rPr lang="en-US" sz="2200" dirty="0" smtClean="0"/>
              <a:t>. 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sz="2200" dirty="0" smtClean="0"/>
          </a:p>
          <a:p>
            <a:pPr marL="0" indent="0">
              <a:buFont typeface="+mj-lt"/>
              <a:buNone/>
              <a:defRPr/>
            </a:pPr>
            <a:r>
              <a:rPr lang="en-US" sz="2200" dirty="0" smtClean="0"/>
              <a:t>3.     </a:t>
            </a:r>
            <a:r>
              <a:rPr lang="en-US" sz="2200" dirty="0" err="1" smtClean="0"/>
              <a:t>Piketty</a:t>
            </a:r>
            <a:r>
              <a:rPr lang="en-US" sz="2200" dirty="0" smtClean="0"/>
              <a:t> </a:t>
            </a:r>
            <a:r>
              <a:rPr lang="en-US" sz="2200" dirty="0" err="1" smtClean="0"/>
              <a:t>har</a:t>
            </a:r>
            <a:r>
              <a:rPr lang="en-US" sz="2200" dirty="0" smtClean="0"/>
              <a:t> </a:t>
            </a:r>
            <a:r>
              <a:rPr lang="en-US" sz="2200" dirty="0" err="1" smtClean="0"/>
              <a:t>fel</a:t>
            </a:r>
            <a:r>
              <a:rPr lang="en-US" sz="2200" dirty="0" smtClean="0"/>
              <a:t> </a:t>
            </a:r>
            <a:r>
              <a:rPr lang="en-US" sz="2200" dirty="0" err="1" smtClean="0"/>
              <a:t>här</a:t>
            </a:r>
            <a:r>
              <a:rPr lang="en-US" sz="2200" dirty="0" smtClean="0"/>
              <a:t> </a:t>
            </a:r>
            <a:r>
              <a:rPr lang="en-US" sz="2200" dirty="0" err="1" smtClean="0"/>
              <a:t>enligt</a:t>
            </a:r>
            <a:r>
              <a:rPr lang="en-US" sz="2200" dirty="0" smtClean="0"/>
              <a:t> IRS. 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sz="2200" dirty="0" smtClean="0"/>
          </a:p>
          <a:p>
            <a:pPr marL="0" indent="0">
              <a:buFont typeface="+mj-lt"/>
              <a:buNone/>
              <a:defRPr/>
            </a:pPr>
            <a:r>
              <a:rPr lang="en-US" sz="2200" dirty="0" smtClean="0"/>
              <a:t>4.     </a:t>
            </a:r>
            <a:r>
              <a:rPr lang="en-US" sz="2200" dirty="0" err="1" smtClean="0"/>
              <a:t>Konkurrens</a:t>
            </a:r>
            <a:r>
              <a:rPr lang="en-US" sz="2200" dirty="0" smtClean="0"/>
              <a:t> </a:t>
            </a:r>
            <a:r>
              <a:rPr lang="en-US" sz="2200" dirty="0" err="1" smtClean="0"/>
              <a:t>och</a:t>
            </a:r>
            <a:r>
              <a:rPr lang="en-US" sz="2200" dirty="0" smtClean="0"/>
              <a:t> </a:t>
            </a:r>
            <a:r>
              <a:rPr lang="en-US" sz="2200" dirty="0" err="1" smtClean="0"/>
              <a:t>öppenhet</a:t>
            </a:r>
            <a:r>
              <a:rPr lang="en-US" sz="2200" dirty="0" smtClean="0"/>
              <a:t> </a:t>
            </a:r>
            <a:r>
              <a:rPr lang="en-US" sz="2200" dirty="0" err="1" smtClean="0"/>
              <a:t>bästa</a:t>
            </a:r>
            <a:r>
              <a:rPr lang="en-US" sz="2200" dirty="0" smtClean="0"/>
              <a:t> </a:t>
            </a:r>
            <a:r>
              <a:rPr lang="en-US" sz="2200" dirty="0" err="1" smtClean="0"/>
              <a:t>korrektivet</a:t>
            </a:r>
            <a:r>
              <a:rPr lang="en-US" sz="2200" dirty="0" smtClean="0"/>
              <a:t>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sz="2200" dirty="0" smtClean="0"/>
          </a:p>
          <a:p>
            <a:pPr marL="228600" indent="-228600">
              <a:buFont typeface="+mj-lt"/>
              <a:buAutoNum type="arabicPeriod"/>
            </a:pPr>
            <a:endParaRPr lang="en-US" altLang="en-US" b="1" dirty="0" smtClean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B45CA-D0F0-4DB7-A24F-B043BD2760E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3766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 err="1" smtClean="0"/>
              <a:t>Parasiter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eller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produktiva</a:t>
            </a:r>
            <a:r>
              <a:rPr lang="en-US" altLang="en-US" b="1" dirty="0" smtClean="0"/>
              <a:t>?</a:t>
            </a:r>
          </a:p>
          <a:p>
            <a:endParaRPr lang="en-US" b="1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/>
              <a:t>Intel, Microsoft, Google, Apple, Oracle, Yahoo, Cisco, PayPal, Facebook, Twitter, E-bay, Dell, Hewlett-Packard, Amazon, Wall-Mart, Home Depot, Best Buy, Starbucks, Subway, Bloomberg, Nike, CNN, Fox News, Univision, HBO, The Weather Channel, Black Entertainment Television, University of Phoenix </a:t>
            </a:r>
            <a:r>
              <a:rPr lang="en-US" sz="2400" dirty="0" err="1" smtClean="0"/>
              <a:t>och</a:t>
            </a:r>
            <a:r>
              <a:rPr lang="en-US" sz="2400" dirty="0" smtClean="0"/>
              <a:t> </a:t>
            </a:r>
            <a:r>
              <a:rPr lang="en-US" sz="2400" dirty="0" err="1" smtClean="0"/>
              <a:t>FedX</a:t>
            </a:r>
            <a:r>
              <a:rPr lang="en-US" sz="2400" dirty="0" smtClean="0"/>
              <a:t>. 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28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err="1" smtClean="0"/>
              <a:t>Grundade</a:t>
            </a:r>
            <a:r>
              <a:rPr lang="en-US" sz="2400" dirty="0" smtClean="0"/>
              <a:t> de </a:t>
            </a:r>
            <a:r>
              <a:rPr lang="en-US" sz="2400" dirty="0" err="1" smtClean="0"/>
              <a:t>flesta</a:t>
            </a:r>
            <a:r>
              <a:rPr lang="en-US" sz="2400" dirty="0" smtClean="0"/>
              <a:t> </a:t>
            </a:r>
            <a:r>
              <a:rPr lang="en-US" sz="2400" dirty="0" err="1" smtClean="0"/>
              <a:t>nya</a:t>
            </a:r>
            <a:r>
              <a:rPr lang="en-US" sz="2400" dirty="0" smtClean="0"/>
              <a:t> </a:t>
            </a:r>
            <a:r>
              <a:rPr lang="en-US" sz="2400" dirty="0" err="1" smtClean="0"/>
              <a:t>storföretagen</a:t>
            </a:r>
            <a:r>
              <a:rPr lang="en-US" sz="2400" dirty="0" smtClean="0"/>
              <a:t> under </a:t>
            </a:r>
            <a:r>
              <a:rPr lang="en-US" sz="2400" dirty="0" err="1" smtClean="0"/>
              <a:t>efterkrigstiden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  <a:defRPr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/>
              <a:t>23 %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finanssektorn</a:t>
            </a:r>
            <a:endParaRPr lang="en-US" sz="2400" dirty="0" smtClean="0"/>
          </a:p>
          <a:p>
            <a:pPr marL="0" indent="0">
              <a:buFontTx/>
              <a:buNone/>
              <a:defRPr/>
            </a:pPr>
            <a:endParaRPr lang="en-US" sz="2400" dirty="0" smtClean="0"/>
          </a:p>
          <a:p>
            <a:pPr marL="0" indent="0">
              <a:buFontTx/>
              <a:buNone/>
              <a:defRPr/>
            </a:pPr>
            <a:r>
              <a:rPr lang="en-US" sz="1800" b="1" dirty="0" err="1" smtClean="0"/>
              <a:t>Här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finns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ett</a:t>
            </a:r>
            <a:r>
              <a:rPr lang="en-US" sz="1800" b="1" dirty="0" smtClean="0"/>
              <a:t> hot </a:t>
            </a:r>
            <a:r>
              <a:rPr lang="en-US" sz="1800" b="1" dirty="0" err="1" smtClean="0"/>
              <a:t>att</a:t>
            </a:r>
            <a:r>
              <a:rPr lang="en-US" sz="1800" b="1" dirty="0" smtClean="0"/>
              <a:t> ta </a:t>
            </a:r>
            <a:r>
              <a:rPr lang="en-US" sz="1800" b="1" dirty="0" err="1" smtClean="0"/>
              <a:t>på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allvar</a:t>
            </a:r>
            <a:endParaRPr lang="en-US" sz="1800" b="1" dirty="0" smtClean="0"/>
          </a:p>
          <a:p>
            <a:pPr marL="0" indent="0">
              <a:buFont typeface="+mj-lt"/>
              <a:buNone/>
            </a:pPr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B45CA-D0F0-4DB7-A24F-B043BD2760E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570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200" b="1" dirty="0" err="1" smtClean="0"/>
              <a:t>Vilka</a:t>
            </a:r>
            <a:r>
              <a:rPr lang="en-US" altLang="en-US" sz="1200" b="1" dirty="0" smtClean="0"/>
              <a:t> </a:t>
            </a:r>
            <a:r>
              <a:rPr lang="en-US" altLang="en-US" sz="1200" b="1" dirty="0" err="1" smtClean="0"/>
              <a:t>är</a:t>
            </a:r>
            <a:r>
              <a:rPr lang="en-US" altLang="en-US" sz="1200" b="1" dirty="0" smtClean="0"/>
              <a:t> de 0,1 </a:t>
            </a:r>
            <a:r>
              <a:rPr lang="en-US" altLang="en-US" sz="1200" b="1" dirty="0" err="1" smtClean="0"/>
              <a:t>procenten</a:t>
            </a:r>
            <a:r>
              <a:rPr lang="en-US" altLang="en-US" sz="1200" b="1" dirty="0" smtClean="0"/>
              <a:t> </a:t>
            </a:r>
            <a:r>
              <a:rPr lang="en-US" altLang="en-US" sz="1200" b="1" dirty="0" err="1" smtClean="0"/>
              <a:t>i</a:t>
            </a:r>
            <a:r>
              <a:rPr lang="en-US" altLang="en-US" sz="1200" b="1" dirty="0" smtClean="0"/>
              <a:t> USA?</a:t>
            </a:r>
          </a:p>
          <a:p>
            <a:endParaRPr lang="en-US" sz="1200" b="1" dirty="0" smtClean="0"/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200" dirty="0" err="1" smtClean="0"/>
              <a:t>Företagare</a:t>
            </a:r>
            <a:r>
              <a:rPr lang="en-US" sz="1200" dirty="0" smtClean="0"/>
              <a:t> </a:t>
            </a:r>
            <a:r>
              <a:rPr lang="en-US" sz="1200" dirty="0" err="1" smtClean="0"/>
              <a:t>som</a:t>
            </a:r>
            <a:r>
              <a:rPr lang="en-US" sz="1200" dirty="0" smtClean="0"/>
              <a:t> </a:t>
            </a:r>
            <a:r>
              <a:rPr lang="en-US" sz="1200" dirty="0" err="1" smtClean="0"/>
              <a:t>själva</a:t>
            </a:r>
            <a:r>
              <a:rPr lang="en-US" sz="1200" dirty="0" smtClean="0"/>
              <a:t> </a:t>
            </a:r>
            <a:r>
              <a:rPr lang="en-US" sz="1200" dirty="0" err="1" smtClean="0"/>
              <a:t>aktivt</a:t>
            </a:r>
            <a:r>
              <a:rPr lang="en-US" sz="1200" dirty="0" smtClean="0"/>
              <a:t> driver </a:t>
            </a:r>
            <a:r>
              <a:rPr lang="en-US" sz="1200" dirty="0" err="1" smtClean="0"/>
              <a:t>bolag</a:t>
            </a:r>
            <a:r>
              <a:rPr lang="en-US" sz="1200" dirty="0" smtClean="0"/>
              <a:t> de </a:t>
            </a:r>
            <a:r>
              <a:rPr lang="en-US" sz="1200" dirty="0" err="1" smtClean="0"/>
              <a:t>äger</a:t>
            </a:r>
            <a:r>
              <a:rPr lang="en-US" sz="1200" dirty="0" smtClean="0"/>
              <a:t> </a:t>
            </a:r>
            <a:r>
              <a:rPr lang="en-US" sz="1200" dirty="0" err="1" smtClean="0"/>
              <a:t>utgör</a:t>
            </a:r>
            <a:r>
              <a:rPr lang="en-US" sz="1200" dirty="0" smtClean="0"/>
              <a:t> ca 70 % </a:t>
            </a:r>
            <a:r>
              <a:rPr lang="en-US" sz="1200" dirty="0" err="1" smtClean="0"/>
              <a:t>av</a:t>
            </a:r>
            <a:r>
              <a:rPr lang="en-US" sz="1200" dirty="0" smtClean="0"/>
              <a:t> de </a:t>
            </a:r>
            <a:r>
              <a:rPr lang="en-US" sz="1200" dirty="0" err="1" smtClean="0"/>
              <a:t>rikaste</a:t>
            </a:r>
            <a:r>
              <a:rPr lang="en-US" sz="1200" dirty="0" smtClean="0"/>
              <a:t> </a:t>
            </a:r>
            <a:r>
              <a:rPr lang="en-US" sz="1200" dirty="0" err="1" smtClean="0"/>
              <a:t>amerikanerna</a:t>
            </a:r>
            <a:r>
              <a:rPr lang="en-US" sz="1200" dirty="0" smtClean="0"/>
              <a:t> (SCF 2010). </a:t>
            </a:r>
          </a:p>
          <a:p>
            <a:pPr marL="228600" indent="-228600">
              <a:buFont typeface="+mj-lt"/>
              <a:buAutoNum type="arabicPeriod"/>
              <a:defRPr/>
            </a:pPr>
            <a:endParaRPr lang="en-US" sz="1000" dirty="0" smtClean="0"/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200" dirty="0" err="1" smtClean="0"/>
              <a:t>Även</a:t>
            </a:r>
            <a:r>
              <a:rPr lang="en-US" sz="1200" dirty="0" smtClean="0"/>
              <a:t> </a:t>
            </a:r>
            <a:r>
              <a:rPr lang="en-US" sz="1200" dirty="0" err="1" smtClean="0"/>
              <a:t>störst</a:t>
            </a:r>
            <a:r>
              <a:rPr lang="en-US" sz="1200" dirty="0" smtClean="0"/>
              <a:t> </a:t>
            </a:r>
            <a:r>
              <a:rPr lang="en-US" sz="1200" dirty="0" err="1" smtClean="0"/>
              <a:t>grupp</a:t>
            </a:r>
            <a:r>
              <a:rPr lang="en-US" sz="1200" dirty="0" smtClean="0"/>
              <a:t> bland </a:t>
            </a:r>
            <a:r>
              <a:rPr lang="en-US" sz="1200" dirty="0" err="1" smtClean="0"/>
              <a:t>dem</a:t>
            </a:r>
            <a:r>
              <a:rPr lang="en-US" sz="1200" dirty="0" smtClean="0"/>
              <a:t> med </a:t>
            </a:r>
            <a:r>
              <a:rPr lang="en-US" sz="1200" dirty="0" err="1" smtClean="0"/>
              <a:t>högst</a:t>
            </a:r>
            <a:r>
              <a:rPr lang="en-US" sz="1200" dirty="0" smtClean="0"/>
              <a:t> </a:t>
            </a:r>
            <a:r>
              <a:rPr lang="en-US" sz="1200" dirty="0" err="1" smtClean="0"/>
              <a:t>inkomster</a:t>
            </a:r>
            <a:r>
              <a:rPr lang="en-US" sz="1200" dirty="0" smtClean="0"/>
              <a:t>.</a:t>
            </a:r>
          </a:p>
          <a:p>
            <a:pPr marL="0" indent="0">
              <a:buFont typeface="+mj-lt"/>
              <a:buNone/>
            </a:pPr>
            <a:endParaRPr lang="sv-SE" b="1" dirty="0" smtClean="0"/>
          </a:p>
          <a:p>
            <a:pPr marL="0" indent="0">
              <a:buFont typeface="+mj-lt"/>
              <a:buNone/>
            </a:pPr>
            <a:r>
              <a:rPr lang="sv-SE" b="1" dirty="0" smtClean="0"/>
              <a:t>SAMMA FIGUR</a:t>
            </a:r>
          </a:p>
          <a:p>
            <a:pPr marL="0" indent="0">
              <a:buFont typeface="+mj-lt"/>
              <a:buNone/>
            </a:pPr>
            <a:endParaRPr lang="sv-SE" b="1" dirty="0" smtClean="0"/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200" dirty="0" err="1" smtClean="0"/>
              <a:t>Specialister</a:t>
            </a:r>
            <a:r>
              <a:rPr lang="en-US" sz="1200" dirty="0" smtClean="0"/>
              <a:t> </a:t>
            </a:r>
            <a:r>
              <a:rPr lang="en-US" sz="1200" dirty="0" err="1" smtClean="0"/>
              <a:t>som</a:t>
            </a:r>
            <a:r>
              <a:rPr lang="en-US" sz="1200" dirty="0" smtClean="0"/>
              <a:t> </a:t>
            </a:r>
            <a:r>
              <a:rPr lang="en-US" sz="1200" dirty="0" err="1" smtClean="0"/>
              <a:t>läkare</a:t>
            </a:r>
            <a:r>
              <a:rPr lang="en-US" sz="1200" dirty="0" smtClean="0"/>
              <a:t>, </a:t>
            </a:r>
            <a:r>
              <a:rPr lang="en-US" sz="1200" dirty="0" err="1" smtClean="0"/>
              <a:t>jurister</a:t>
            </a:r>
            <a:r>
              <a:rPr lang="en-US" sz="1200" dirty="0" smtClean="0"/>
              <a:t>, </a:t>
            </a:r>
            <a:r>
              <a:rPr lang="en-US" sz="1200" dirty="0" err="1" smtClean="0"/>
              <a:t>konsulter</a:t>
            </a:r>
            <a:r>
              <a:rPr lang="en-US" sz="1200" dirty="0" smtClean="0"/>
              <a:t>, </a:t>
            </a:r>
            <a:r>
              <a:rPr lang="en-US" sz="1200" dirty="0" err="1" smtClean="0"/>
              <a:t>ingenjörer</a:t>
            </a:r>
            <a:r>
              <a:rPr lang="en-US" sz="1200" dirty="0" smtClean="0"/>
              <a:t>, </a:t>
            </a:r>
            <a:r>
              <a:rPr lang="en-US" sz="1200" dirty="0" err="1" smtClean="0"/>
              <a:t>dataprogrammerare</a:t>
            </a:r>
            <a:r>
              <a:rPr lang="en-US" sz="1200" dirty="0" smtClean="0"/>
              <a:t>, </a:t>
            </a:r>
            <a:r>
              <a:rPr lang="en-US" sz="1200" dirty="0" err="1" smtClean="0"/>
              <a:t>revisorer</a:t>
            </a:r>
            <a:r>
              <a:rPr lang="en-US" sz="1200" dirty="0" smtClean="0"/>
              <a:t>, sport, media </a:t>
            </a:r>
            <a:r>
              <a:rPr lang="en-US" sz="1200" dirty="0" err="1" smtClean="0"/>
              <a:t>ej</a:t>
            </a:r>
            <a:r>
              <a:rPr lang="en-US" sz="1200" dirty="0" smtClean="0"/>
              <a:t> </a:t>
            </a:r>
            <a:r>
              <a:rPr lang="en-US" sz="1200" dirty="0" err="1" smtClean="0"/>
              <a:t>försumbar</a:t>
            </a:r>
            <a:r>
              <a:rPr lang="en-US" sz="1200" dirty="0" smtClean="0"/>
              <a:t> </a:t>
            </a:r>
            <a:r>
              <a:rPr lang="en-US" sz="1200" dirty="0" err="1" smtClean="0"/>
              <a:t>andel</a:t>
            </a:r>
            <a:r>
              <a:rPr lang="en-US" sz="1200" dirty="0" smtClean="0"/>
              <a:t>.</a:t>
            </a:r>
          </a:p>
          <a:p>
            <a:pPr marL="228600" indent="-228600">
              <a:buFont typeface="+mj-lt"/>
              <a:buAutoNum type="arabicPeriod"/>
              <a:defRPr/>
            </a:pP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B45CA-D0F0-4DB7-A24F-B043BD2760E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75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v-SE" sz="1400" b="1" u="sng" dirty="0" smtClean="0"/>
              <a:t>Antas ändå ofta bort</a:t>
            </a:r>
            <a:endParaRPr lang="sv-SE" altLang="sv-SE" sz="1400" b="1" u="sng" dirty="0" smtClean="0"/>
          </a:p>
          <a:p>
            <a:pPr>
              <a:lnSpc>
                <a:spcPct val="80000"/>
              </a:lnSpc>
            </a:pPr>
            <a:endParaRPr lang="sv-SE" altLang="sv-SE" dirty="0" smtClean="0"/>
          </a:p>
          <a:p>
            <a:pPr>
              <a:lnSpc>
                <a:spcPct val="80000"/>
              </a:lnSpc>
            </a:pPr>
            <a:r>
              <a:rPr lang="sv-SE" altLang="sv-SE" dirty="0" smtClean="0"/>
              <a:t>Överförenklad syn på ”produktionsfaktorer”, ofta antas identisk arbetskraft och identiskt kapital. Ekonomers modeller antar bort fundamentala aspekter:</a:t>
            </a:r>
          </a:p>
          <a:p>
            <a:pPr>
              <a:lnSpc>
                <a:spcPct val="80000"/>
              </a:lnSpc>
            </a:pPr>
            <a:endParaRPr lang="sv-SE" altLang="sv-SE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sv-SE" altLang="sv-SE" sz="2400" dirty="0" smtClean="0"/>
              <a:t>    - Entreprenören </a:t>
            </a:r>
            <a:r>
              <a:rPr lang="sv-SE" altLang="sv-SE" sz="1800" dirty="0" smtClean="0"/>
              <a:t>(med koppling till det egna företaget)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v-SE" altLang="sv-SE" sz="2400" dirty="0" smtClean="0"/>
              <a:t>	- Aktivt ägande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v-SE" altLang="sv-SE" sz="2400" dirty="0" smtClean="0"/>
              <a:t>	- Humankapital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v-SE" altLang="sv-SE" sz="2400" dirty="0" smtClean="0"/>
              <a:t>	- Affärsidé</a:t>
            </a:r>
          </a:p>
          <a:p>
            <a:pPr>
              <a:lnSpc>
                <a:spcPct val="80000"/>
              </a:lnSpc>
            </a:pPr>
            <a:endParaRPr lang="sv-SE" altLang="sv-SE" dirty="0" smtClean="0"/>
          </a:p>
          <a:p>
            <a:pPr>
              <a:lnSpc>
                <a:spcPct val="80000"/>
              </a:lnSpc>
            </a:pPr>
            <a:r>
              <a:rPr lang="sv-SE" altLang="sv-SE" dirty="0" smtClean="0"/>
              <a:t>Teoretisk modellvärld, där Ingvar Kamprad skulle kunnat göra samma prestation som anställd</a:t>
            </a:r>
          </a:p>
          <a:p>
            <a:endParaRPr lang="sv-SE" altLang="sv-SE" dirty="0" smtClean="0"/>
          </a:p>
          <a:p>
            <a:r>
              <a:rPr lang="sv-SE" altLang="sv-SE" dirty="0" smtClean="0"/>
              <a:t>Entreprenörens sparande och investeringsval </a:t>
            </a:r>
            <a:r>
              <a:rPr lang="sv-SE" altLang="zh-TW" dirty="0" smtClean="0">
                <a:ea typeface="PMingLiU" pitchFamily="18" charset="-120"/>
              </a:rPr>
              <a:t>tätt sammankopplade; kan inte analyseras oberoende av varandra</a:t>
            </a:r>
            <a:endParaRPr lang="sv-SE" altLang="zh-TW" dirty="0" smtClean="0"/>
          </a:p>
          <a:p>
            <a:pPr lvl="1"/>
            <a:r>
              <a:rPr lang="sv-SE" altLang="zh-TW" dirty="0" smtClean="0">
                <a:ea typeface="PMingLiU" pitchFamily="18" charset="-120"/>
              </a:rPr>
              <a:t>Insatsen är ett odelbart knippe av arbete, sparande, idé, entreprenörsinsats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B45CA-D0F0-4DB7-A24F-B043BD2760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001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b="1" dirty="0" err="1" smtClean="0"/>
              <a:t>Piketty</a:t>
            </a:r>
            <a:r>
              <a:rPr lang="en-US" altLang="en-US" sz="1200" b="1" dirty="0" smtClean="0"/>
              <a:t> </a:t>
            </a:r>
            <a:r>
              <a:rPr lang="en-US" altLang="en-US" sz="1200" b="1" dirty="0" err="1" smtClean="0"/>
              <a:t>missar</a:t>
            </a:r>
            <a:r>
              <a:rPr lang="en-US" altLang="en-US" sz="1200" b="1" dirty="0" smtClean="0"/>
              <a:t> </a:t>
            </a:r>
            <a:r>
              <a:rPr lang="en-US" altLang="en-US" sz="1200" b="1" dirty="0" err="1" smtClean="0"/>
              <a:t>företagares</a:t>
            </a:r>
            <a:r>
              <a:rPr lang="en-US" altLang="en-US" sz="1200" b="1" dirty="0" smtClean="0"/>
              <a:t> roll</a:t>
            </a:r>
          </a:p>
          <a:p>
            <a:pPr>
              <a:defRPr/>
            </a:pPr>
            <a:endParaRPr lang="en-US" sz="1200" dirty="0" smtClean="0"/>
          </a:p>
          <a:p>
            <a:r>
              <a:rPr lang="en-US" altLang="en-US" sz="1200" dirty="0" smtClean="0"/>
              <a:t>1.</a:t>
            </a:r>
            <a:r>
              <a:rPr lang="en-US" altLang="en-US" sz="1200" baseline="0" dirty="0" smtClean="0"/>
              <a:t>    </a:t>
            </a:r>
            <a:r>
              <a:rPr lang="en-US" altLang="en-US" sz="1200" dirty="0" err="1" smtClean="0"/>
              <a:t>Talar</a:t>
            </a:r>
            <a:r>
              <a:rPr lang="en-US" altLang="en-US" sz="1200" dirty="0" smtClean="0"/>
              <a:t> om </a:t>
            </a:r>
            <a:r>
              <a:rPr lang="en-US" altLang="en-US" sz="1200" dirty="0" err="1" smtClean="0"/>
              <a:t>rika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som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tjänar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mer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än</a:t>
            </a:r>
            <a:r>
              <a:rPr lang="en-US" altLang="en-US" sz="1200" dirty="0" smtClean="0"/>
              <a:t> de </a:t>
            </a:r>
            <a:r>
              <a:rPr lang="en-US" altLang="en-US" sz="1200" dirty="0" err="1" smtClean="0"/>
              <a:t>skapar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för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samhället</a:t>
            </a:r>
            <a:r>
              <a:rPr lang="en-US" altLang="en-US" sz="1200" dirty="0" smtClean="0"/>
              <a:t>, men </a:t>
            </a:r>
            <a:r>
              <a:rPr lang="en-US" altLang="en-US" sz="1200" dirty="0" err="1" smtClean="0"/>
              <a:t>inte</a:t>
            </a:r>
            <a:r>
              <a:rPr lang="en-US" altLang="en-US" sz="1200" dirty="0" smtClean="0"/>
              <a:t> om </a:t>
            </a:r>
            <a:r>
              <a:rPr lang="en-US" altLang="en-US" sz="1200" dirty="0" err="1" smtClean="0"/>
              <a:t>innovativa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entreprenörer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som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skapar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mer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värde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än</a:t>
            </a:r>
            <a:r>
              <a:rPr lang="en-US" altLang="en-US" sz="1200" dirty="0" smtClean="0"/>
              <a:t> de </a:t>
            </a:r>
            <a:r>
              <a:rPr lang="en-US" altLang="en-US" sz="1200" dirty="0" err="1" smtClean="0"/>
              <a:t>tjänar</a:t>
            </a:r>
            <a:r>
              <a:rPr lang="en-US" altLang="en-US" sz="1200" dirty="0" smtClean="0"/>
              <a:t> (&gt; 90 % </a:t>
            </a:r>
            <a:r>
              <a:rPr lang="en-US" altLang="en-US" sz="1200" dirty="0" err="1" smtClean="0"/>
              <a:t>av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värdet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tillfaller</a:t>
            </a:r>
            <a:r>
              <a:rPr lang="en-US" altLang="en-US" sz="1200" dirty="0" smtClean="0"/>
              <a:t> I regel </a:t>
            </a:r>
            <a:r>
              <a:rPr lang="en-US" altLang="en-US" sz="1200" dirty="0" err="1" smtClean="0"/>
              <a:t>konsumenten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i</a:t>
            </a:r>
            <a:r>
              <a:rPr lang="en-US" altLang="en-US" sz="1200" dirty="0" smtClean="0"/>
              <a:t> form </a:t>
            </a:r>
            <a:r>
              <a:rPr lang="en-US" altLang="en-US" sz="1200" dirty="0" err="1" smtClean="0"/>
              <a:t>av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lägre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priser</a:t>
            </a:r>
            <a:r>
              <a:rPr lang="en-US" altLang="en-US" sz="1200" dirty="0" smtClean="0"/>
              <a:t>)</a:t>
            </a:r>
          </a:p>
          <a:p>
            <a:endParaRPr lang="en-US" altLang="en-US" sz="1050" dirty="0" smtClean="0"/>
          </a:p>
          <a:p>
            <a:r>
              <a:rPr lang="en-US" altLang="en-US" sz="1200" dirty="0" smtClean="0"/>
              <a:t>2.    </a:t>
            </a:r>
            <a:r>
              <a:rPr lang="en-US" altLang="en-US" sz="1200" dirty="0" err="1" smtClean="0"/>
              <a:t>Mycket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höga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skatter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inte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lika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harmlösa</a:t>
            </a:r>
            <a:r>
              <a:rPr lang="en-US" altLang="en-US" sz="1200" dirty="0" smtClean="0"/>
              <a:t> om de </a:t>
            </a:r>
            <a:r>
              <a:rPr lang="en-US" altLang="en-US" sz="1200" dirty="0" err="1" smtClean="0"/>
              <a:t>rika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är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innovativa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entreprenörer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snarare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än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rentierer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eller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överbetalda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chefer</a:t>
            </a:r>
            <a:endParaRPr lang="en-US" altLang="en-US" sz="1200" dirty="0" smtClean="0"/>
          </a:p>
          <a:p>
            <a:endParaRPr lang="en-US" altLang="en-US" sz="1050" dirty="0" smtClean="0"/>
          </a:p>
          <a:p>
            <a:r>
              <a:rPr lang="en-US" altLang="en-US" sz="1200" dirty="0" smtClean="0"/>
              <a:t>3.    </a:t>
            </a:r>
            <a:r>
              <a:rPr lang="en-US" altLang="en-US" sz="1200" dirty="0" err="1" smtClean="0"/>
              <a:t>Piketty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feltolkar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var</a:t>
            </a:r>
            <a:r>
              <a:rPr lang="en-US" altLang="en-US" sz="1200" dirty="0" smtClean="0"/>
              <a:t> de </a:t>
            </a:r>
            <a:r>
              <a:rPr lang="en-US" altLang="en-US" sz="1200" dirty="0" err="1" smtClean="0"/>
              <a:t>rikas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kapitalinkomster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kommer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ifrån</a:t>
            </a:r>
            <a:r>
              <a:rPr lang="en-US" altLang="en-US" sz="1200" dirty="0" smtClean="0"/>
              <a:t>: </a:t>
            </a:r>
            <a:r>
              <a:rPr lang="en-US" altLang="en-US" sz="1200" dirty="0" err="1" smtClean="0"/>
              <a:t>avkastning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på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humankapital</a:t>
            </a:r>
            <a:r>
              <a:rPr lang="en-US" altLang="en-US" sz="1200" dirty="0" smtClean="0"/>
              <a:t>/</a:t>
            </a:r>
            <a:r>
              <a:rPr lang="en-US" altLang="en-US" sz="1200" dirty="0" err="1" smtClean="0"/>
              <a:t>entreprenörstalang</a:t>
            </a:r>
            <a:r>
              <a:rPr lang="en-US" altLang="en-US" sz="1200" dirty="0" smtClean="0"/>
              <a:t>, </a:t>
            </a:r>
            <a:r>
              <a:rPr lang="en-US" altLang="en-US" sz="1200" dirty="0" err="1" smtClean="0"/>
              <a:t>inte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på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finansiell</a:t>
            </a:r>
            <a:r>
              <a:rPr lang="en-US" altLang="en-US" sz="1200" dirty="0" smtClean="0"/>
              <a:t> </a:t>
            </a:r>
            <a:r>
              <a:rPr lang="en-US" altLang="en-US" sz="1200" dirty="0" err="1" smtClean="0"/>
              <a:t>kapital</a:t>
            </a:r>
            <a:r>
              <a:rPr lang="en-US" altLang="en-US" sz="1200" dirty="0" smtClean="0"/>
              <a:t>. </a:t>
            </a:r>
            <a:endParaRPr lang="en-US" sz="1200" dirty="0" smtClean="0"/>
          </a:p>
          <a:p>
            <a:pPr marL="0" indent="0">
              <a:buFontTx/>
              <a:buNone/>
              <a:defRPr/>
            </a:pPr>
            <a:endParaRPr lang="en-US" sz="1000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B45CA-D0F0-4DB7-A24F-B043BD2760E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976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Font typeface="+mj-lt"/>
              <a:buNone/>
            </a:pPr>
            <a:r>
              <a:rPr lang="en-US" altLang="sv-SE" sz="1200" b="1" dirty="0" err="1" smtClean="0"/>
              <a:t>Ojämlikhet</a:t>
            </a:r>
            <a:r>
              <a:rPr lang="en-US" altLang="sv-SE" sz="1200" b="1" dirty="0" smtClean="0"/>
              <a:t> </a:t>
            </a:r>
            <a:r>
              <a:rPr lang="en-US" altLang="sv-SE" sz="1200" b="1" dirty="0" err="1" smtClean="0"/>
              <a:t>och</a:t>
            </a:r>
            <a:r>
              <a:rPr lang="en-US" altLang="sv-SE" sz="1200" b="1" dirty="0" smtClean="0"/>
              <a:t> </a:t>
            </a:r>
            <a:r>
              <a:rPr lang="en-US" altLang="sv-SE" sz="1200" b="1" dirty="0" err="1" smtClean="0"/>
              <a:t>entreprenörskap</a:t>
            </a:r>
            <a:endParaRPr lang="en-US" altLang="sv-SE" sz="1200" b="1" dirty="0" smtClean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endParaRPr lang="en-US" altLang="sv-SE" sz="1200" dirty="0" smtClean="0"/>
          </a:p>
          <a:p>
            <a:pPr marL="0" indent="0">
              <a:spcBef>
                <a:spcPts val="1200"/>
              </a:spcBef>
              <a:buFont typeface="+mj-lt"/>
              <a:buNone/>
            </a:pPr>
            <a:r>
              <a:rPr lang="en-US" altLang="sv-SE" sz="1200" dirty="0" smtClean="0"/>
              <a:t>1.      </a:t>
            </a:r>
            <a:r>
              <a:rPr lang="en-US" altLang="sv-SE" sz="1200" dirty="0" err="1" smtClean="0"/>
              <a:t>Innovativt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entreprenörskap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skapar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ojämlikhet</a:t>
            </a:r>
            <a:r>
              <a:rPr lang="en-US" altLang="sv-SE" sz="1200" dirty="0" smtClean="0"/>
              <a:t>.</a:t>
            </a:r>
          </a:p>
          <a:p>
            <a:pPr marL="0" indent="0">
              <a:spcBef>
                <a:spcPts val="1200"/>
              </a:spcBef>
              <a:buFont typeface="+mj-lt"/>
              <a:buNone/>
            </a:pPr>
            <a:r>
              <a:rPr lang="en-US" altLang="sv-SE" sz="1200" dirty="0" smtClean="0"/>
              <a:t>2.      </a:t>
            </a:r>
            <a:r>
              <a:rPr lang="en-US" altLang="sv-SE" sz="1200" dirty="0" err="1" smtClean="0"/>
              <a:t>Extremt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ojämn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fördelning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av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avkastning</a:t>
            </a:r>
            <a:r>
              <a:rPr lang="en-US" altLang="sv-SE" sz="1200" dirty="0" smtClean="0"/>
              <a:t>. De </a:t>
            </a:r>
            <a:r>
              <a:rPr lang="en-US" altLang="sv-SE" sz="1200" dirty="0" err="1" smtClean="0"/>
              <a:t>flesta</a:t>
            </a:r>
            <a:r>
              <a:rPr lang="en-US" altLang="sv-SE" sz="1200" dirty="0" smtClean="0"/>
              <a:t> med </a:t>
            </a:r>
            <a:r>
              <a:rPr lang="en-US" altLang="sv-SE" sz="1200" dirty="0" err="1" smtClean="0"/>
              <a:t>förlust</a:t>
            </a:r>
            <a:r>
              <a:rPr lang="en-US" altLang="sv-SE" sz="1200" dirty="0" smtClean="0"/>
              <a:t>, </a:t>
            </a:r>
            <a:r>
              <a:rPr lang="en-US" altLang="sv-SE" sz="1200" dirty="0" err="1" smtClean="0"/>
              <a:t>några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få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blir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rika</a:t>
            </a:r>
            <a:r>
              <a:rPr lang="en-US" altLang="sv-SE" sz="1200" dirty="0" smtClean="0"/>
              <a:t>.</a:t>
            </a:r>
          </a:p>
          <a:p>
            <a:pPr marL="0" indent="0">
              <a:spcBef>
                <a:spcPts val="1200"/>
              </a:spcBef>
              <a:buFont typeface="+mj-lt"/>
              <a:buNone/>
            </a:pPr>
            <a:r>
              <a:rPr lang="en-US" altLang="sv-SE" sz="1200" dirty="0" smtClean="0"/>
              <a:t>3.      </a:t>
            </a:r>
            <a:r>
              <a:rPr lang="en-US" altLang="sv-SE" sz="1200" dirty="0" err="1" smtClean="0"/>
              <a:t>Legitimt</a:t>
            </a:r>
            <a:r>
              <a:rPr lang="en-US" altLang="sv-SE" sz="1200" dirty="0" smtClean="0"/>
              <a:t> med </a:t>
            </a:r>
            <a:r>
              <a:rPr lang="en-US" altLang="sv-SE" sz="1200" dirty="0" err="1" smtClean="0"/>
              <a:t>rikedom</a:t>
            </a:r>
            <a:r>
              <a:rPr lang="en-US" altLang="sv-SE" sz="1200" dirty="0" smtClean="0"/>
              <a:t> om </a:t>
            </a:r>
            <a:r>
              <a:rPr lang="en-US" altLang="sv-SE" sz="1200" dirty="0" err="1" smtClean="0"/>
              <a:t>det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reflekterar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produktivt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bidrag</a:t>
            </a:r>
            <a:r>
              <a:rPr lang="en-US" altLang="sv-SE" sz="1200" dirty="0" smtClean="0"/>
              <a:t>.</a:t>
            </a:r>
          </a:p>
          <a:p>
            <a:pPr marL="228600" indent="-228600">
              <a:spcBef>
                <a:spcPts val="1200"/>
              </a:spcBef>
              <a:buFont typeface="+mj-lt"/>
              <a:buAutoNum type="arabicPeriod" startAt="4"/>
            </a:pPr>
            <a:r>
              <a:rPr lang="en-US" altLang="sv-SE" sz="1200" dirty="0" smtClean="0"/>
              <a:t>    </a:t>
            </a:r>
            <a:r>
              <a:rPr lang="en-US" altLang="sv-SE" sz="1200" dirty="0" err="1" smtClean="0"/>
              <a:t>Allmänheten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gillar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rika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entreprenörer</a:t>
            </a:r>
            <a:r>
              <a:rPr lang="en-US" altLang="sv-SE" sz="1200" dirty="0" smtClean="0"/>
              <a:t>: 86 % </a:t>
            </a:r>
            <a:r>
              <a:rPr lang="en-US" altLang="sv-SE" sz="1200" dirty="0" err="1" smtClean="0"/>
              <a:t>positiv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syn</a:t>
            </a:r>
            <a:r>
              <a:rPr lang="en-US" altLang="sv-SE" sz="1200" dirty="0" smtClean="0"/>
              <a:t>, 55 % </a:t>
            </a:r>
            <a:r>
              <a:rPr lang="en-US" altLang="sv-SE" sz="1200" dirty="0" err="1" smtClean="0"/>
              <a:t>för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kapitalism</a:t>
            </a:r>
            <a:r>
              <a:rPr lang="en-US" altLang="sv-SE" sz="1200" dirty="0" smtClean="0"/>
              <a:t>.</a:t>
            </a:r>
          </a:p>
          <a:p>
            <a:pPr marL="0" indent="0">
              <a:spcBef>
                <a:spcPts val="1200"/>
              </a:spcBef>
              <a:buFont typeface="+mj-lt"/>
              <a:buNone/>
            </a:pPr>
            <a:r>
              <a:rPr lang="en-US" altLang="sv-SE" sz="1200" dirty="0" smtClean="0"/>
              <a:t>5.     </a:t>
            </a:r>
            <a:r>
              <a:rPr lang="en-US" altLang="sv-SE" sz="1200" dirty="0" err="1" smtClean="0"/>
              <a:t>Skattesänkningar</a:t>
            </a:r>
            <a:r>
              <a:rPr lang="en-US" altLang="sv-SE" sz="1200" dirty="0" smtClean="0"/>
              <a:t> I </a:t>
            </a:r>
            <a:r>
              <a:rPr lang="en-US" altLang="sv-SE" sz="1200" dirty="0" err="1" smtClean="0"/>
              <a:t>Sverige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har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främst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gått</a:t>
            </a:r>
            <a:r>
              <a:rPr lang="en-US" altLang="sv-SE" sz="1200" dirty="0" smtClean="0"/>
              <a:t> till de </a:t>
            </a:r>
            <a:r>
              <a:rPr lang="en-US" altLang="sv-SE" sz="1200" dirty="0" err="1" smtClean="0"/>
              <a:t>som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redan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ägde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kapital</a:t>
            </a:r>
            <a:r>
              <a:rPr lang="en-US" altLang="sv-SE" sz="1200" dirty="0" smtClean="0"/>
              <a:t>, </a:t>
            </a:r>
            <a:r>
              <a:rPr lang="en-US" altLang="sv-SE" sz="1200" dirty="0" err="1" smtClean="0"/>
              <a:t>inte</a:t>
            </a:r>
            <a:r>
              <a:rPr lang="en-US" altLang="sv-SE" sz="1200" dirty="0" smtClean="0"/>
              <a:t> till de </a:t>
            </a:r>
            <a:r>
              <a:rPr lang="en-US" altLang="sv-SE" sz="1200" dirty="0" err="1" smtClean="0"/>
              <a:t>som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skapar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nytt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kapital</a:t>
            </a:r>
            <a:r>
              <a:rPr lang="en-US" altLang="sv-SE" sz="1200" dirty="0" smtClean="0"/>
              <a:t>: </a:t>
            </a:r>
            <a:r>
              <a:rPr lang="en-US" altLang="sv-SE" sz="1200" dirty="0" err="1" smtClean="0"/>
              <a:t>arvs</a:t>
            </a:r>
            <a:r>
              <a:rPr lang="en-US" altLang="sv-SE" sz="1200" dirty="0" smtClean="0"/>
              <a:t>-, </a:t>
            </a:r>
            <a:r>
              <a:rPr lang="en-US" altLang="sv-SE" sz="1200" dirty="0" err="1" smtClean="0"/>
              <a:t>förmögenhets</a:t>
            </a:r>
            <a:r>
              <a:rPr lang="en-US" altLang="sv-SE" sz="1200" dirty="0" smtClean="0"/>
              <a:t>- </a:t>
            </a:r>
            <a:r>
              <a:rPr lang="en-US" altLang="sv-SE" sz="1200" dirty="0" err="1" smtClean="0"/>
              <a:t>och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fastighetsskatt</a:t>
            </a:r>
            <a:r>
              <a:rPr lang="en-US" altLang="sv-SE" sz="1200" dirty="0" smtClean="0"/>
              <a:t>. </a:t>
            </a:r>
          </a:p>
          <a:p>
            <a:pPr marL="0" indent="0">
              <a:spcBef>
                <a:spcPts val="1200"/>
              </a:spcBef>
              <a:buFont typeface="+mj-lt"/>
              <a:buNone/>
            </a:pPr>
            <a:r>
              <a:rPr lang="en-US" altLang="sv-SE" sz="1200" dirty="0" smtClean="0"/>
              <a:t>6.</a:t>
            </a:r>
            <a:r>
              <a:rPr lang="en-US" altLang="sv-SE" sz="1200" baseline="0" dirty="0" smtClean="0"/>
              <a:t>     </a:t>
            </a:r>
            <a:r>
              <a:rPr lang="en-US" altLang="sv-SE" sz="1200" dirty="0" err="1" smtClean="0"/>
              <a:t>Långsiktig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effekt</a:t>
            </a:r>
            <a:r>
              <a:rPr lang="en-US" altLang="sv-SE" sz="1200" dirty="0" smtClean="0"/>
              <a:t>: </a:t>
            </a:r>
            <a:r>
              <a:rPr lang="en-US" altLang="sv-SE" sz="1200" i="1" dirty="0" smtClean="0"/>
              <a:t>r</a:t>
            </a:r>
            <a:r>
              <a:rPr lang="en-US" altLang="sv-SE" sz="1200" dirty="0" smtClean="0"/>
              <a:t> &gt; </a:t>
            </a:r>
            <a:r>
              <a:rPr lang="en-US" altLang="sv-SE" sz="1200" i="1" dirty="0" smtClean="0"/>
              <a:t>g</a:t>
            </a:r>
            <a:r>
              <a:rPr lang="en-US" altLang="sv-SE" sz="1200" dirty="0" smtClean="0"/>
              <a:t>, men </a:t>
            </a:r>
            <a:r>
              <a:rPr lang="en-US" altLang="sv-SE" sz="1200" dirty="0" err="1" smtClean="0"/>
              <a:t>filantropi</a:t>
            </a:r>
            <a:r>
              <a:rPr lang="en-US" altLang="sv-SE" sz="1200" dirty="0" smtClean="0"/>
              <a:t>, </a:t>
            </a:r>
            <a:r>
              <a:rPr lang="en-US" altLang="sv-SE" sz="1200" dirty="0" err="1" smtClean="0"/>
              <a:t>arvsskatt</a:t>
            </a:r>
            <a:r>
              <a:rPr lang="en-US" altLang="sv-SE" sz="1200" dirty="0" smtClean="0"/>
              <a:t> (USA 40 %; </a:t>
            </a:r>
            <a:r>
              <a:rPr lang="en-US" altLang="sv-SE" sz="1200" dirty="0" err="1" smtClean="0"/>
              <a:t>fribelopp</a:t>
            </a:r>
            <a:r>
              <a:rPr lang="en-US" altLang="sv-SE" sz="1200" dirty="0" smtClean="0"/>
              <a:t> ca 40 </a:t>
            </a:r>
            <a:r>
              <a:rPr lang="en-US" altLang="sv-SE" sz="1200" dirty="0" err="1" smtClean="0"/>
              <a:t>milj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kr</a:t>
            </a:r>
            <a:r>
              <a:rPr lang="en-US" altLang="sv-SE" sz="1200" dirty="0" smtClean="0"/>
              <a:t>), mean reversion, </a:t>
            </a:r>
            <a:r>
              <a:rPr lang="en-US" altLang="sv-SE" sz="1200" dirty="0" err="1" smtClean="0"/>
              <a:t>skapande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förstörelse</a:t>
            </a:r>
            <a:r>
              <a:rPr lang="en-US" altLang="sv-SE" sz="1200" dirty="0" smtClean="0"/>
              <a:t>.</a:t>
            </a:r>
          </a:p>
          <a:p>
            <a:pPr marL="0" indent="0">
              <a:spcBef>
                <a:spcPts val="1200"/>
              </a:spcBef>
              <a:buFont typeface="+mj-lt"/>
              <a:buNone/>
            </a:pPr>
            <a:r>
              <a:rPr lang="sv-SE" sz="1200" dirty="0" smtClean="0"/>
              <a:t>7.     Stora hotet kommer från intressegrupper som  lyckas få överavkastning genom att säkra regleringar, subsidier och skatteförmåner som gynnar dem själva. </a:t>
            </a:r>
            <a:endParaRPr lang="en-US" altLang="sv-SE" sz="1200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B45CA-D0F0-4DB7-A24F-B043BD2760E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06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  <a:defRPr/>
            </a:pPr>
            <a:r>
              <a:rPr lang="sv-SE" altLang="en-US" sz="1200" b="1" dirty="0" smtClean="0"/>
              <a:t>Egenföretagande är inte entreprenörskap</a:t>
            </a:r>
            <a:endParaRPr lang="sv-SE" altLang="en-US" b="1" dirty="0" smtClean="0"/>
          </a:p>
          <a:p>
            <a:pPr marL="0" indent="0">
              <a:buFont typeface="+mj-lt"/>
              <a:buNone/>
              <a:defRPr/>
            </a:pPr>
            <a:endParaRPr lang="sv-SE" altLang="en-US" dirty="0" smtClean="0"/>
          </a:p>
          <a:p>
            <a:pPr marL="0" indent="0">
              <a:buFont typeface="+mj-lt"/>
              <a:buNone/>
              <a:defRPr/>
            </a:pPr>
            <a:r>
              <a:rPr lang="sv-SE" altLang="en-US" dirty="0" smtClean="0"/>
              <a:t>1.</a:t>
            </a:r>
            <a:r>
              <a:rPr lang="sv-SE" altLang="en-US" baseline="0" dirty="0" smtClean="0"/>
              <a:t>    </a:t>
            </a:r>
            <a:r>
              <a:rPr lang="sv-SE" altLang="en-US" dirty="0" smtClean="0"/>
              <a:t>Entreprenörskap handlar </a:t>
            </a:r>
            <a:r>
              <a:rPr lang="sv-SE" altLang="en-US" i="1" dirty="0" smtClean="0"/>
              <a:t>inte</a:t>
            </a:r>
            <a:r>
              <a:rPr lang="sv-SE" altLang="en-US" dirty="0" smtClean="0"/>
              <a:t> om småföretagande, utan om framväxt av nya storföretag. </a:t>
            </a:r>
          </a:p>
          <a:p>
            <a:pPr marL="228600" indent="-228600">
              <a:buFont typeface="+mj-lt"/>
              <a:buAutoNum type="arabicPeriod"/>
              <a:defRPr/>
            </a:pPr>
            <a:endParaRPr lang="sv-SE" altLang="en-US" dirty="0" smtClean="0"/>
          </a:p>
          <a:p>
            <a:pPr marL="0" indent="0" eaLnBrk="1" hangingPunct="1">
              <a:spcBef>
                <a:spcPts val="0"/>
              </a:spcBef>
              <a:buFont typeface="+mj-lt"/>
              <a:buNone/>
              <a:defRPr/>
            </a:pPr>
            <a:r>
              <a:rPr lang="sv-SE" altLang="en-US" sz="2400" dirty="0" smtClean="0"/>
              <a:t>2     De flesta egenföretagare har vare sig ambition att vara innovativa eller växa över en viss nivå. Fyra femtedelar har inga anställda:</a:t>
            </a:r>
            <a:endParaRPr lang="sv-SE" altLang="en-US" sz="2000" dirty="0" smtClean="0"/>
          </a:p>
          <a:p>
            <a:pPr marL="628650" lvl="1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sv-SE" altLang="en-US" dirty="0" smtClean="0"/>
              <a:t>- Taxichaufförer</a:t>
            </a:r>
          </a:p>
          <a:p>
            <a:pPr marL="628650" lvl="1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sv-SE" altLang="en-US" dirty="0" smtClean="0"/>
              <a:t>- Hantverkare</a:t>
            </a:r>
          </a:p>
          <a:p>
            <a:pPr marL="628650" lvl="1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sv-SE" altLang="en-US" dirty="0" smtClean="0"/>
              <a:t>- Frisörer</a:t>
            </a:r>
          </a:p>
          <a:p>
            <a:pPr marL="628650" lvl="1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sv-SE" altLang="en-US" dirty="0" smtClean="0"/>
              <a:t>- Konsulter</a:t>
            </a:r>
          </a:p>
          <a:p>
            <a:pPr marL="628650" lvl="1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sv-SE" altLang="en-US" dirty="0" smtClean="0"/>
              <a:t>- Jurister</a:t>
            </a:r>
            <a:endParaRPr lang="sv-SE" alt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B45CA-D0F0-4DB7-A24F-B043BD2760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98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sv-SE" sz="1400" b="1" dirty="0" err="1" smtClean="0">
                <a:solidFill>
                  <a:schemeClr val="accent1"/>
                </a:solidFill>
              </a:rPr>
              <a:t>Vårt</a:t>
            </a:r>
            <a:r>
              <a:rPr lang="en-US" altLang="sv-SE" sz="1400" b="1" dirty="0" smtClean="0">
                <a:solidFill>
                  <a:schemeClr val="accent1"/>
                </a:solidFill>
              </a:rPr>
              <a:t> </a:t>
            </a:r>
            <a:r>
              <a:rPr lang="en-US" altLang="sv-SE" sz="1400" b="1" dirty="0" err="1" smtClean="0">
                <a:solidFill>
                  <a:schemeClr val="accent1"/>
                </a:solidFill>
              </a:rPr>
              <a:t>mått</a:t>
            </a:r>
            <a:r>
              <a:rPr lang="en-US" altLang="sv-SE" sz="1400" b="1" dirty="0" smtClean="0">
                <a:solidFill>
                  <a:schemeClr val="accent1"/>
                </a:solidFill>
              </a:rPr>
              <a:t>: </a:t>
            </a:r>
            <a:r>
              <a:rPr lang="en-US" altLang="sv-SE" sz="1200" dirty="0" err="1" smtClean="0"/>
              <a:t>Källa</a:t>
            </a:r>
            <a:r>
              <a:rPr lang="en-US" altLang="sv-SE" sz="1200" dirty="0" smtClean="0"/>
              <a:t> till </a:t>
            </a:r>
            <a:r>
              <a:rPr lang="en-US" altLang="sv-SE" sz="1200" dirty="0" err="1" smtClean="0"/>
              <a:t>förmögenhet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för</a:t>
            </a:r>
            <a:r>
              <a:rPr lang="en-US" altLang="sv-SE" sz="1200" dirty="0" smtClean="0"/>
              <a:t> 1 723 </a:t>
            </a:r>
            <a:r>
              <a:rPr lang="en-US" altLang="sv-SE" sz="1200" dirty="0" err="1" smtClean="0"/>
              <a:t>miljardärer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på</a:t>
            </a:r>
            <a:r>
              <a:rPr lang="en-US" altLang="sv-SE" sz="1200" dirty="0" smtClean="0"/>
              <a:t> Forbes </a:t>
            </a:r>
            <a:r>
              <a:rPr lang="en-US" altLang="sv-SE" sz="1200" dirty="0" err="1" smtClean="0"/>
              <a:t>lista</a:t>
            </a:r>
            <a:r>
              <a:rPr lang="en-US" altLang="sv-SE" sz="1200" dirty="0" smtClean="0"/>
              <a:t>. 996 </a:t>
            </a:r>
            <a:r>
              <a:rPr lang="en-US" altLang="sv-SE" sz="1200" dirty="0" err="1" smtClean="0"/>
              <a:t>av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dem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i</a:t>
            </a:r>
            <a:r>
              <a:rPr lang="en-US" altLang="sv-SE" sz="1200" dirty="0" smtClean="0"/>
              <a:t> 53 </a:t>
            </a:r>
            <a:r>
              <a:rPr lang="en-US" altLang="sv-SE" sz="1200" dirty="0" err="1" smtClean="0"/>
              <a:t>länder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rika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på</a:t>
            </a:r>
            <a:r>
              <a:rPr lang="en-US" altLang="sv-SE" sz="1200" dirty="0" smtClean="0"/>
              <a:t> </a:t>
            </a:r>
            <a:r>
              <a:rPr lang="en-US" altLang="sv-SE" sz="1200" dirty="0" err="1" smtClean="0"/>
              <a:t>entreprenörskap</a:t>
            </a:r>
            <a:r>
              <a:rPr lang="en-US" altLang="sv-SE" sz="1200" dirty="0" smtClean="0"/>
              <a:t>. </a:t>
            </a:r>
          </a:p>
          <a:p>
            <a:endParaRPr lang="en-US" altLang="sv-SE" sz="1100" dirty="0" smtClean="0"/>
          </a:p>
          <a:p>
            <a:pPr>
              <a:buFont typeface="Wingdings" pitchFamily="2" charset="2"/>
              <a:buChar char="§"/>
            </a:pPr>
            <a:r>
              <a:rPr lang="en-US" altLang="sv-SE" sz="1100" b="1" dirty="0" smtClean="0"/>
              <a:t>USA</a:t>
            </a:r>
            <a:r>
              <a:rPr lang="en-US" altLang="sv-SE" sz="1100" dirty="0" smtClean="0"/>
              <a:t>: Intel, Microsoft, Apple, Google, Yahoo, Oracle, Cisco, Bloomberg, PayPal, Facebook, Dell, Hewlett-Packard, E-bay, Amazon, Wall-Mart, Best Buy, Nike, Starbucks, Subway, CNN, HBO, Black Entertainment Television, Ultimate Fighting Championship, </a:t>
            </a:r>
            <a:r>
              <a:rPr lang="en-US" altLang="sv-SE" sz="1100" dirty="0" err="1" smtClean="0"/>
              <a:t>och</a:t>
            </a:r>
            <a:r>
              <a:rPr lang="en-US" altLang="sv-SE" sz="1100" dirty="0" smtClean="0"/>
              <a:t> </a:t>
            </a:r>
            <a:r>
              <a:rPr lang="en-US" altLang="sv-SE" sz="1100" dirty="0" err="1" smtClean="0"/>
              <a:t>FedX</a:t>
            </a:r>
            <a:r>
              <a:rPr lang="en-US" altLang="sv-SE" sz="1100" dirty="0" smtClean="0"/>
              <a:t>. </a:t>
            </a:r>
          </a:p>
          <a:p>
            <a:pPr>
              <a:buFont typeface="Wingdings" pitchFamily="2" charset="2"/>
              <a:buChar char="§"/>
            </a:pPr>
            <a:endParaRPr lang="en-US" altLang="sv-SE" sz="1100" b="1" dirty="0" smtClean="0"/>
          </a:p>
          <a:p>
            <a:pPr>
              <a:buFont typeface="Wingdings" pitchFamily="2" charset="2"/>
              <a:buChar char="§"/>
            </a:pPr>
            <a:r>
              <a:rPr lang="en-US" altLang="sv-SE" sz="1100" b="1" dirty="0" smtClean="0"/>
              <a:t>Europa</a:t>
            </a:r>
            <a:r>
              <a:rPr lang="en-US" altLang="sv-SE" sz="1100" dirty="0" smtClean="0"/>
              <a:t>: IKEA, Aldi, Zara, H&amp;M, JYSK, EF Education First, Armani, Benetton, Red Bull GmbH, Swatch </a:t>
            </a:r>
            <a:r>
              <a:rPr lang="en-US" altLang="sv-SE" sz="1100" dirty="0" err="1" smtClean="0"/>
              <a:t>och</a:t>
            </a:r>
            <a:r>
              <a:rPr lang="en-US" altLang="sv-SE" sz="1100" dirty="0" smtClean="0"/>
              <a:t> Virgin Group. </a:t>
            </a:r>
          </a:p>
          <a:p>
            <a:endParaRPr lang="en-US" altLang="sv-SE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sv-SE" sz="1100" dirty="0" err="1" smtClean="0"/>
              <a:t>Majoriteten</a:t>
            </a:r>
            <a:r>
              <a:rPr lang="en-US" altLang="sv-SE" sz="1100" dirty="0" smtClean="0"/>
              <a:t> </a:t>
            </a:r>
            <a:r>
              <a:rPr lang="en-US" altLang="sv-SE" sz="1100" dirty="0" err="1" smtClean="0"/>
              <a:t>av</a:t>
            </a:r>
            <a:r>
              <a:rPr lang="en-US" altLang="sv-SE" sz="1100" dirty="0" smtClean="0"/>
              <a:t> </a:t>
            </a:r>
            <a:r>
              <a:rPr lang="en-US" altLang="sv-SE" sz="1100" dirty="0" err="1" smtClean="0"/>
              <a:t>grundarna</a:t>
            </a:r>
            <a:r>
              <a:rPr lang="en-US" altLang="sv-SE" sz="1100" dirty="0" smtClean="0"/>
              <a:t> </a:t>
            </a:r>
            <a:r>
              <a:rPr lang="en-US" altLang="sv-SE" sz="1100" dirty="0" err="1" smtClean="0"/>
              <a:t>av</a:t>
            </a:r>
            <a:r>
              <a:rPr lang="en-US" altLang="sv-SE" sz="1100" dirty="0" smtClean="0"/>
              <a:t> de </a:t>
            </a:r>
            <a:r>
              <a:rPr lang="en-US" altLang="sv-SE" sz="1100" dirty="0" err="1" smtClean="0"/>
              <a:t>största</a:t>
            </a:r>
            <a:r>
              <a:rPr lang="en-US" altLang="sv-SE" sz="1100" dirty="0" smtClean="0"/>
              <a:t> </a:t>
            </a:r>
            <a:r>
              <a:rPr lang="en-US" altLang="sv-SE" sz="1100" dirty="0" err="1" smtClean="0"/>
              <a:t>företagen</a:t>
            </a:r>
            <a:r>
              <a:rPr lang="en-US" altLang="sv-SE" sz="1100" dirty="0" smtClean="0"/>
              <a:t> sedan 1945 </a:t>
            </a:r>
            <a:r>
              <a:rPr lang="en-US" altLang="sv-SE" sz="1100" dirty="0" err="1" smtClean="0"/>
              <a:t>har</a:t>
            </a:r>
            <a:r>
              <a:rPr lang="en-US" altLang="sv-SE" sz="1100" dirty="0" smtClean="0"/>
              <a:t> </a:t>
            </a:r>
            <a:r>
              <a:rPr lang="en-US" altLang="sv-SE" sz="1100" dirty="0" err="1" smtClean="0"/>
              <a:t>blivit</a:t>
            </a:r>
            <a:r>
              <a:rPr lang="en-US" altLang="sv-SE" sz="1100" dirty="0" smtClean="0"/>
              <a:t> </a:t>
            </a:r>
            <a:r>
              <a:rPr lang="en-US" altLang="sv-SE" sz="1100" dirty="0" err="1" smtClean="0"/>
              <a:t>dollarmiljardärer</a:t>
            </a:r>
            <a:r>
              <a:rPr lang="en-US" altLang="sv-SE" sz="1100" dirty="0" smtClean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B45CA-D0F0-4DB7-A24F-B043BD2760E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16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Samma figur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B45CA-D0F0-4DB7-A24F-B043BD2760E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47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spcBef>
                <a:spcPts val="1800"/>
              </a:spcBef>
              <a:buFont typeface="Arial" panose="020B0604020202020204" pitchFamily="34" charset="0"/>
              <a:buNone/>
              <a:defRPr/>
            </a:pPr>
            <a:r>
              <a:rPr lang="sv-SE" altLang="sv-SE" sz="2800" b="1" dirty="0" smtClean="0"/>
              <a:t>Variabler som korrelerar positivt med superentreprenörskap:</a:t>
            </a:r>
            <a:endParaRPr lang="sv-SE" sz="2800" b="1" dirty="0" smtClean="0"/>
          </a:p>
          <a:p>
            <a:pPr marL="914400" lvl="1" indent="-457200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endParaRPr lang="sv-SE" sz="2800" b="1" dirty="0" smtClean="0"/>
          </a:p>
          <a:p>
            <a:pPr marL="971550" lvl="1" indent="-514350">
              <a:spcBef>
                <a:spcPts val="1800"/>
              </a:spcBef>
              <a:buFont typeface="Arial" panose="020B0604020202020204" pitchFamily="34" charset="0"/>
              <a:buAutoNum type="arabicPeriod"/>
              <a:defRPr/>
            </a:pPr>
            <a:r>
              <a:rPr lang="sv-SE" sz="2800" dirty="0" smtClean="0"/>
              <a:t>Hög BNP per capita</a:t>
            </a:r>
          </a:p>
          <a:p>
            <a:pPr marL="457200" lvl="1" indent="0">
              <a:spcBef>
                <a:spcPts val="1800"/>
              </a:spcBef>
              <a:buFont typeface="Arial" panose="020B0604020202020204" pitchFamily="34" charset="0"/>
              <a:buNone/>
              <a:defRPr/>
            </a:pPr>
            <a:r>
              <a:rPr lang="sv-SE" sz="2800" dirty="0" smtClean="0"/>
              <a:t>2.</a:t>
            </a:r>
            <a:r>
              <a:rPr lang="sv-SE" sz="2800" baseline="0" dirty="0" smtClean="0"/>
              <a:t>        </a:t>
            </a:r>
            <a:r>
              <a:rPr lang="sv-SE" sz="2800" dirty="0" smtClean="0"/>
              <a:t>Låg skattebörda</a:t>
            </a:r>
          </a:p>
          <a:p>
            <a:pPr marL="457200" lvl="1" indent="0">
              <a:spcBef>
                <a:spcPts val="1800"/>
              </a:spcBef>
              <a:buFont typeface="Arial" panose="020B0604020202020204" pitchFamily="34" charset="0"/>
              <a:buNone/>
              <a:defRPr/>
            </a:pPr>
            <a:r>
              <a:rPr lang="sv-SE" sz="2800" dirty="0" smtClean="0"/>
              <a:t>3.        Mindre regelbörda på nyföretagande (enl. Världsbankens mått)</a:t>
            </a:r>
          </a:p>
          <a:p>
            <a:pPr marL="457200" lvl="1" indent="0">
              <a:spcBef>
                <a:spcPts val="1800"/>
              </a:spcBef>
              <a:buFont typeface="Arial" panose="020B0604020202020204" pitchFamily="34" charset="0"/>
              <a:buNone/>
              <a:defRPr/>
            </a:pPr>
            <a:r>
              <a:rPr lang="sv-SE" sz="2800" dirty="0" smtClean="0"/>
              <a:t>4.        Hög ekonomisk frihet (enl. Fraser </a:t>
            </a:r>
            <a:r>
              <a:rPr lang="sv-SE" sz="2800" dirty="0" err="1" smtClean="0"/>
              <a:t>Institute</a:t>
            </a:r>
            <a:r>
              <a:rPr lang="sv-SE" sz="2800" dirty="0" smtClean="0"/>
              <a:t>)</a:t>
            </a:r>
          </a:p>
          <a:p>
            <a:pPr marL="457200" lvl="1" indent="0">
              <a:spcBef>
                <a:spcPts val="1800"/>
              </a:spcBef>
              <a:buFont typeface="Arial" panose="020B0604020202020204" pitchFamily="34" charset="0"/>
              <a:buNone/>
              <a:defRPr/>
            </a:pPr>
            <a:r>
              <a:rPr lang="sv-SE" sz="2800" dirty="0" smtClean="0"/>
              <a:t>5.        Starkt äganderättsskydd (International Property </a:t>
            </a:r>
            <a:r>
              <a:rPr lang="sv-SE" sz="2800" dirty="0" err="1" smtClean="0"/>
              <a:t>Rights</a:t>
            </a:r>
            <a:r>
              <a:rPr lang="sv-SE" sz="2800" dirty="0" smtClean="0"/>
              <a:t> Index)</a:t>
            </a:r>
          </a:p>
          <a:p>
            <a:pPr marL="457200" lvl="1" indent="0">
              <a:spcBef>
                <a:spcPts val="1800"/>
              </a:spcBef>
              <a:buFont typeface="Arial" panose="020B0604020202020204" pitchFamily="34" charset="0"/>
              <a:buNone/>
              <a:defRPr/>
            </a:pPr>
            <a:r>
              <a:rPr lang="sv-SE" sz="2800" dirty="0" smtClean="0"/>
              <a:t>6.       </a:t>
            </a:r>
            <a:r>
              <a:rPr lang="sv-SE" sz="2800" baseline="0" dirty="0" smtClean="0"/>
              <a:t> </a:t>
            </a:r>
            <a:r>
              <a:rPr lang="sv-SE" sz="2800" dirty="0" smtClean="0"/>
              <a:t>Anglosaxisk snarare än fransk legal tradition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sv-SE" sz="2800" dirty="0" smtClean="0"/>
              <a:t>7.        Hög tillit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B45CA-D0F0-4DB7-A24F-B043BD2760E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7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altLang="sv-SE" sz="1200" b="1" dirty="0" err="1" smtClean="0"/>
              <a:t>Vilka</a:t>
            </a:r>
            <a:r>
              <a:rPr lang="en-US" altLang="sv-SE" sz="1200" b="1" dirty="0" smtClean="0"/>
              <a:t> </a:t>
            </a:r>
            <a:r>
              <a:rPr lang="en-US" altLang="sv-SE" sz="1200" b="1" dirty="0" err="1" smtClean="0"/>
              <a:t>är</a:t>
            </a:r>
            <a:r>
              <a:rPr lang="en-US" altLang="sv-SE" sz="1200" b="1" dirty="0" smtClean="0"/>
              <a:t> </a:t>
            </a:r>
            <a:r>
              <a:rPr lang="en-US" altLang="sv-SE" sz="1200" b="1" dirty="0" err="1" smtClean="0"/>
              <a:t>superentreprenörer</a:t>
            </a:r>
            <a:r>
              <a:rPr lang="en-US" altLang="sv-SE" sz="1200" b="1" dirty="0" smtClean="0"/>
              <a:t>?</a:t>
            </a:r>
            <a:endParaRPr lang="en-US" sz="1200" b="1" dirty="0" smtClean="0"/>
          </a:p>
          <a:p>
            <a:pPr>
              <a:buFont typeface="Wingdings" charset="2"/>
              <a:buChar char="§"/>
              <a:defRPr/>
            </a:pPr>
            <a:endParaRPr lang="en-US" sz="1200" dirty="0" smtClean="0"/>
          </a:p>
          <a:p>
            <a:pPr>
              <a:buFont typeface="Wingdings" charset="2"/>
              <a:buChar char="§"/>
              <a:defRPr/>
            </a:pPr>
            <a:r>
              <a:rPr lang="en-US" sz="1200" dirty="0" smtClean="0"/>
              <a:t>11 % </a:t>
            </a:r>
            <a:r>
              <a:rPr lang="en-US" sz="1200" dirty="0" err="1" smtClean="0"/>
              <a:t>invandrare</a:t>
            </a:r>
            <a:r>
              <a:rPr lang="en-US" sz="1200" dirty="0" smtClean="0"/>
              <a:t>, 33 % </a:t>
            </a:r>
            <a:r>
              <a:rPr lang="en-US" sz="1200" dirty="0" err="1" smtClean="0"/>
              <a:t>elituniversitet</a:t>
            </a:r>
            <a:r>
              <a:rPr lang="en-US" sz="1200" dirty="0" smtClean="0"/>
              <a:t> (USA). </a:t>
            </a:r>
          </a:p>
          <a:p>
            <a:pPr>
              <a:buFont typeface="Wingdings" charset="2"/>
              <a:buChar char="§"/>
              <a:defRPr/>
            </a:pPr>
            <a:endParaRPr lang="en-US" sz="1200" dirty="0" smtClean="0"/>
          </a:p>
          <a:p>
            <a:pPr>
              <a:buFont typeface="Wingdings" charset="2"/>
              <a:buChar char="§"/>
              <a:defRPr/>
            </a:pPr>
            <a:r>
              <a:rPr lang="en-US" sz="1200" dirty="0" smtClean="0"/>
              <a:t>“Self-made” </a:t>
            </a:r>
            <a:r>
              <a:rPr lang="en-US" sz="1200" dirty="0" err="1" smtClean="0"/>
              <a:t>entreprenörer</a:t>
            </a:r>
            <a:r>
              <a:rPr lang="en-US" sz="1200" dirty="0" smtClean="0"/>
              <a:t> </a:t>
            </a:r>
            <a:r>
              <a:rPr lang="en-US" sz="1200" dirty="0" err="1" smtClean="0"/>
              <a:t>som</a:t>
            </a:r>
            <a:r>
              <a:rPr lang="en-US" sz="1200" dirty="0" smtClean="0"/>
              <a:t> </a:t>
            </a:r>
            <a:r>
              <a:rPr lang="en-US" sz="1200" dirty="0" err="1" smtClean="0"/>
              <a:t>andel</a:t>
            </a:r>
            <a:r>
              <a:rPr lang="en-US" sz="1200" dirty="0" smtClean="0"/>
              <a:t> </a:t>
            </a:r>
            <a:r>
              <a:rPr lang="en-US" sz="1200" dirty="0" err="1" smtClean="0"/>
              <a:t>av</a:t>
            </a:r>
            <a:r>
              <a:rPr lang="en-US" sz="1200" dirty="0" smtClean="0"/>
              <a:t> </a:t>
            </a:r>
            <a:r>
              <a:rPr lang="en-US" sz="1200" dirty="0" err="1" smtClean="0"/>
              <a:t>alla</a:t>
            </a:r>
            <a:r>
              <a:rPr lang="en-US" sz="1200" dirty="0" smtClean="0"/>
              <a:t> </a:t>
            </a:r>
            <a:r>
              <a:rPr lang="en-US" sz="1200" dirty="0" err="1" smtClean="0"/>
              <a:t>dollarmiljardärer</a:t>
            </a:r>
            <a:r>
              <a:rPr lang="en-US" sz="1200" dirty="0" smtClean="0"/>
              <a:t>:  </a:t>
            </a:r>
          </a:p>
          <a:p>
            <a:pPr marL="109537" indent="0">
              <a:buFont typeface="Wingdings" charset="2"/>
              <a:buNone/>
              <a:defRPr/>
            </a:pPr>
            <a:r>
              <a:rPr lang="en-US" sz="1200" dirty="0" smtClean="0"/>
              <a:t>	USA: 65 %</a:t>
            </a:r>
          </a:p>
          <a:p>
            <a:pPr marL="109537" indent="0">
              <a:buFont typeface="Wingdings" charset="2"/>
              <a:buNone/>
              <a:defRPr/>
            </a:pPr>
            <a:r>
              <a:rPr lang="en-US" sz="1200" dirty="0" smtClean="0"/>
              <a:t>	Europa: 42 %</a:t>
            </a:r>
          </a:p>
          <a:p>
            <a:pPr marL="109537" indent="0">
              <a:buFont typeface="Wingdings" charset="2"/>
              <a:buNone/>
              <a:defRPr/>
            </a:pPr>
            <a:r>
              <a:rPr lang="en-US" sz="1200" dirty="0" smtClean="0"/>
              <a:t>	</a:t>
            </a:r>
            <a:r>
              <a:rPr lang="en-US" sz="1200" dirty="0" err="1" smtClean="0"/>
              <a:t>Frankrike</a:t>
            </a:r>
            <a:r>
              <a:rPr lang="en-US" sz="1200" dirty="0" smtClean="0"/>
              <a:t>: 20 %</a:t>
            </a:r>
          </a:p>
          <a:p>
            <a:pPr marL="109537" indent="0">
              <a:buFont typeface="Wingdings" charset="2"/>
              <a:buNone/>
              <a:defRPr/>
            </a:pPr>
            <a:r>
              <a:rPr lang="en-US" sz="1200" dirty="0" smtClean="0"/>
              <a:t>	</a:t>
            </a:r>
          </a:p>
          <a:p>
            <a:pPr>
              <a:buFont typeface="Wingdings" charset="2"/>
              <a:buChar char="§"/>
              <a:defRPr/>
            </a:pPr>
            <a:r>
              <a:rPr lang="en-US" sz="1200" dirty="0" err="1" smtClean="0"/>
              <a:t>Andelen</a:t>
            </a:r>
            <a:r>
              <a:rPr lang="en-US" sz="1200" dirty="0" smtClean="0"/>
              <a:t> med </a:t>
            </a:r>
            <a:r>
              <a:rPr lang="en-US" sz="1200" dirty="0" err="1" smtClean="0"/>
              <a:t>ärvd</a:t>
            </a:r>
            <a:r>
              <a:rPr lang="en-US" sz="1200" dirty="0" smtClean="0"/>
              <a:t> </a:t>
            </a:r>
            <a:r>
              <a:rPr lang="en-US" sz="1200" dirty="0" err="1" smtClean="0"/>
              <a:t>förmögenhet</a:t>
            </a:r>
            <a:r>
              <a:rPr lang="en-US" sz="1200" dirty="0" smtClean="0"/>
              <a:t> </a:t>
            </a:r>
            <a:r>
              <a:rPr lang="en-US" sz="1200" dirty="0" err="1" smtClean="0"/>
              <a:t>i</a:t>
            </a:r>
            <a:r>
              <a:rPr lang="en-US" sz="1200" dirty="0" smtClean="0"/>
              <a:t> Forbes 400 1982–2014 </a:t>
            </a:r>
            <a:r>
              <a:rPr lang="en-US" sz="1200" dirty="0" err="1" smtClean="0"/>
              <a:t>har</a:t>
            </a:r>
            <a:r>
              <a:rPr lang="en-US" sz="1200" dirty="0" smtClean="0"/>
              <a:t> </a:t>
            </a:r>
            <a:r>
              <a:rPr lang="en-US" sz="1200" dirty="0" err="1" smtClean="0"/>
              <a:t>sjunkit</a:t>
            </a:r>
            <a:r>
              <a:rPr lang="en-US" sz="1200" dirty="0" smtClean="0"/>
              <a:t> </a:t>
            </a:r>
            <a:r>
              <a:rPr lang="en-US" sz="1200" dirty="0" err="1" smtClean="0"/>
              <a:t>från</a:t>
            </a:r>
            <a:r>
              <a:rPr lang="en-US" sz="1200" dirty="0" smtClean="0"/>
              <a:t> 41 % till 30 % (I USA)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B45CA-D0F0-4DB7-A24F-B043BD2760E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91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altLang="sv-SE" sz="1200" b="1" dirty="0" smtClean="0"/>
              <a:t>Innovativt entreprenörskap</a:t>
            </a:r>
            <a:endParaRPr lang="sv-SE" altLang="sv-SE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altLang="sv-SE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altLang="sv-SE" dirty="0" smtClean="0"/>
              <a:t>Få och annorlunda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sv-SE" altLang="sv-SE" dirty="0" smtClean="0"/>
              <a:t>- Skiljer sig kraftigt från levebrödsföretag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altLang="sv-SE" dirty="0" smtClean="0"/>
              <a:t>I moderna ekonomier efterfrågar de stödstrukturer för att växa sig stora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sv-SE" altLang="sv-SE" dirty="0" smtClean="0"/>
              <a:t>- Särskilt VC-finansiering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sv-SE" altLang="sv-SE" dirty="0" smtClean="0"/>
              <a:t>- Potentiella entreprenörer få och hög alternativkostnad (bra jobb i existerande storföretag)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altLang="sv-SE" dirty="0" smtClean="0"/>
              <a:t>Krävs effektiva avtal för att under stor osäkerhet reglera relationerna mellan de olika aktörerna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sv-SE" altLang="sv-SE" dirty="0" smtClean="0"/>
              <a:t>- Explicita avtal, finansiella instrument och informella och formella institutioner har utvecklats (i USA)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B45CA-D0F0-4DB7-A24F-B043BD2760E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33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Samma</a:t>
            </a:r>
            <a:r>
              <a:rPr lang="sv-SE" baseline="0" dirty="0" smtClean="0"/>
              <a:t> figur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B45CA-D0F0-4DB7-A24F-B043BD2760E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363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förstasida_farg"/>
          <p:cNvPicPr>
            <a:picLocks noChangeAspect="1" noChangeArrowheads="1"/>
          </p:cNvPicPr>
          <p:nvPr/>
        </p:nvPicPr>
        <p:blipFill>
          <a:blip r:embed="rId2"/>
          <a:srcRect r="8929"/>
          <a:stretch>
            <a:fillRect/>
          </a:stretch>
        </p:blipFill>
        <p:spPr bwMode="auto">
          <a:xfrm>
            <a:off x="-36513" y="549275"/>
            <a:ext cx="9180513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logo_sve_far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6021388"/>
            <a:ext cx="224948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3450" y="2371725"/>
            <a:ext cx="6400800" cy="603250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3450" y="3260725"/>
            <a:ext cx="6400800" cy="1752600"/>
          </a:xfrm>
        </p:spPr>
        <p:txBody>
          <a:bodyPr/>
          <a:lstStyle>
            <a:lvl1pPr marL="0" indent="0">
              <a:buFontTx/>
              <a:buNone/>
              <a:defRPr sz="22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 på underrubrik i bakgrunden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31962-F1B8-47F4-8F2F-8F7D6DC95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74675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274638"/>
            <a:ext cx="5849937" cy="574675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2A51D-F5B4-4386-BD8B-A554FD815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4213" y="1600200"/>
            <a:ext cx="8002587" cy="4421188"/>
          </a:xfrm>
        </p:spPr>
        <p:txBody>
          <a:bodyPr/>
          <a:lstStyle/>
          <a:p>
            <a:pPr lvl="0"/>
            <a:r>
              <a:rPr lang="sv-SE" noProof="0" smtClean="0"/>
              <a:t>Klicka på ikonen för att lägga till ett diagram</a:t>
            </a:r>
            <a:endParaRPr lang="sv-SE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7BA00-6DBF-4088-AC9F-EF5839EAA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632848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/>
          </p:nvPr>
        </p:nvSpPr>
        <p:spPr>
          <a:xfrm>
            <a:off x="971600" y="1557338"/>
            <a:ext cx="7632080" cy="4392612"/>
          </a:xfrm>
        </p:spPr>
        <p:txBody>
          <a:bodyPr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4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5" name="Platshållare för sidfot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</p:spTree>
    <p:extLst>
      <p:ext uri="{BB962C8B-B14F-4D97-AF65-F5344CB8AC3E}">
        <p14:creationId xmlns:p14="http://schemas.microsoft.com/office/powerpoint/2010/main" val="4207534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228184" cy="11430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/>
          </p:nvPr>
        </p:nvSpPr>
        <p:spPr>
          <a:xfrm>
            <a:off x="1691680" y="1557338"/>
            <a:ext cx="6228184" cy="4392612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</p:spTree>
    <p:extLst>
      <p:ext uri="{BB962C8B-B14F-4D97-AF65-F5344CB8AC3E}">
        <p14:creationId xmlns:p14="http://schemas.microsoft.com/office/powerpoint/2010/main" val="3190128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 userDrawn="1"/>
        </p:nvSpPr>
        <p:spPr bwMode="auto">
          <a:xfrm>
            <a:off x="263525" y="0"/>
            <a:ext cx="8615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solidFill>
                  <a:schemeClr val="bg2"/>
                </a:solidFill>
                <a:latin typeface="Times New Roman" panose="02020603050405020304" pitchFamily="18" charset="0"/>
              </a:rPr>
              <a:t>Introduction                Data                Reform                Empirical strategy               </a:t>
            </a:r>
            <a:r>
              <a:rPr lang="en-US" sz="1400" b="1" smtClean="0">
                <a:solidFill>
                  <a:schemeClr val="bg1"/>
                </a:solidFill>
                <a:latin typeface="Times New Roman" panose="02020603050405020304" pitchFamily="18" charset="0"/>
              </a:rPr>
              <a:t>Results </a:t>
            </a:r>
            <a:r>
              <a:rPr lang="en-US" sz="1400" smtClean="0">
                <a:solidFill>
                  <a:schemeClr val="bg2"/>
                </a:solidFill>
                <a:latin typeface="Times New Roman" panose="02020603050405020304" pitchFamily="18" charset="0"/>
              </a:rPr>
              <a:t>              Conclusions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219200"/>
            <a:ext cx="8229600" cy="52720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9A3422-B370-4CC3-B59D-EFDA222ED867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1779479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617CB-3FB8-4FA2-86FF-695E6023F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DCC60-3A25-445E-8C98-E915E1C73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600200"/>
            <a:ext cx="3924300" cy="4421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1600200"/>
            <a:ext cx="3925887" cy="4421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4C887-DE02-4A60-89C3-0E76DF4E2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D907F-10B0-4354-8602-BAFF477AE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238CC-4319-49A4-ACD3-61816C609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903AB-99B5-4029-ACD4-7096A2E35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823E8-D740-4782-9A69-986345EB0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90037-15B6-4E08-AE5C-FE581B5E5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74638"/>
            <a:ext cx="80025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8002587" cy="442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 på bakgrundstexten</a:t>
            </a:r>
          </a:p>
          <a:p>
            <a:pPr lvl="1"/>
            <a:r>
              <a:rPr lang="en-US" smtClean="0"/>
              <a:t>Nivå två</a:t>
            </a:r>
          </a:p>
          <a:p>
            <a:pPr lvl="2"/>
            <a:r>
              <a:rPr lang="en-US" smtClean="0"/>
              <a:t>Nivå tre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63938" y="6237288"/>
            <a:ext cx="19065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4213" y="62372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93175" y="0"/>
            <a:ext cx="250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7D8DC65-439E-4CAF-A5E1-EF9E1A5FD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6" descr="logo_sve_far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6732588" y="6021388"/>
            <a:ext cx="224948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7" descr="bård_farg"/>
          <p:cNvPicPr>
            <a:picLocks noChangeAspect="1" noChangeArrowheads="1"/>
          </p:cNvPicPr>
          <p:nvPr/>
        </p:nvPicPr>
        <p:blipFill>
          <a:blip r:embed="rId18"/>
          <a:srcRect t="9102"/>
          <a:stretch>
            <a:fillRect/>
          </a:stretch>
        </p:blipFill>
        <p:spPr bwMode="auto">
          <a:xfrm>
            <a:off x="0" y="0"/>
            <a:ext cx="487363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62" r:id="rId13"/>
    <p:sldLayoutId id="2147483663" r:id="rId14"/>
    <p:sldLayoutId id="2147483664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0513A"/>
        </a:buClr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331640" y="692696"/>
            <a:ext cx="68407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solidFill>
                  <a:srgbClr val="C00000"/>
                </a:solidFill>
                <a:latin typeface="+mn-lt"/>
              </a:rPr>
              <a:t>Seminarium 17 juni 2014</a:t>
            </a:r>
            <a:br>
              <a:rPr lang="sv-SE" sz="2400" dirty="0" smtClean="0">
                <a:solidFill>
                  <a:srgbClr val="C00000"/>
                </a:solidFill>
                <a:latin typeface="+mn-lt"/>
              </a:rPr>
            </a:br>
            <a:r>
              <a:rPr lang="sv-SE" sz="2400" dirty="0" smtClean="0">
                <a:solidFill>
                  <a:srgbClr val="C00000"/>
                </a:solidFill>
                <a:latin typeface="+mn-lt"/>
              </a:rPr>
              <a:t>kl. 8.30−10.00</a:t>
            </a:r>
          </a:p>
          <a:p>
            <a:endParaRPr lang="sv-SE" dirty="0">
              <a:latin typeface="+mn-lt"/>
            </a:endParaRPr>
          </a:p>
          <a:p>
            <a:r>
              <a:rPr lang="sv-SE" sz="3600" b="1" dirty="0" smtClean="0">
                <a:latin typeface="+mn-lt"/>
              </a:rPr>
              <a:t>Entreprenören som försvann?</a:t>
            </a:r>
          </a:p>
          <a:p>
            <a:endParaRPr lang="sv-SE" dirty="0">
              <a:latin typeface="+mn-lt"/>
            </a:endParaRPr>
          </a:p>
          <a:p>
            <a:endParaRPr lang="sv-SE" dirty="0" smtClean="0">
              <a:latin typeface="+mn-lt"/>
            </a:endParaRPr>
          </a:p>
          <a:p>
            <a:r>
              <a:rPr lang="sv-SE" sz="2400" u="sng" dirty="0" smtClean="0">
                <a:latin typeface="+mn-lt"/>
              </a:rPr>
              <a:t>Program</a:t>
            </a:r>
          </a:p>
          <a:p>
            <a:endParaRPr lang="sv-SE" dirty="0" smtClean="0">
              <a:latin typeface="+mn-lt"/>
            </a:endParaRPr>
          </a:p>
          <a:p>
            <a:r>
              <a:rPr lang="sv-SE" sz="2000" dirty="0" smtClean="0">
                <a:latin typeface="+mn-lt"/>
              </a:rPr>
              <a:t>Presentation av professor Magnus Henrekson, IFN</a:t>
            </a:r>
          </a:p>
          <a:p>
            <a:endParaRPr lang="sv-SE" sz="2000" dirty="0" smtClean="0">
              <a:latin typeface="+mn-lt"/>
            </a:endParaRPr>
          </a:p>
          <a:p>
            <a:r>
              <a:rPr lang="sv-SE" sz="2000" dirty="0" smtClean="0">
                <a:latin typeface="+mn-lt"/>
              </a:rPr>
              <a:t>Övriga paneldeltagare: </a:t>
            </a:r>
          </a:p>
          <a:p>
            <a:r>
              <a:rPr lang="sv-SE" sz="2000" dirty="0" smtClean="0">
                <a:latin typeface="+mn-lt"/>
              </a:rPr>
              <a:t>Lena </a:t>
            </a:r>
            <a:r>
              <a:rPr lang="sv-SE" sz="2000" dirty="0" err="1" smtClean="0">
                <a:latin typeface="+mn-lt"/>
              </a:rPr>
              <a:t>Apler</a:t>
            </a:r>
            <a:r>
              <a:rPr lang="sv-SE" sz="2000" dirty="0" smtClean="0">
                <a:latin typeface="+mn-lt"/>
              </a:rPr>
              <a:t>, arbetande styrelseordförande </a:t>
            </a:r>
            <a:r>
              <a:rPr lang="sv-SE" sz="2000" dirty="0" err="1" smtClean="0">
                <a:latin typeface="+mn-lt"/>
              </a:rPr>
              <a:t>Collector</a:t>
            </a:r>
            <a:r>
              <a:rPr lang="sv-SE" sz="2000" dirty="0" smtClean="0">
                <a:latin typeface="+mn-lt"/>
              </a:rPr>
              <a:t> </a:t>
            </a:r>
          </a:p>
          <a:p>
            <a:r>
              <a:rPr lang="sv-SE" sz="2000" dirty="0" smtClean="0">
                <a:latin typeface="+mn-lt"/>
              </a:rPr>
              <a:t>Joacim Tåg, </a:t>
            </a:r>
            <a:r>
              <a:rPr lang="sv-SE" sz="2000" dirty="0" err="1" smtClean="0">
                <a:latin typeface="+mn-lt"/>
              </a:rPr>
              <a:t>ekon.dr</a:t>
            </a:r>
            <a:r>
              <a:rPr lang="sv-SE" sz="2000" dirty="0" smtClean="0">
                <a:latin typeface="+mn-lt"/>
              </a:rPr>
              <a:t> IFN</a:t>
            </a:r>
          </a:p>
          <a:p>
            <a:endParaRPr lang="sv-SE" sz="2000" dirty="0" smtClean="0">
              <a:latin typeface="+mn-lt"/>
            </a:endParaRPr>
          </a:p>
          <a:p>
            <a:r>
              <a:rPr lang="sv-SE" sz="2000" dirty="0" smtClean="0">
                <a:latin typeface="+mn-lt"/>
              </a:rPr>
              <a:t>Moderator: Thomas Gür</a:t>
            </a:r>
            <a:endParaRPr lang="sv-SE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352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z="3200" dirty="0" smtClean="0"/>
              <a:t>Innovativt entreprenörskap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4213" y="1700808"/>
            <a:ext cx="7848600" cy="4320580"/>
          </a:xfrm>
        </p:spPr>
        <p:txBody>
          <a:bodyPr/>
          <a:lstStyle/>
          <a:p>
            <a:r>
              <a:rPr lang="sv-SE" altLang="sv-SE" sz="2400" dirty="0" smtClean="0"/>
              <a:t>Få och skiljer sig kraftigt från levebrödsföretag.</a:t>
            </a:r>
          </a:p>
          <a:p>
            <a:endParaRPr lang="sv-SE" altLang="sv-SE" sz="2400" dirty="0" smtClean="0"/>
          </a:p>
          <a:p>
            <a:r>
              <a:rPr lang="sv-SE" altLang="sv-SE" sz="2400" dirty="0" smtClean="0"/>
              <a:t>I moderna ekonomier efterfrågas stödstrukturer för att växa sig stora:</a:t>
            </a:r>
          </a:p>
          <a:p>
            <a:pPr lvl="1"/>
            <a:r>
              <a:rPr lang="sv-SE" altLang="sv-SE" dirty="0" smtClean="0"/>
              <a:t>Särskilt VC-finansiering.</a:t>
            </a:r>
          </a:p>
          <a:p>
            <a:pPr lvl="1"/>
            <a:r>
              <a:rPr lang="sv-SE" altLang="sv-SE" dirty="0" smtClean="0"/>
              <a:t>Potentiella entreprenörer få och hög alternativkostnad.</a:t>
            </a:r>
          </a:p>
          <a:p>
            <a:pPr lvl="1"/>
            <a:endParaRPr lang="sv-SE" altLang="sv-SE" dirty="0" smtClean="0"/>
          </a:p>
          <a:p>
            <a:r>
              <a:rPr lang="sv-SE" altLang="sv-SE" sz="2400" dirty="0" smtClean="0"/>
              <a:t>Krävs effektiva avtal för att under stor osäkerhet reglera relationerna mellan de olika aktörerna.</a:t>
            </a:r>
          </a:p>
          <a:p>
            <a:pPr marL="457200" lvl="1" indent="0">
              <a:buNone/>
            </a:pPr>
            <a:endParaRPr lang="sv-SE" altLang="sv-SE" sz="2400" dirty="0" smtClean="0"/>
          </a:p>
        </p:txBody>
      </p:sp>
    </p:spTree>
    <p:extLst>
      <p:ext uri="{BB962C8B-B14F-4D97-AF65-F5344CB8AC3E}">
        <p14:creationId xmlns:p14="http://schemas.microsoft.com/office/powerpoint/2010/main" val="406272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>
                <a:ea typeface="ＭＳ Ｐゴシック" pitchFamily="34" charset="-128"/>
              </a:rPr>
              <a:t>Många aktörer krävs</a:t>
            </a:r>
            <a:endParaRPr lang="sv-SE" sz="32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38175" y="1231900"/>
            <a:ext cx="7866063" cy="438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0F0F0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F0F0F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601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11188" y="332656"/>
            <a:ext cx="7849244" cy="648072"/>
          </a:xfrm>
        </p:spPr>
        <p:txBody>
          <a:bodyPr/>
          <a:lstStyle/>
          <a:p>
            <a:r>
              <a:rPr lang="sv-SE" altLang="sv-SE" sz="3200" dirty="0" smtClean="0"/>
              <a:t>Entreprenörer i USA, Asien och Europa</a:t>
            </a:r>
            <a:br>
              <a:rPr lang="sv-SE" altLang="sv-SE" sz="3200" dirty="0" smtClean="0"/>
            </a:br>
            <a:endParaRPr lang="sv-SE" altLang="sv-SE" sz="3200" dirty="0" smtClean="0"/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39750" y="836613"/>
            <a:ext cx="8208963" cy="511333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sv-SE" altLang="sv-SE" dirty="0" smtClean="0"/>
          </a:p>
          <a:p>
            <a:pPr marL="0" indent="0" eaLnBrk="1" hangingPunct="1">
              <a:buFontTx/>
              <a:buNone/>
            </a:pPr>
            <a:endParaRPr lang="sv-SE" altLang="sv-SE" dirty="0"/>
          </a:p>
          <a:p>
            <a:pPr marL="0" indent="0" eaLnBrk="1" hangingPunct="1">
              <a:buFontTx/>
              <a:buNone/>
            </a:pPr>
            <a:endParaRPr lang="sv-SE" altLang="sv-SE" dirty="0" smtClean="0"/>
          </a:p>
          <a:p>
            <a:pPr marL="0" indent="0" eaLnBrk="1" hangingPunct="1">
              <a:buFontTx/>
              <a:buNone/>
            </a:pPr>
            <a:endParaRPr lang="sv-SE" altLang="sv-SE" sz="1800" dirty="0" smtClean="0"/>
          </a:p>
          <a:p>
            <a:pPr marL="0" indent="0" eaLnBrk="1" hangingPunct="1">
              <a:buFontTx/>
              <a:buNone/>
            </a:pPr>
            <a:endParaRPr lang="sv-SE" altLang="sv-SE" sz="1800" dirty="0" smtClean="0"/>
          </a:p>
          <a:p>
            <a:pPr marL="0" indent="0" eaLnBrk="1" hangingPunct="1">
              <a:buFontTx/>
              <a:buNone/>
            </a:pPr>
            <a:endParaRPr lang="sv-SE" altLang="sv-SE" sz="1800" dirty="0" smtClean="0"/>
          </a:p>
          <a:p>
            <a:pPr marL="0" indent="0" eaLnBrk="1" hangingPunct="1">
              <a:buFontTx/>
              <a:buNone/>
            </a:pPr>
            <a:endParaRPr lang="sv-SE" altLang="sv-SE" sz="1800" dirty="0" smtClean="0"/>
          </a:p>
          <a:p>
            <a:pPr marL="0" indent="0" eaLnBrk="1" hangingPunct="1">
              <a:buFontTx/>
              <a:buNone/>
            </a:pPr>
            <a:endParaRPr lang="sv-SE" altLang="sv-SE" sz="1800" dirty="0" smtClean="0"/>
          </a:p>
          <a:p>
            <a:pPr marL="0" indent="0" eaLnBrk="1" hangingPunct="1">
              <a:buFontTx/>
              <a:buNone/>
            </a:pPr>
            <a:endParaRPr lang="sv-SE" altLang="sv-SE" sz="1800" dirty="0" smtClean="0"/>
          </a:p>
          <a:p>
            <a:pPr marL="0" indent="0" eaLnBrk="1" hangingPunct="1">
              <a:buFontTx/>
              <a:buNone/>
            </a:pPr>
            <a:endParaRPr lang="sv-SE" altLang="sv-SE" sz="1800" dirty="0" smtClean="0"/>
          </a:p>
          <a:p>
            <a:pPr marL="0" indent="0" eaLnBrk="1" hangingPunct="1">
              <a:buFontTx/>
              <a:buNone/>
            </a:pPr>
            <a:endParaRPr lang="sv-SE" altLang="sv-SE" sz="1800" dirty="0" smtClean="0"/>
          </a:p>
          <a:p>
            <a:pPr marL="0" indent="0" eaLnBrk="1" hangingPunct="1">
              <a:buFontTx/>
              <a:buNone/>
            </a:pPr>
            <a:endParaRPr lang="sv-SE" altLang="sv-SE" sz="1400" dirty="0" smtClean="0"/>
          </a:p>
          <a:p>
            <a:pPr marL="0" indent="0" eaLnBrk="1" hangingPunct="1">
              <a:buFontTx/>
              <a:buNone/>
            </a:pPr>
            <a:r>
              <a:rPr lang="sv-SE" altLang="sv-SE" sz="1400" dirty="0" smtClean="0"/>
              <a:t>* Japan, Sydkorea, Taiwan, Singapore och Hongkong.</a:t>
            </a:r>
          </a:p>
          <a:p>
            <a:pPr marL="0" indent="0" eaLnBrk="1" hangingPunct="1">
              <a:buFontTx/>
              <a:buNone/>
            </a:pPr>
            <a:r>
              <a:rPr lang="sv-SE" altLang="sv-SE" sz="1400" dirty="0" smtClean="0"/>
              <a:t>‡ Ty, </a:t>
            </a:r>
            <a:r>
              <a:rPr lang="sv-SE" altLang="sv-SE" sz="1400" dirty="0" err="1" smtClean="0"/>
              <a:t>Fr</a:t>
            </a:r>
            <a:r>
              <a:rPr lang="sv-SE" altLang="sv-SE" sz="1400" dirty="0" smtClean="0"/>
              <a:t>, </a:t>
            </a:r>
            <a:r>
              <a:rPr lang="sv-SE" altLang="sv-SE" sz="1400" dirty="0" err="1" smtClean="0"/>
              <a:t>Storbr</a:t>
            </a:r>
            <a:r>
              <a:rPr lang="sv-SE" altLang="sv-SE" sz="1400" dirty="0" smtClean="0"/>
              <a:t>, Italien, Spa, Ned, </a:t>
            </a:r>
            <a:r>
              <a:rPr lang="sv-SE" altLang="sv-SE" sz="1400" dirty="0" err="1" smtClean="0"/>
              <a:t>Gre</a:t>
            </a:r>
            <a:r>
              <a:rPr lang="sv-SE" altLang="sv-SE" sz="1400" dirty="0" smtClean="0"/>
              <a:t>, Bel, Por, </a:t>
            </a:r>
            <a:r>
              <a:rPr lang="sv-SE" altLang="sv-SE" sz="1400" dirty="0" err="1" smtClean="0"/>
              <a:t>Sve</a:t>
            </a:r>
            <a:r>
              <a:rPr lang="sv-SE" altLang="sv-SE" sz="1400" dirty="0" smtClean="0"/>
              <a:t>, </a:t>
            </a:r>
            <a:r>
              <a:rPr lang="sv-SE" altLang="sv-SE" sz="1400" dirty="0" err="1" smtClean="0"/>
              <a:t>Österr</a:t>
            </a:r>
            <a:r>
              <a:rPr lang="sv-SE" altLang="sv-SE" sz="1400" dirty="0" smtClean="0"/>
              <a:t>, Dan, Fin, </a:t>
            </a:r>
            <a:r>
              <a:rPr lang="sv-SE" altLang="sv-SE" sz="1400" dirty="0" err="1" smtClean="0"/>
              <a:t>Irl</a:t>
            </a:r>
            <a:r>
              <a:rPr lang="sv-SE" altLang="sv-SE" sz="1400" dirty="0" smtClean="0"/>
              <a:t>, Lux, Schweiz, Nor och </a:t>
            </a:r>
            <a:r>
              <a:rPr lang="sv-SE" altLang="sv-SE" sz="1400" dirty="0" err="1" smtClean="0"/>
              <a:t>Isl</a:t>
            </a:r>
            <a:r>
              <a:rPr lang="sv-SE" altLang="sv-SE" sz="1400" dirty="0" smtClean="0"/>
              <a:t>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163271"/>
              </p:ext>
            </p:extLst>
          </p:nvPr>
        </p:nvGraphicFramePr>
        <p:xfrm>
          <a:off x="566197" y="908720"/>
          <a:ext cx="8577803" cy="3782152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429625"/>
                <a:gridCol w="658607"/>
                <a:gridCol w="935863"/>
                <a:gridCol w="1158147"/>
                <a:gridCol w="1851236"/>
                <a:gridCol w="1385361"/>
                <a:gridCol w="1158964"/>
              </a:tblGrid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# </a:t>
                      </a:r>
                      <a:r>
                        <a:rPr lang="sv-SE" sz="1800" dirty="0" smtClean="0">
                          <a:effectLst/>
                        </a:rPr>
                        <a:t>Sup-er-E</a:t>
                      </a:r>
                      <a:endParaRPr lang="sv-SE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 err="1" smtClean="0">
                          <a:effectLst/>
                        </a:rPr>
                        <a:t>Bef</a:t>
                      </a:r>
                      <a:r>
                        <a:rPr lang="sv-SE" sz="1800" dirty="0" smtClean="0">
                          <a:effectLst/>
                        </a:rPr>
                        <a:t> i milj.</a:t>
                      </a:r>
                      <a:endParaRPr lang="sv-SE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Super-E per </a:t>
                      </a:r>
                      <a:r>
                        <a:rPr lang="sv-SE" sz="1800" dirty="0" smtClean="0">
                          <a:effectLst/>
                        </a:rPr>
                        <a:t>miljon</a:t>
                      </a:r>
                      <a:endParaRPr lang="sv-SE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Andel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baseline="0" dirty="0" err="1" smtClean="0">
                          <a:effectLst/>
                        </a:rPr>
                        <a:t>av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100 </a:t>
                      </a:r>
                      <a:r>
                        <a:rPr lang="en-US" sz="1800" dirty="0" err="1" smtClean="0">
                          <a:effectLst/>
                        </a:rPr>
                        <a:t>största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baseline="0" dirty="0" err="1" smtClean="0">
                          <a:effectLst/>
                        </a:rPr>
                        <a:t>ftg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baseline="0" dirty="0" err="1" smtClean="0">
                          <a:effectLst/>
                        </a:rPr>
                        <a:t>grundade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baseline="0" dirty="0" err="1" smtClean="0">
                          <a:effectLst/>
                        </a:rPr>
                        <a:t>av</a:t>
                      </a:r>
                      <a:r>
                        <a:rPr lang="en-US" sz="1800" baseline="0" dirty="0" smtClean="0">
                          <a:effectLst/>
                        </a:rPr>
                        <a:t> E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efter</a:t>
                      </a:r>
                      <a:r>
                        <a:rPr lang="en-US" sz="1800" dirty="0" smtClean="0">
                          <a:effectLst/>
                        </a:rPr>
                        <a:t> 1945</a:t>
                      </a:r>
                      <a:endParaRPr lang="sv-SE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VC </a:t>
                      </a:r>
                      <a:r>
                        <a:rPr lang="en-US" sz="1800" dirty="0" err="1">
                          <a:effectLst/>
                        </a:rPr>
                        <a:t>inv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som</a:t>
                      </a:r>
                      <a:r>
                        <a:rPr lang="en-US" sz="1800" dirty="0" smtClean="0">
                          <a:effectLst/>
                        </a:rPr>
                        <a:t> % </a:t>
                      </a:r>
                      <a:r>
                        <a:rPr lang="en-US" sz="1800" dirty="0" err="1" smtClean="0">
                          <a:effectLst/>
                        </a:rPr>
                        <a:t>av</a:t>
                      </a:r>
                      <a:r>
                        <a:rPr lang="en-US" sz="1800" dirty="0" smtClean="0">
                          <a:effectLst/>
                        </a:rPr>
                        <a:t> BNP</a:t>
                      </a:r>
                      <a:endParaRPr lang="sv-SE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 smtClean="0">
                          <a:effectLst/>
                        </a:rPr>
                        <a:t>Andel före-tagare</a:t>
                      </a:r>
                      <a:endParaRPr lang="sv-SE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6203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smtClean="0">
                          <a:effectLst/>
                        </a:rPr>
                        <a:t>USA</a:t>
                      </a:r>
                      <a:endParaRPr lang="sv-SE" sz="2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411</a:t>
                      </a:r>
                      <a:endParaRPr lang="sv-SE" sz="2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307</a:t>
                      </a:r>
                      <a:endParaRPr lang="sv-SE" sz="2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smtClean="0">
                          <a:effectLst/>
                        </a:rPr>
                        <a:t>1,34</a:t>
                      </a:r>
                      <a:endParaRPr lang="sv-SE" sz="2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smtClean="0">
                          <a:effectLst/>
                        </a:rPr>
                        <a:t>34%</a:t>
                      </a:r>
                      <a:endParaRPr lang="sv-SE" sz="2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0,200</a:t>
                      </a:r>
                      <a:endParaRPr lang="sv-SE" sz="2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smtClean="0">
                          <a:effectLst/>
                        </a:rPr>
                        <a:t>7,5%</a:t>
                      </a:r>
                      <a:endParaRPr lang="sv-SE" sz="2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9638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smtClean="0">
                          <a:effectLst/>
                        </a:rPr>
                        <a:t>Asien*</a:t>
                      </a:r>
                      <a:endParaRPr lang="sv-SE" sz="2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91</a:t>
                      </a:r>
                      <a:endParaRPr lang="sv-SE" sz="2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211</a:t>
                      </a:r>
                      <a:endParaRPr lang="sv-SE" sz="2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smtClean="0">
                          <a:effectLst/>
                        </a:rPr>
                        <a:t>0,43</a:t>
                      </a:r>
                      <a:endParaRPr lang="sv-SE" sz="2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smtClean="0">
                          <a:effectLst/>
                        </a:rPr>
                        <a:t>13%</a:t>
                      </a:r>
                      <a:endParaRPr lang="sv-SE" sz="2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0,024</a:t>
                      </a:r>
                      <a:endParaRPr lang="sv-SE" sz="2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smtClean="0">
                          <a:effectLst/>
                        </a:rPr>
                        <a:t>16%</a:t>
                      </a:r>
                      <a:endParaRPr lang="sv-SE" sz="2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smtClean="0">
                          <a:effectLst/>
                        </a:rPr>
                        <a:t>Europa‡</a:t>
                      </a:r>
                      <a:endParaRPr lang="sv-SE" sz="2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132</a:t>
                      </a:r>
                      <a:endParaRPr lang="sv-SE" sz="2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407</a:t>
                      </a:r>
                      <a:endParaRPr lang="sv-SE" sz="2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smtClean="0">
                          <a:effectLst/>
                        </a:rPr>
                        <a:t>0,32</a:t>
                      </a:r>
                      <a:endParaRPr lang="sv-SE" sz="2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smtClean="0">
                          <a:effectLst/>
                        </a:rPr>
                        <a:t>7%</a:t>
                      </a:r>
                      <a:endParaRPr lang="sv-SE" sz="2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0,036</a:t>
                      </a:r>
                      <a:endParaRPr lang="sv-SE" sz="2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smtClean="0">
                          <a:effectLst/>
                        </a:rPr>
                        <a:t>15%</a:t>
                      </a:r>
                      <a:endParaRPr lang="sv-SE" sz="2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20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39750" y="692696"/>
            <a:ext cx="7380288" cy="648072"/>
          </a:xfrm>
        </p:spPr>
        <p:txBody>
          <a:bodyPr/>
          <a:lstStyle/>
          <a:p>
            <a:pPr eaLnBrk="1" hangingPunct="1"/>
            <a:r>
              <a:rPr lang="sv-SE" altLang="sv-SE" dirty="0" smtClean="0"/>
              <a:t>Resultat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11188" y="1772816"/>
            <a:ext cx="8281987" cy="4177134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Aft>
                <a:spcPts val="1800"/>
              </a:spcAft>
            </a:pPr>
            <a:r>
              <a:rPr lang="sv-SE" altLang="sv-SE" sz="2400" dirty="0" smtClean="0"/>
              <a:t>Europa mer egenföretagande men färre superentreprenörer än USA.</a:t>
            </a:r>
          </a:p>
          <a:p>
            <a:pPr eaLnBrk="1" hangingPunct="1">
              <a:lnSpc>
                <a:spcPct val="150000"/>
              </a:lnSpc>
              <a:spcAft>
                <a:spcPts val="1800"/>
              </a:spcAft>
            </a:pPr>
            <a:r>
              <a:rPr lang="sv-SE" altLang="sv-SE" sz="2400" dirty="0" smtClean="0"/>
              <a:t>Europa och </a:t>
            </a:r>
            <a:r>
              <a:rPr lang="sv-SE" altLang="sv-SE" sz="2400" dirty="0"/>
              <a:t>Asien </a:t>
            </a:r>
            <a:r>
              <a:rPr lang="sv-SE" altLang="sv-SE" sz="2400" dirty="0" smtClean="0"/>
              <a:t>jämförbara. </a:t>
            </a:r>
          </a:p>
          <a:p>
            <a:pPr eaLnBrk="1" hangingPunct="1">
              <a:lnSpc>
                <a:spcPct val="150000"/>
              </a:lnSpc>
              <a:spcAft>
                <a:spcPts val="1800"/>
              </a:spcAft>
            </a:pPr>
            <a:r>
              <a:rPr lang="sv-SE" altLang="sv-SE" sz="2400" dirty="0" smtClean="0"/>
              <a:t>Europa underpresterar trots goda förutsättningar.</a:t>
            </a:r>
          </a:p>
          <a:p>
            <a:pPr eaLnBrk="1" hangingPunct="1"/>
            <a:r>
              <a:rPr lang="sv-SE" altLang="sv-SE" sz="2400" dirty="0" smtClean="0"/>
              <a:t>Välutbildad arbetskraft, hög BNP per capita, bra infrastruktur och goda institutioner.</a:t>
            </a:r>
            <a:endParaRPr lang="sv-SE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348079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4213" y="260648"/>
            <a:ext cx="8280275" cy="1156990"/>
          </a:xfrm>
        </p:spPr>
        <p:txBody>
          <a:bodyPr/>
          <a:lstStyle/>
          <a:p>
            <a:r>
              <a:rPr lang="sv-SE" sz="3200" dirty="0" smtClean="0"/>
              <a:t>Thomas </a:t>
            </a:r>
            <a:r>
              <a:rPr lang="sv-SE" sz="3200" dirty="0" err="1" smtClean="0"/>
              <a:t>Piketty</a:t>
            </a:r>
            <a:r>
              <a:rPr lang="sv-SE" sz="3200" dirty="0" smtClean="0"/>
              <a:t> &amp; entreprenörskapet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553" y="1772816"/>
            <a:ext cx="8147248" cy="4536504"/>
          </a:xfrm>
        </p:spPr>
        <p:txBody>
          <a:bodyPr/>
          <a:lstStyle/>
          <a:p>
            <a:r>
              <a:rPr lang="sv-SE" sz="2400" dirty="0" smtClean="0"/>
              <a:t>Ett imponerande verk.</a:t>
            </a:r>
          </a:p>
          <a:p>
            <a:endParaRPr lang="sv-SE" sz="2400" dirty="0" smtClean="0"/>
          </a:p>
          <a:p>
            <a:r>
              <a:rPr lang="sv-SE" sz="2400" dirty="0" smtClean="0"/>
              <a:t>Rätt att ojämlikheten har ökat.</a:t>
            </a:r>
          </a:p>
          <a:p>
            <a:endParaRPr lang="sv-SE" sz="2400" dirty="0" smtClean="0"/>
          </a:p>
          <a:p>
            <a:r>
              <a:rPr lang="sv-SE" sz="2400" dirty="0" smtClean="0"/>
              <a:t>Men hur stort är problemet?</a:t>
            </a:r>
          </a:p>
          <a:p>
            <a:pPr lvl="1"/>
            <a:r>
              <a:rPr lang="sv-SE" dirty="0" smtClean="0"/>
              <a:t>Många aspekter som är förödande för huvudbudskapet.</a:t>
            </a:r>
          </a:p>
          <a:p>
            <a:pPr lvl="1"/>
            <a:endParaRPr lang="sv-SE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 smtClean="0"/>
              <a:t>Stort fokus på topp 1 %, 0,1 % eller t.o.m. 0,01 %.</a:t>
            </a:r>
          </a:p>
        </p:txBody>
      </p:sp>
    </p:spTree>
    <p:extLst>
      <p:ext uri="{BB962C8B-B14F-4D97-AF65-F5344CB8AC3E}">
        <p14:creationId xmlns:p14="http://schemas.microsoft.com/office/powerpoint/2010/main" val="105117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ubrik 1"/>
          <p:cNvSpPr>
            <a:spLocks noGrp="1"/>
          </p:cNvSpPr>
          <p:nvPr>
            <p:ph type="title"/>
          </p:nvPr>
        </p:nvSpPr>
        <p:spPr>
          <a:xfrm>
            <a:off x="684213" y="332656"/>
            <a:ext cx="8002587" cy="576064"/>
          </a:xfrm>
        </p:spPr>
        <p:txBody>
          <a:bodyPr/>
          <a:lstStyle/>
          <a:p>
            <a:r>
              <a:rPr lang="en-US" altLang="en-US" sz="3200" dirty="0" err="1" smtClean="0"/>
              <a:t>Piketty</a:t>
            </a:r>
            <a:r>
              <a:rPr lang="en-US" altLang="en-US" sz="3200" dirty="0" smtClean="0"/>
              <a:t>: </a:t>
            </a:r>
            <a:r>
              <a:rPr lang="en-US" altLang="en-US" sz="2400" dirty="0" err="1" smtClean="0"/>
              <a:t>Kapitalismen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styrs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av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fundamentala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lagar</a:t>
            </a:r>
            <a:endParaRPr lang="en-US" altLang="en-US" sz="2400" dirty="0" smtClean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1188" y="1268760"/>
            <a:ext cx="8532812" cy="453672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2400" i="1" dirty="0" smtClean="0"/>
              <a:t>r</a:t>
            </a:r>
            <a:r>
              <a:rPr lang="en-US" sz="2400" dirty="0" smtClean="0"/>
              <a:t> &gt; </a:t>
            </a:r>
            <a:r>
              <a:rPr lang="en-US" sz="2400" i="1" dirty="0" smtClean="0"/>
              <a:t>g</a:t>
            </a:r>
            <a:endParaRPr lang="en-US" sz="2400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err="1" smtClean="0"/>
              <a:t>Återinvesterar</a:t>
            </a:r>
            <a:r>
              <a:rPr lang="en-US" sz="2400" dirty="0" smtClean="0"/>
              <a:t> en fix </a:t>
            </a:r>
            <a:r>
              <a:rPr lang="en-US" sz="2400" dirty="0" err="1" smtClean="0"/>
              <a:t>inkomstandel</a:t>
            </a:r>
            <a:r>
              <a:rPr lang="en-US" sz="2400" dirty="0" smtClean="0"/>
              <a:t>, </a:t>
            </a:r>
            <a:r>
              <a:rPr lang="en-US" sz="2400" dirty="0" err="1" smtClean="0"/>
              <a:t>så</a:t>
            </a:r>
            <a:r>
              <a:rPr lang="en-US" sz="2400" dirty="0" smtClean="0"/>
              <a:t> </a:t>
            </a:r>
            <a:r>
              <a:rPr lang="en-US" sz="2400" dirty="0" err="1" smtClean="0"/>
              <a:t>förmögenhet</a:t>
            </a:r>
            <a:r>
              <a:rPr lang="en-US" sz="2400" dirty="0" smtClean="0"/>
              <a:t> </a:t>
            </a:r>
            <a:r>
              <a:rPr lang="en-US" sz="2400" dirty="0" err="1" smtClean="0"/>
              <a:t>växer</a:t>
            </a:r>
            <a:r>
              <a:rPr lang="en-US" sz="2400" dirty="0" smtClean="0"/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err="1" smtClean="0"/>
              <a:t>Dynastins</a:t>
            </a:r>
            <a:r>
              <a:rPr lang="en-US" sz="2400" dirty="0" smtClean="0"/>
              <a:t> </a:t>
            </a:r>
            <a:r>
              <a:rPr lang="en-US" sz="2400" dirty="0" err="1" smtClean="0"/>
              <a:t>växande</a:t>
            </a:r>
            <a:r>
              <a:rPr lang="en-US" sz="2400" dirty="0" smtClean="0"/>
              <a:t> </a:t>
            </a:r>
            <a:r>
              <a:rPr lang="en-US" sz="2400" dirty="0" err="1" smtClean="0"/>
              <a:t>förmögenhet</a:t>
            </a:r>
            <a:r>
              <a:rPr lang="en-US" sz="2400" dirty="0" smtClean="0"/>
              <a:t> </a:t>
            </a:r>
            <a:r>
              <a:rPr lang="en-US" sz="2400" dirty="0" err="1" smtClean="0"/>
              <a:t>förs</a:t>
            </a:r>
            <a:r>
              <a:rPr lang="en-US" sz="2400" dirty="0" smtClean="0"/>
              <a:t> </a:t>
            </a:r>
            <a:r>
              <a:rPr lang="en-US" sz="2400" dirty="0" err="1" smtClean="0"/>
              <a:t>vidare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arv</a:t>
            </a:r>
            <a:r>
              <a:rPr lang="en-US" sz="2400" dirty="0" smtClean="0"/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/>
              <a:t>Rika </a:t>
            </a:r>
            <a:r>
              <a:rPr lang="en-US" sz="2400" dirty="0" err="1" smtClean="0"/>
              <a:t>rentiärers</a:t>
            </a:r>
            <a:r>
              <a:rPr lang="en-US" sz="2400" dirty="0" smtClean="0"/>
              <a:t> </a:t>
            </a:r>
            <a:r>
              <a:rPr lang="en-US" sz="2400" dirty="0" err="1" smtClean="0"/>
              <a:t>kapital</a:t>
            </a:r>
            <a:r>
              <a:rPr lang="en-US" sz="2400" dirty="0" smtClean="0"/>
              <a:t> </a:t>
            </a:r>
            <a:r>
              <a:rPr lang="en-US" sz="2400" dirty="0" err="1" smtClean="0"/>
              <a:t>växer</a:t>
            </a:r>
            <a:r>
              <a:rPr lang="en-US" sz="2400" dirty="0" smtClean="0"/>
              <a:t> </a:t>
            </a:r>
            <a:r>
              <a:rPr lang="en-US" sz="2400" dirty="0" err="1" smtClean="0"/>
              <a:t>snabbare</a:t>
            </a:r>
            <a:r>
              <a:rPr lang="en-US" sz="2400" dirty="0" smtClean="0"/>
              <a:t> </a:t>
            </a:r>
            <a:r>
              <a:rPr lang="en-US" sz="2400" dirty="0" err="1" smtClean="0"/>
              <a:t>än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ekonomin</a:t>
            </a:r>
            <a:r>
              <a:rPr lang="en-US" sz="2400" dirty="0" smtClean="0"/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err="1" smtClean="0"/>
              <a:t>Kapitalstock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relation till BNP </a:t>
            </a:r>
            <a:r>
              <a:rPr lang="en-US" sz="2400" dirty="0" err="1" smtClean="0"/>
              <a:t>ökar</a:t>
            </a:r>
            <a:r>
              <a:rPr lang="en-US" sz="2400" dirty="0" smtClean="0"/>
              <a:t>, </a:t>
            </a:r>
            <a:r>
              <a:rPr lang="en-US" sz="2400" dirty="0" err="1" smtClean="0"/>
              <a:t>avkastning</a:t>
            </a:r>
            <a:r>
              <a:rPr lang="en-US" sz="2400" dirty="0" smtClean="0"/>
              <a:t> </a:t>
            </a:r>
            <a:r>
              <a:rPr lang="en-US" sz="2400" dirty="0" err="1" smtClean="0"/>
              <a:t>sjunker</a:t>
            </a:r>
            <a:r>
              <a:rPr lang="en-US" sz="2400" dirty="0" smtClean="0"/>
              <a:t> </a:t>
            </a:r>
            <a:r>
              <a:rPr lang="en-US" sz="2400" dirty="0" err="1" smtClean="0"/>
              <a:t>ej</a:t>
            </a:r>
            <a:r>
              <a:rPr lang="en-US" sz="2400" dirty="0" smtClean="0"/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err="1" smtClean="0"/>
              <a:t>Avkastning</a:t>
            </a:r>
            <a:r>
              <a:rPr lang="en-US" sz="2400" dirty="0" smtClean="0"/>
              <a:t> </a:t>
            </a:r>
            <a:r>
              <a:rPr lang="en-US" sz="2400" dirty="0" err="1" smtClean="0"/>
              <a:t>på</a:t>
            </a:r>
            <a:r>
              <a:rPr lang="en-US" sz="2400" dirty="0" smtClean="0"/>
              <a:t> </a:t>
            </a:r>
            <a:r>
              <a:rPr lang="en-US" sz="2400" dirty="0" err="1" smtClean="0"/>
              <a:t>rikas</a:t>
            </a:r>
            <a:r>
              <a:rPr lang="en-US" sz="2400" dirty="0" smtClean="0"/>
              <a:t> </a:t>
            </a:r>
            <a:r>
              <a:rPr lang="en-US" sz="2400" dirty="0" err="1" smtClean="0"/>
              <a:t>kapital</a:t>
            </a:r>
            <a:r>
              <a:rPr lang="en-US" sz="2400" dirty="0" smtClean="0"/>
              <a:t> </a:t>
            </a:r>
            <a:r>
              <a:rPr lang="en-US" sz="2400" dirty="0" err="1" smtClean="0"/>
              <a:t>allt</a:t>
            </a:r>
            <a:r>
              <a:rPr lang="en-US" sz="2400" dirty="0" smtClean="0"/>
              <a:t> </a:t>
            </a:r>
            <a:r>
              <a:rPr lang="en-US" sz="2400" dirty="0" err="1" smtClean="0"/>
              <a:t>större</a:t>
            </a:r>
            <a:r>
              <a:rPr lang="en-US" sz="2400" dirty="0" smtClean="0"/>
              <a:t> del </a:t>
            </a:r>
            <a:r>
              <a:rPr lang="en-US" sz="2400" dirty="0" err="1" smtClean="0"/>
              <a:t>av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ekonomin</a:t>
            </a:r>
            <a:r>
              <a:rPr lang="en-US" sz="2400" dirty="0" smtClean="0"/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err="1" smtClean="0"/>
              <a:t>Kapitalandelen</a:t>
            </a:r>
            <a:r>
              <a:rPr lang="en-US" sz="2400" dirty="0" smtClean="0"/>
              <a:t> </a:t>
            </a:r>
            <a:r>
              <a:rPr lang="en-US" sz="2400" dirty="0" err="1" smtClean="0"/>
              <a:t>växer</a:t>
            </a:r>
            <a:r>
              <a:rPr lang="en-US" sz="2400" dirty="0" smtClean="0"/>
              <a:t> </a:t>
            </a:r>
            <a:r>
              <a:rPr lang="en-US" sz="2400" dirty="0" err="1" smtClean="0"/>
              <a:t>från</a:t>
            </a:r>
            <a:r>
              <a:rPr lang="en-US" sz="2400" dirty="0" smtClean="0"/>
              <a:t> ca 25 % </a:t>
            </a:r>
            <a:r>
              <a:rPr lang="en-US" sz="2400" dirty="0" err="1" smtClean="0"/>
              <a:t>i</a:t>
            </a:r>
            <a:r>
              <a:rPr lang="en-US" sz="2400" dirty="0" smtClean="0"/>
              <a:t> dag, mot 100 %.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err="1" smtClean="0"/>
              <a:t>Arbetare</a:t>
            </a:r>
            <a:r>
              <a:rPr lang="en-US" sz="2400" dirty="0" smtClean="0"/>
              <a:t> </a:t>
            </a:r>
            <a:r>
              <a:rPr lang="en-US" sz="2400" dirty="0" err="1" smtClean="0"/>
              <a:t>och</a:t>
            </a:r>
            <a:r>
              <a:rPr lang="en-US" sz="2400" dirty="0" smtClean="0"/>
              <a:t> </a:t>
            </a:r>
            <a:r>
              <a:rPr lang="en-US" sz="2400" dirty="0" err="1" smtClean="0"/>
              <a:t>medelklass</a:t>
            </a:r>
            <a:r>
              <a:rPr lang="en-US" sz="2400" dirty="0" smtClean="0"/>
              <a:t> </a:t>
            </a:r>
            <a:r>
              <a:rPr lang="en-US" sz="2400" dirty="0" err="1" smtClean="0"/>
              <a:t>marginaliseras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694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ubrik 1"/>
          <p:cNvSpPr>
            <a:spLocks noGrp="1"/>
          </p:cNvSpPr>
          <p:nvPr>
            <p:ph type="title"/>
          </p:nvPr>
        </p:nvSpPr>
        <p:spPr>
          <a:xfrm>
            <a:off x="684213" y="692696"/>
            <a:ext cx="8002587" cy="648072"/>
          </a:xfrm>
        </p:spPr>
        <p:txBody>
          <a:bodyPr/>
          <a:lstStyle/>
          <a:p>
            <a:r>
              <a:rPr lang="en-US" altLang="en-US" sz="3200" dirty="0" err="1" smtClean="0"/>
              <a:t>Viktiga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invändningar</a:t>
            </a:r>
            <a:r>
              <a:rPr lang="en-US" altLang="en-US" sz="3200" dirty="0" smtClean="0"/>
              <a:t> ur </a:t>
            </a:r>
            <a:r>
              <a:rPr lang="en-US" altLang="en-US" sz="3200" dirty="0" err="1" smtClean="0"/>
              <a:t>vårt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perspektiv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7171" name="Platshållare för innehåll 2"/>
          <p:cNvSpPr>
            <a:spLocks noGrp="1"/>
          </p:cNvSpPr>
          <p:nvPr>
            <p:ph idx="1"/>
          </p:nvPr>
        </p:nvSpPr>
        <p:spPr>
          <a:xfrm>
            <a:off x="395288" y="1340768"/>
            <a:ext cx="8640762" cy="5401345"/>
          </a:xfrm>
        </p:spPr>
        <p:txBody>
          <a:bodyPr/>
          <a:lstStyle/>
          <a:p>
            <a:pPr marL="457200" lvl="1" indent="0">
              <a:buNone/>
            </a:pPr>
            <a:endParaRPr lang="en-US" altLang="en-US" sz="1600" dirty="0" smtClean="0"/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altLang="en-US" sz="2400" i="1" dirty="0" smtClean="0"/>
              <a:t>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nästan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alltid</a:t>
            </a:r>
            <a:r>
              <a:rPr lang="en-US" altLang="en-US" sz="2400" dirty="0" smtClean="0"/>
              <a:t> &gt; </a:t>
            </a:r>
            <a:r>
              <a:rPr lang="en-US" altLang="en-US" sz="2400" i="1" dirty="0" smtClean="0"/>
              <a:t>g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ändå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inget</a:t>
            </a:r>
            <a:r>
              <a:rPr lang="en-US" altLang="en-US" sz="2400" dirty="0" smtClean="0"/>
              <a:t> land haft </a:t>
            </a:r>
            <a:r>
              <a:rPr lang="en-US" altLang="en-US" sz="2400" dirty="0" err="1" smtClean="0"/>
              <a:t>ojämlikhetsspiral</a:t>
            </a:r>
            <a:r>
              <a:rPr lang="en-US" altLang="en-US" sz="2400" dirty="0" smtClean="0"/>
              <a:t>.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altLang="en-US" sz="2400" dirty="0" err="1" smtClean="0"/>
              <a:t>Stämmer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inte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på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mikronivå</a:t>
            </a:r>
            <a:r>
              <a:rPr lang="en-US" altLang="en-US" sz="2400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400" dirty="0" err="1" smtClean="0"/>
              <a:t>Sparar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inte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mekaniskt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för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dynastibygge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lockelse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att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spendera</a:t>
            </a:r>
            <a:r>
              <a:rPr lang="en-US" altLang="en-US" sz="2400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400" dirty="0" err="1" smtClean="0"/>
              <a:t>Skilsmässor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arvdelning</a:t>
            </a:r>
            <a:r>
              <a:rPr lang="en-US" altLang="en-US" sz="2400" dirty="0" smtClean="0"/>
              <a:t> etc. </a:t>
            </a:r>
            <a:r>
              <a:rPr lang="en-US" altLang="en-US" sz="2400" dirty="0" err="1" smtClean="0"/>
              <a:t>försvårar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dynasti-byggande</a:t>
            </a:r>
            <a:r>
              <a:rPr lang="en-US" altLang="en-US" sz="2400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400" dirty="0" err="1" smtClean="0"/>
              <a:t>Avkastning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på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kapital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sjunker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när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kapitalstocken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växer</a:t>
            </a:r>
            <a:r>
              <a:rPr lang="en-US" altLang="en-US" sz="2400" dirty="0" smtClean="0"/>
              <a:t>.</a:t>
            </a:r>
            <a:endParaRPr lang="en-US" altLang="en-US" sz="2400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400" dirty="0" smtClean="0"/>
              <a:t>Nya </a:t>
            </a:r>
            <a:r>
              <a:rPr lang="en-US" altLang="en-US" sz="2400" dirty="0" err="1" smtClean="0"/>
              <a:t>entreprenörer</a:t>
            </a:r>
            <a:r>
              <a:rPr lang="en-US" altLang="en-US" sz="2400" dirty="0" smtClean="0"/>
              <a:t> </a:t>
            </a:r>
            <a:r>
              <a:rPr lang="en-US" altLang="en-US" sz="2400" smtClean="0"/>
              <a:t>förstör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värdet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av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gamla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förmögenheter</a:t>
            </a:r>
            <a:r>
              <a:rPr lang="en-US" altLang="en-US" sz="2400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endParaRPr lang="en-US" altLang="en-US" sz="2400" dirty="0"/>
          </a:p>
          <a:p>
            <a:pPr marL="914400" lvl="1" indent="-457200">
              <a:buFont typeface="+mj-lt"/>
              <a:buAutoNum type="arabicPeriod"/>
            </a:pPr>
            <a:endParaRPr lang="en-US" altLang="en-US" sz="2400" dirty="0" smtClean="0"/>
          </a:p>
          <a:p>
            <a:pPr marL="914400" lvl="1" indent="-457200">
              <a:buFont typeface="+mj-lt"/>
              <a:buAutoNum type="arabicPeriod"/>
            </a:pPr>
            <a:endParaRPr lang="en-US" altLang="en-US" sz="2400" dirty="0" smtClean="0"/>
          </a:p>
          <a:p>
            <a:pPr lvl="1"/>
            <a:endParaRPr lang="en-US" altLang="en-US" sz="2400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646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ubrik 1"/>
          <p:cNvSpPr>
            <a:spLocks noGrp="1"/>
          </p:cNvSpPr>
          <p:nvPr>
            <p:ph type="title"/>
          </p:nvPr>
        </p:nvSpPr>
        <p:spPr>
          <a:xfrm>
            <a:off x="684213" y="476672"/>
            <a:ext cx="8002587" cy="504056"/>
          </a:xfrm>
        </p:spPr>
        <p:txBody>
          <a:bodyPr/>
          <a:lstStyle/>
          <a:p>
            <a:r>
              <a:rPr lang="en-US" altLang="en-US" sz="3200" dirty="0" err="1" smtClean="0"/>
              <a:t>Olika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ojämlikheter</a:t>
            </a:r>
            <a:endParaRPr lang="en-US" altLang="en-US" sz="3200" dirty="0" smtClean="0"/>
          </a:p>
        </p:txBody>
      </p:sp>
      <p:sp>
        <p:nvSpPr>
          <p:cNvPr id="8195" name="Platshållare för innehåll 2"/>
          <p:cNvSpPr>
            <a:spLocks noGrp="1"/>
          </p:cNvSpPr>
          <p:nvPr>
            <p:ph idx="1"/>
          </p:nvPr>
        </p:nvSpPr>
        <p:spPr>
          <a:xfrm>
            <a:off x="468313" y="1340768"/>
            <a:ext cx="8675687" cy="5183856"/>
          </a:xfrm>
        </p:spPr>
        <p:txBody>
          <a:bodyPr/>
          <a:lstStyle/>
          <a:p>
            <a:pPr marL="0" indent="0">
              <a:buNone/>
            </a:pPr>
            <a:endParaRPr lang="en-US" altLang="en-US" sz="1600" dirty="0" smtClean="0"/>
          </a:p>
          <a:p>
            <a:r>
              <a:rPr lang="en-US" altLang="en-US" sz="2400" dirty="0" err="1" smtClean="0"/>
              <a:t>Inkomstojämlikhet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ökar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ingen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entydlig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ökning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av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förmögenhetsojämlikheten</a:t>
            </a:r>
            <a:r>
              <a:rPr lang="en-US" altLang="en-US" sz="2400" dirty="0" smtClean="0"/>
              <a:t>. </a:t>
            </a:r>
          </a:p>
          <a:p>
            <a:endParaRPr lang="en-US" altLang="en-US" sz="2400" dirty="0" smtClean="0"/>
          </a:p>
          <a:p>
            <a:r>
              <a:rPr lang="en-US" altLang="sv-SE" sz="2400" dirty="0" err="1" smtClean="0"/>
              <a:t>Piketty</a:t>
            </a:r>
            <a:r>
              <a:rPr lang="en-US" altLang="sv-SE" sz="2400" dirty="0" smtClean="0"/>
              <a:t> </a:t>
            </a:r>
            <a:r>
              <a:rPr lang="en-US" altLang="sv-SE" sz="2400" dirty="0" err="1" smtClean="0"/>
              <a:t>accepterar</a:t>
            </a:r>
            <a:r>
              <a:rPr lang="en-US" altLang="sv-SE" sz="2400" dirty="0" smtClean="0"/>
              <a:t> </a:t>
            </a:r>
            <a:r>
              <a:rPr lang="en-US" altLang="sv-SE" sz="2400" dirty="0" err="1" smtClean="0"/>
              <a:t>att</a:t>
            </a:r>
            <a:r>
              <a:rPr lang="en-US" altLang="sv-SE" sz="2400" dirty="0" smtClean="0"/>
              <a:t> </a:t>
            </a:r>
            <a:r>
              <a:rPr lang="en-US" altLang="sv-SE" sz="2400" dirty="0" err="1" smtClean="0"/>
              <a:t>entreprenörer</a:t>
            </a:r>
            <a:r>
              <a:rPr lang="en-US" altLang="sv-SE" sz="2400" dirty="0" smtClean="0"/>
              <a:t> </a:t>
            </a:r>
            <a:r>
              <a:rPr lang="en-US" altLang="sv-SE" sz="2400" dirty="0" err="1" smtClean="0"/>
              <a:t>är</a:t>
            </a:r>
            <a:r>
              <a:rPr lang="en-US" altLang="sv-SE" sz="2400" dirty="0" smtClean="0"/>
              <a:t> </a:t>
            </a:r>
            <a:r>
              <a:rPr lang="en-US" altLang="sv-SE" sz="2400" dirty="0" err="1" smtClean="0"/>
              <a:t>innovativa</a:t>
            </a:r>
            <a:r>
              <a:rPr lang="en-US" altLang="sv-SE" sz="2400" dirty="0" smtClean="0"/>
              <a:t> </a:t>
            </a:r>
            <a:r>
              <a:rPr lang="en-US" altLang="sv-SE" sz="2400" dirty="0" err="1" smtClean="0"/>
              <a:t>och</a:t>
            </a:r>
            <a:r>
              <a:rPr lang="en-US" altLang="sv-SE" sz="2400" dirty="0" smtClean="0"/>
              <a:t> </a:t>
            </a:r>
            <a:r>
              <a:rPr lang="en-US" altLang="sv-SE" sz="2400" dirty="0" err="1" smtClean="0"/>
              <a:t>värdeskapande</a:t>
            </a:r>
            <a:r>
              <a:rPr lang="en-US" altLang="sv-SE" sz="2400" dirty="0" smtClean="0"/>
              <a:t>, </a:t>
            </a:r>
            <a:r>
              <a:rPr lang="en-US" altLang="sv-SE" sz="2400" dirty="0"/>
              <a:t>m</a:t>
            </a:r>
            <a:r>
              <a:rPr lang="en-US" altLang="sv-SE" sz="2400" dirty="0" smtClean="0"/>
              <a:t>en </a:t>
            </a:r>
            <a:r>
              <a:rPr lang="en-US" altLang="sv-SE" sz="2400" dirty="0" err="1" smtClean="0"/>
              <a:t>menar</a:t>
            </a:r>
            <a:r>
              <a:rPr lang="en-US" altLang="sv-SE" sz="2400" dirty="0" smtClean="0"/>
              <a:t> </a:t>
            </a:r>
            <a:r>
              <a:rPr lang="en-US" altLang="sv-SE" sz="2400" dirty="0" err="1" smtClean="0"/>
              <a:t>att</a:t>
            </a:r>
            <a:r>
              <a:rPr lang="en-US" altLang="sv-SE" sz="2400" dirty="0" smtClean="0"/>
              <a:t> de </a:t>
            </a:r>
            <a:r>
              <a:rPr lang="en-US" altLang="sv-SE" sz="2400" dirty="0" err="1" smtClean="0"/>
              <a:t>är</a:t>
            </a:r>
            <a:r>
              <a:rPr lang="en-US" altLang="sv-SE" sz="2400" dirty="0" smtClean="0"/>
              <a:t> </a:t>
            </a:r>
            <a:r>
              <a:rPr lang="en-US" altLang="sv-SE" sz="2400" dirty="0" err="1" smtClean="0"/>
              <a:t>få</a:t>
            </a:r>
            <a:r>
              <a:rPr lang="en-US" altLang="sv-SE" sz="2400" dirty="0" smtClean="0"/>
              <a:t>. 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0,1 % </a:t>
            </a:r>
            <a:r>
              <a:rPr lang="en-US" altLang="en-US" sz="2400" dirty="0" err="1" smtClean="0"/>
              <a:t>är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enligt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Piketty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huvudsakligen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chefer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hierarkiska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storföretag</a:t>
            </a:r>
            <a:r>
              <a:rPr lang="en-US" altLang="en-US" sz="2400" dirty="0" smtClean="0"/>
              <a:t>. </a:t>
            </a:r>
            <a:r>
              <a:rPr lang="en-US" altLang="en-US" sz="2400" dirty="0" err="1" smtClean="0"/>
              <a:t>Ej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produktiva</a:t>
            </a:r>
            <a:r>
              <a:rPr lang="en-US" altLang="en-US" sz="2400" dirty="0" smtClean="0"/>
              <a:t> men </a:t>
            </a:r>
            <a:r>
              <a:rPr lang="en-US" altLang="en-US" sz="2400" dirty="0" err="1" smtClean="0"/>
              <a:t>har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förhandlat</a:t>
            </a:r>
            <a:r>
              <a:rPr lang="en-US" altLang="en-US" sz="2400" dirty="0" smtClean="0"/>
              <a:t> till sig en </a:t>
            </a:r>
            <a:r>
              <a:rPr lang="en-US" altLang="en-US" sz="2400" dirty="0" err="1" smtClean="0"/>
              <a:t>större</a:t>
            </a:r>
            <a:r>
              <a:rPr lang="en-US" altLang="en-US" sz="2400" dirty="0" smtClean="0"/>
              <a:t> del </a:t>
            </a:r>
            <a:r>
              <a:rPr lang="en-US" altLang="en-US" sz="2400" dirty="0" err="1" smtClean="0"/>
              <a:t>av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ekonomin</a:t>
            </a:r>
            <a:r>
              <a:rPr lang="en-US" altLang="en-US" sz="2400" dirty="0" smtClean="0"/>
              <a:t>.</a:t>
            </a:r>
          </a:p>
          <a:p>
            <a:endParaRPr lang="en-US" altLang="en-US" sz="2400" dirty="0" smtClean="0"/>
          </a:p>
          <a:p>
            <a:endParaRPr lang="en-US" altLang="en-US" sz="2000" dirty="0" smtClean="0"/>
          </a:p>
          <a:p>
            <a:endParaRPr lang="en-US" altLang="en-US" sz="2000" dirty="0" smtClean="0"/>
          </a:p>
          <a:p>
            <a:endParaRPr lang="en-US" altLang="en-US" sz="2400" dirty="0" smtClean="0"/>
          </a:p>
          <a:p>
            <a:endParaRPr lang="en-US" altLang="en-US" sz="2000" dirty="0" smtClean="0"/>
          </a:p>
          <a:p>
            <a:endParaRPr lang="en-US" altLang="en-US" sz="2400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8176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ubrik 1"/>
          <p:cNvSpPr>
            <a:spLocks noGrp="1"/>
          </p:cNvSpPr>
          <p:nvPr>
            <p:ph type="title"/>
          </p:nvPr>
        </p:nvSpPr>
        <p:spPr>
          <a:xfrm>
            <a:off x="684213" y="548680"/>
            <a:ext cx="8002587" cy="432048"/>
          </a:xfrm>
        </p:spPr>
        <p:txBody>
          <a:bodyPr/>
          <a:lstStyle/>
          <a:p>
            <a:r>
              <a:rPr lang="en-US" altLang="en-US" sz="3200" dirty="0" err="1" smtClean="0"/>
              <a:t>Vilka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är</a:t>
            </a:r>
            <a:r>
              <a:rPr lang="en-US" altLang="en-US" sz="3200" dirty="0" smtClean="0"/>
              <a:t> de </a:t>
            </a:r>
            <a:r>
              <a:rPr lang="en-US" altLang="en-US" sz="3200" dirty="0" err="1" smtClean="0"/>
              <a:t>rika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i</a:t>
            </a:r>
            <a:r>
              <a:rPr lang="en-US" altLang="en-US" sz="3200" dirty="0" smtClean="0"/>
              <a:t> USA?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8313" y="908720"/>
            <a:ext cx="8640762" cy="532856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200" dirty="0" smtClean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2400" dirty="0" err="1" smtClean="0"/>
              <a:t>Piketty</a:t>
            </a:r>
            <a:r>
              <a:rPr lang="en-US" sz="2400" dirty="0" smtClean="0"/>
              <a:t> </a:t>
            </a:r>
            <a:r>
              <a:rPr lang="en-US" sz="2400" dirty="0" err="1"/>
              <a:t>missförstår</a:t>
            </a:r>
            <a:r>
              <a:rPr lang="en-US" sz="2400" dirty="0"/>
              <a:t> </a:t>
            </a:r>
            <a:r>
              <a:rPr lang="en-US" sz="2400" dirty="0" err="1"/>
              <a:t>vilka</a:t>
            </a:r>
            <a:r>
              <a:rPr lang="en-US" sz="2400" dirty="0"/>
              <a:t> </a:t>
            </a:r>
            <a:r>
              <a:rPr lang="en-US" sz="2400" dirty="0" smtClean="0"/>
              <a:t>de 0,1 % </a:t>
            </a:r>
            <a:r>
              <a:rPr lang="en-US" sz="2400" dirty="0" err="1" smtClean="0"/>
              <a:t>är</a:t>
            </a:r>
            <a:r>
              <a:rPr lang="en-US" sz="2400" dirty="0" smtClean="0"/>
              <a:t>: </a:t>
            </a:r>
            <a:r>
              <a:rPr lang="en-US" sz="2400" dirty="0" err="1" smtClean="0"/>
              <a:t>företagare</a:t>
            </a:r>
            <a:r>
              <a:rPr lang="en-US" sz="2400" dirty="0" smtClean="0"/>
              <a:t> </a:t>
            </a:r>
            <a:r>
              <a:rPr lang="en-US" sz="2400" dirty="0" err="1"/>
              <a:t>snarare</a:t>
            </a:r>
            <a:r>
              <a:rPr lang="en-US" sz="2400" dirty="0"/>
              <a:t> </a:t>
            </a:r>
            <a:r>
              <a:rPr lang="en-US" sz="2400" dirty="0" err="1"/>
              <a:t>än</a:t>
            </a:r>
            <a:r>
              <a:rPr lang="en-US" sz="2400" dirty="0"/>
              <a:t> </a:t>
            </a:r>
            <a:r>
              <a:rPr lang="en-US" sz="2400" dirty="0" err="1" smtClean="0"/>
              <a:t>chefer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/>
          </a:p>
          <a:p>
            <a:pPr>
              <a:defRPr/>
            </a:pPr>
            <a:r>
              <a:rPr lang="en-US" sz="2400" dirty="0" err="1"/>
              <a:t>Avkastning</a:t>
            </a:r>
            <a:r>
              <a:rPr lang="en-US" sz="2400" dirty="0"/>
              <a:t> </a:t>
            </a:r>
            <a:r>
              <a:rPr lang="en-US" sz="2400" dirty="0" err="1"/>
              <a:t>reflekterar</a:t>
            </a:r>
            <a:r>
              <a:rPr lang="en-US" sz="2400" dirty="0"/>
              <a:t> </a:t>
            </a:r>
            <a:r>
              <a:rPr lang="en-US" sz="2400" dirty="0" err="1" smtClean="0"/>
              <a:t>humankapital</a:t>
            </a:r>
            <a:r>
              <a:rPr lang="en-US" sz="2400" dirty="0"/>
              <a:t>, </a:t>
            </a:r>
            <a:r>
              <a:rPr lang="en-US" sz="2400" dirty="0" err="1" smtClean="0"/>
              <a:t>ej</a:t>
            </a:r>
            <a:r>
              <a:rPr lang="en-US" sz="2400" dirty="0" smtClean="0"/>
              <a:t> </a:t>
            </a:r>
            <a:r>
              <a:rPr lang="en-US" sz="2400" dirty="0" err="1" smtClean="0"/>
              <a:t>existerande</a:t>
            </a:r>
            <a:r>
              <a:rPr lang="en-US" sz="2400" dirty="0" smtClean="0"/>
              <a:t> </a:t>
            </a:r>
            <a:r>
              <a:rPr lang="en-US" sz="2400" dirty="0" err="1" smtClean="0"/>
              <a:t>förmögenhet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/>
          </a:p>
          <a:p>
            <a:pPr>
              <a:defRPr/>
            </a:pPr>
            <a:r>
              <a:rPr lang="en-US" sz="2400" dirty="0" err="1"/>
              <a:t>Svårare</a:t>
            </a:r>
            <a:r>
              <a:rPr lang="en-US" sz="2400" dirty="0"/>
              <a:t> </a:t>
            </a:r>
            <a:r>
              <a:rPr lang="en-US" sz="2400" dirty="0" err="1" smtClean="0"/>
              <a:t>hävda</a:t>
            </a:r>
            <a:r>
              <a:rPr lang="en-US" sz="2400" dirty="0" smtClean="0"/>
              <a:t> </a:t>
            </a:r>
            <a:r>
              <a:rPr lang="en-US" sz="2400" dirty="0" err="1"/>
              <a:t>att</a:t>
            </a:r>
            <a:r>
              <a:rPr lang="en-US" sz="2400" dirty="0"/>
              <a:t> </a:t>
            </a:r>
            <a:r>
              <a:rPr lang="en-US" sz="2400" dirty="0" err="1"/>
              <a:t>företagare</a:t>
            </a:r>
            <a:r>
              <a:rPr lang="en-US" sz="2400" dirty="0"/>
              <a:t> </a:t>
            </a:r>
            <a:r>
              <a:rPr lang="en-US" sz="2400" dirty="0" err="1"/>
              <a:t>är</a:t>
            </a:r>
            <a:r>
              <a:rPr lang="en-US" sz="2400" dirty="0"/>
              <a:t> </a:t>
            </a:r>
            <a:r>
              <a:rPr lang="en-US" sz="2400" dirty="0" err="1"/>
              <a:t>utsugare</a:t>
            </a:r>
            <a:r>
              <a:rPr lang="en-US" sz="2400" dirty="0"/>
              <a:t> </a:t>
            </a:r>
            <a:r>
              <a:rPr lang="en-US" sz="2400" dirty="0" err="1"/>
              <a:t>än</a:t>
            </a:r>
            <a:r>
              <a:rPr lang="en-US" sz="2400" dirty="0"/>
              <a:t> </a:t>
            </a:r>
            <a:r>
              <a:rPr lang="en-US" sz="2400" dirty="0" err="1"/>
              <a:t>arvingar</a:t>
            </a:r>
            <a:r>
              <a:rPr lang="en-US" sz="2400" dirty="0"/>
              <a:t> </a:t>
            </a:r>
            <a:r>
              <a:rPr lang="en-US" sz="2400" dirty="0" err="1"/>
              <a:t>eller</a:t>
            </a:r>
            <a:r>
              <a:rPr lang="en-US" sz="2400" dirty="0"/>
              <a:t> </a:t>
            </a:r>
            <a:r>
              <a:rPr lang="en-US" sz="2400" dirty="0" err="1" smtClean="0"/>
              <a:t>chefer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/>
          </a:p>
          <a:p>
            <a:pPr>
              <a:defRPr/>
            </a:pPr>
            <a:r>
              <a:rPr lang="en-US" sz="2400" dirty="0" err="1" smtClean="0"/>
              <a:t>Entreprenörer</a:t>
            </a:r>
            <a:r>
              <a:rPr lang="en-US" sz="2400" dirty="0" smtClean="0"/>
              <a:t> </a:t>
            </a:r>
            <a:r>
              <a:rPr lang="en-US" sz="2400" dirty="0" err="1" smtClean="0"/>
              <a:t>märkligt</a:t>
            </a:r>
            <a:r>
              <a:rPr lang="en-US" sz="2400" dirty="0" smtClean="0"/>
              <a:t> </a:t>
            </a:r>
            <a:r>
              <a:rPr lang="en-US" sz="2400" dirty="0" err="1" smtClean="0"/>
              <a:t>frånvarande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bok</a:t>
            </a:r>
            <a:r>
              <a:rPr lang="en-US" sz="2400" dirty="0" smtClean="0"/>
              <a:t> om </a:t>
            </a:r>
            <a:r>
              <a:rPr lang="en-US" sz="2400" dirty="0" err="1" smtClean="0"/>
              <a:t>rika</a:t>
            </a:r>
            <a:r>
              <a:rPr lang="en-US" sz="2400" dirty="0" smtClean="0"/>
              <a:t> </a:t>
            </a:r>
            <a:r>
              <a:rPr lang="en-US" sz="2400" dirty="0" err="1" smtClean="0"/>
              <a:t>kapitalister</a:t>
            </a:r>
            <a:r>
              <a:rPr lang="en-US" sz="2400" dirty="0" smtClean="0"/>
              <a:t>.</a:t>
            </a:r>
            <a:endParaRPr lang="en-US" sz="2400" dirty="0"/>
          </a:p>
          <a:p>
            <a:pPr marL="457200" lvl="1" indent="0">
              <a:buFontTx/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473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ubrik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633412"/>
          </a:xfrm>
        </p:spPr>
        <p:txBody>
          <a:bodyPr/>
          <a:lstStyle/>
          <a:p>
            <a:r>
              <a:rPr lang="en-US" altLang="en-US" sz="3200" dirty="0" smtClean="0"/>
              <a:t>Forbes </a:t>
            </a:r>
            <a:r>
              <a:rPr lang="en-US" altLang="en-US" sz="3200" dirty="0" err="1" smtClean="0"/>
              <a:t>dollarmiljardärer</a:t>
            </a:r>
            <a:endParaRPr lang="en-US" altLang="en-US" sz="3200" dirty="0" smtClean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8313" y="1412776"/>
            <a:ext cx="8675687" cy="5065812"/>
          </a:xfrm>
        </p:spPr>
        <p:txBody>
          <a:bodyPr/>
          <a:lstStyle/>
          <a:p>
            <a:pPr>
              <a:defRPr/>
            </a:pPr>
            <a:r>
              <a:rPr lang="en-US" sz="2400" dirty="0" err="1" smtClean="0"/>
              <a:t>Andel</a:t>
            </a:r>
            <a:r>
              <a:rPr lang="en-US" sz="2400" dirty="0" smtClean="0"/>
              <a:t> </a:t>
            </a:r>
            <a:r>
              <a:rPr lang="en-US" sz="2400" dirty="0" err="1" smtClean="0"/>
              <a:t>miljardärer</a:t>
            </a:r>
            <a:r>
              <a:rPr lang="en-US" sz="2400" dirty="0" smtClean="0"/>
              <a:t> </a:t>
            </a:r>
            <a:r>
              <a:rPr lang="en-US" sz="2400" dirty="0" err="1" smtClean="0"/>
              <a:t>som</a:t>
            </a:r>
            <a:r>
              <a:rPr lang="en-US" sz="2400" dirty="0" smtClean="0"/>
              <a:t> </a:t>
            </a:r>
            <a:r>
              <a:rPr lang="en-US" sz="2400" dirty="0" err="1" smtClean="0"/>
              <a:t>ärvt</a:t>
            </a:r>
            <a:r>
              <a:rPr lang="en-US" sz="2400" dirty="0" smtClean="0"/>
              <a:t> sin </a:t>
            </a:r>
            <a:r>
              <a:rPr lang="en-US" sz="2400" dirty="0" err="1" smtClean="0"/>
              <a:t>förmögenhet</a:t>
            </a:r>
            <a:r>
              <a:rPr lang="en-US" sz="2400" dirty="0" smtClean="0"/>
              <a:t>:</a:t>
            </a:r>
          </a:p>
          <a:p>
            <a:pPr lvl="1">
              <a:defRPr/>
            </a:pPr>
            <a:r>
              <a:rPr lang="en-US" dirty="0" smtClean="0"/>
              <a:t>USA: 41 % (1982) </a:t>
            </a:r>
            <a:r>
              <a:rPr lang="en-US" dirty="0" err="1" smtClean="0"/>
              <a:t>och</a:t>
            </a:r>
            <a:r>
              <a:rPr lang="en-US" dirty="0" smtClean="0"/>
              <a:t>  30 % (2014)</a:t>
            </a:r>
          </a:p>
          <a:p>
            <a:pPr lvl="1">
              <a:defRPr/>
            </a:pPr>
            <a:r>
              <a:rPr lang="en-US" dirty="0" err="1" smtClean="0"/>
              <a:t>Frankrike</a:t>
            </a:r>
            <a:r>
              <a:rPr lang="en-US" dirty="0" smtClean="0"/>
              <a:t>: </a:t>
            </a:r>
            <a:r>
              <a:rPr lang="en-US" dirty="0"/>
              <a:t>70 % (2014</a:t>
            </a:r>
            <a:r>
              <a:rPr lang="en-US" dirty="0" smtClean="0"/>
              <a:t>)</a:t>
            </a:r>
          </a:p>
          <a:p>
            <a:pPr marL="457200" lvl="1" indent="0">
              <a:buFontTx/>
              <a:buNone/>
              <a:defRPr/>
            </a:pPr>
            <a:r>
              <a:rPr lang="en-US" dirty="0" smtClean="0"/>
              <a:t> </a:t>
            </a:r>
          </a:p>
          <a:p>
            <a:pPr>
              <a:defRPr/>
            </a:pPr>
            <a:r>
              <a:rPr lang="en-US" sz="2400" dirty="0" err="1" smtClean="0"/>
              <a:t>Piketty</a:t>
            </a:r>
            <a:r>
              <a:rPr lang="en-US" sz="2400" dirty="0" smtClean="0"/>
              <a:t>: </a:t>
            </a:r>
            <a:r>
              <a:rPr lang="en-US" sz="2400" dirty="0" err="1" smtClean="0"/>
              <a:t>Relativt</a:t>
            </a:r>
            <a:r>
              <a:rPr lang="en-US" sz="2400" dirty="0" smtClean="0"/>
              <a:t> </a:t>
            </a:r>
            <a:r>
              <a:rPr lang="en-US" sz="2400" dirty="0" err="1" smtClean="0"/>
              <a:t>få</a:t>
            </a:r>
            <a:r>
              <a:rPr lang="en-US" sz="2400" dirty="0" smtClean="0"/>
              <a:t> </a:t>
            </a:r>
            <a:r>
              <a:rPr lang="en-US" sz="2400" dirty="0" err="1" smtClean="0"/>
              <a:t>miljardärer</a:t>
            </a:r>
            <a:r>
              <a:rPr lang="en-US" sz="2400" dirty="0" smtClean="0"/>
              <a:t> </a:t>
            </a:r>
            <a:r>
              <a:rPr lang="en-US" sz="2400" dirty="0" err="1" smtClean="0"/>
              <a:t>är</a:t>
            </a:r>
            <a:r>
              <a:rPr lang="en-US" sz="2400" dirty="0" smtClean="0"/>
              <a:t> </a:t>
            </a:r>
            <a:r>
              <a:rPr lang="en-US" sz="2400" dirty="0" err="1" smtClean="0"/>
              <a:t>entreprenörer</a:t>
            </a:r>
            <a:r>
              <a:rPr lang="en-US" sz="2400" dirty="0" smtClean="0"/>
              <a:t> </a:t>
            </a:r>
            <a:r>
              <a:rPr lang="en-US" sz="2400" dirty="0" err="1" smtClean="0"/>
              <a:t>och</a:t>
            </a:r>
            <a:r>
              <a:rPr lang="en-US" sz="2400" dirty="0" smtClean="0"/>
              <a:t> </a:t>
            </a:r>
            <a:r>
              <a:rPr lang="en-US" sz="2400" i="1" dirty="0" smtClean="0"/>
              <a:t>Forbes</a:t>
            </a:r>
            <a:r>
              <a:rPr lang="en-US" sz="2400" dirty="0" smtClean="0"/>
              <a:t> </a:t>
            </a:r>
            <a:r>
              <a:rPr lang="en-US" sz="2400" dirty="0" err="1" smtClean="0"/>
              <a:t>missar</a:t>
            </a:r>
            <a:r>
              <a:rPr lang="en-US" sz="2400" dirty="0" smtClean="0"/>
              <a:t> </a:t>
            </a:r>
            <a:r>
              <a:rPr lang="en-US" sz="2400" dirty="0" err="1" smtClean="0"/>
              <a:t>systematiskt</a:t>
            </a:r>
            <a:r>
              <a:rPr lang="en-US" sz="2400" dirty="0" smtClean="0"/>
              <a:t> </a:t>
            </a:r>
            <a:r>
              <a:rPr lang="en-US" sz="2400" dirty="0" err="1" smtClean="0"/>
              <a:t>arvingar</a:t>
            </a:r>
            <a:r>
              <a:rPr lang="en-US" sz="2400" dirty="0" smtClean="0"/>
              <a:t>. 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 err="1" smtClean="0"/>
              <a:t>Piketty</a:t>
            </a:r>
            <a:r>
              <a:rPr lang="en-US" sz="2400" dirty="0" smtClean="0"/>
              <a:t> </a:t>
            </a:r>
            <a:r>
              <a:rPr lang="en-US" sz="2400" dirty="0" err="1" smtClean="0"/>
              <a:t>har</a:t>
            </a:r>
            <a:r>
              <a:rPr lang="en-US" sz="2400" dirty="0" smtClean="0"/>
              <a:t> </a:t>
            </a:r>
            <a:r>
              <a:rPr lang="en-US" sz="2400" dirty="0" err="1" smtClean="0"/>
              <a:t>fel</a:t>
            </a:r>
            <a:r>
              <a:rPr lang="en-US" sz="2400" dirty="0" smtClean="0"/>
              <a:t> </a:t>
            </a:r>
            <a:r>
              <a:rPr lang="en-US" sz="2400" dirty="0" err="1" smtClean="0"/>
              <a:t>här</a:t>
            </a:r>
            <a:r>
              <a:rPr lang="en-US" sz="2400" dirty="0" smtClean="0"/>
              <a:t> </a:t>
            </a:r>
            <a:r>
              <a:rPr lang="en-US" sz="2400" dirty="0" err="1" smtClean="0"/>
              <a:t>enligt</a:t>
            </a:r>
            <a:r>
              <a:rPr lang="en-US" sz="2400" dirty="0" smtClean="0"/>
              <a:t> IRS. 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 err="1" smtClean="0"/>
              <a:t>Konkurrens</a:t>
            </a:r>
            <a:r>
              <a:rPr lang="en-US" sz="2400" dirty="0" smtClean="0"/>
              <a:t> </a:t>
            </a:r>
            <a:r>
              <a:rPr lang="en-US" sz="2400" dirty="0" err="1" smtClean="0"/>
              <a:t>och</a:t>
            </a:r>
            <a:r>
              <a:rPr lang="en-US" sz="2400" dirty="0" smtClean="0"/>
              <a:t> </a:t>
            </a:r>
            <a:r>
              <a:rPr lang="en-US" sz="2400" dirty="0" err="1" smtClean="0"/>
              <a:t>öppenhet</a:t>
            </a:r>
            <a:r>
              <a:rPr lang="en-US" sz="2400" dirty="0" smtClean="0"/>
              <a:t> </a:t>
            </a:r>
            <a:r>
              <a:rPr lang="en-US" sz="2400" dirty="0" err="1" smtClean="0"/>
              <a:t>bästa</a:t>
            </a:r>
            <a:r>
              <a:rPr lang="en-US" sz="2400" dirty="0" smtClean="0"/>
              <a:t> </a:t>
            </a:r>
            <a:r>
              <a:rPr lang="en-US" sz="2400" dirty="0" err="1" smtClean="0"/>
              <a:t>korrektivet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FontTx/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0327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1412776"/>
            <a:ext cx="7704857" cy="2232248"/>
          </a:xfrm>
        </p:spPr>
        <p:txBody>
          <a:bodyPr/>
          <a:lstStyle/>
          <a:p>
            <a:pPr eaLnBrk="1" hangingPunct="1"/>
            <a:r>
              <a:rPr lang="sv-SE" altLang="zh-CN" sz="3600" dirty="0" smtClean="0">
                <a:ea typeface="SimSun" pitchFamily="2" charset="-122"/>
              </a:rPr>
              <a:t>Entreprenören som försvann?</a:t>
            </a:r>
            <a:endParaRPr lang="sv-SE" sz="3600" dirty="0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sv-SE" dirty="0" smtClean="0"/>
          </a:p>
          <a:p>
            <a:pPr eaLnBrk="1" hangingPunct="1"/>
            <a:r>
              <a:rPr lang="sv-SE" sz="2400" dirty="0" smtClean="0"/>
              <a:t>Magnus Henrekson</a:t>
            </a:r>
          </a:p>
          <a:p>
            <a:pPr eaLnBrk="1" hangingPunct="1"/>
            <a:endParaRPr lang="sv-SE" sz="2400" dirty="0"/>
          </a:p>
          <a:p>
            <a:pPr eaLnBrk="1" hangingPunct="1"/>
            <a:r>
              <a:rPr lang="sv-SE" sz="2400" dirty="0" smtClean="0"/>
              <a:t>17 juni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ubrik 1"/>
          <p:cNvSpPr>
            <a:spLocks noGrp="1"/>
          </p:cNvSpPr>
          <p:nvPr>
            <p:ph type="title"/>
          </p:nvPr>
        </p:nvSpPr>
        <p:spPr>
          <a:xfrm>
            <a:off x="684213" y="404664"/>
            <a:ext cx="8002587" cy="576064"/>
          </a:xfrm>
        </p:spPr>
        <p:txBody>
          <a:bodyPr/>
          <a:lstStyle/>
          <a:p>
            <a:r>
              <a:rPr lang="en-US" altLang="en-US" sz="3200" dirty="0" err="1" smtClean="0"/>
              <a:t>Parasiter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eller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produktiva</a:t>
            </a:r>
            <a:r>
              <a:rPr lang="en-US" altLang="en-US" sz="3200" dirty="0" smtClean="0"/>
              <a:t>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8313" y="1340768"/>
            <a:ext cx="8424862" cy="5112420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Intel, Microsoft, Google, Apple, Oracle, Yahoo, Cisco, PayPal, Facebook, Twitter, E-bay, Dell, Hewlett-Packard, Amazon, Wall-Mart, Home Depot, Best Buy, Starbucks, Subway, Bloomberg, Nike, CNN, Fox News, Univision, HBO, The Weather Channel, Black Entertainment Television, University of Phoenix </a:t>
            </a:r>
            <a:r>
              <a:rPr lang="en-US" sz="2000" dirty="0" err="1" smtClean="0"/>
              <a:t>och</a:t>
            </a:r>
            <a:r>
              <a:rPr lang="en-US" sz="2000" dirty="0" smtClean="0"/>
              <a:t> </a:t>
            </a:r>
            <a:r>
              <a:rPr lang="en-US" sz="2000" dirty="0" err="1" smtClean="0"/>
              <a:t>FedX</a:t>
            </a:r>
            <a:r>
              <a:rPr lang="en-US" sz="2000" dirty="0" smtClean="0"/>
              <a:t>. </a:t>
            </a:r>
          </a:p>
          <a:p>
            <a:pPr marL="0" indent="0">
              <a:buFontTx/>
              <a:buNone/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 err="1" smtClean="0"/>
              <a:t>Grundade</a:t>
            </a:r>
            <a:r>
              <a:rPr lang="en-US" sz="2400" dirty="0" smtClean="0"/>
              <a:t> de </a:t>
            </a:r>
            <a:r>
              <a:rPr lang="en-US" sz="2400" dirty="0" err="1" smtClean="0"/>
              <a:t>flesta</a:t>
            </a:r>
            <a:r>
              <a:rPr lang="en-US" sz="2400" dirty="0" smtClean="0"/>
              <a:t> </a:t>
            </a:r>
            <a:r>
              <a:rPr lang="en-US" sz="2400" dirty="0" err="1" smtClean="0"/>
              <a:t>nya</a:t>
            </a:r>
            <a:r>
              <a:rPr lang="en-US" sz="2400" dirty="0" smtClean="0"/>
              <a:t> </a:t>
            </a:r>
            <a:r>
              <a:rPr lang="en-US" sz="2400" dirty="0" err="1" smtClean="0"/>
              <a:t>storföretagen</a:t>
            </a:r>
            <a:r>
              <a:rPr lang="en-US" sz="2400" dirty="0" smtClean="0"/>
              <a:t> under </a:t>
            </a:r>
            <a:r>
              <a:rPr lang="en-US" sz="2400" dirty="0" err="1" smtClean="0"/>
              <a:t>efterkrigstiden</a:t>
            </a:r>
            <a:r>
              <a:rPr lang="en-US" sz="2400" dirty="0" smtClean="0"/>
              <a:t>.</a:t>
            </a:r>
          </a:p>
          <a:p>
            <a:pPr marL="0" indent="0"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23 %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finanssektorn</a:t>
            </a:r>
            <a:r>
              <a:rPr lang="en-US" sz="2400" dirty="0" smtClean="0"/>
              <a:t>. </a:t>
            </a:r>
            <a:endParaRPr lang="en-US" sz="2400" dirty="0"/>
          </a:p>
          <a:p>
            <a:pPr>
              <a:defRPr/>
            </a:pPr>
            <a:endParaRPr lang="en-US" sz="2400" dirty="0" smtClean="0"/>
          </a:p>
          <a:p>
            <a:pPr marL="0" indent="0">
              <a:buNone/>
              <a:defRPr/>
            </a:pPr>
            <a:r>
              <a:rPr lang="en-US" sz="2400" dirty="0" err="1" smtClean="0">
                <a:solidFill>
                  <a:srgbClr val="C00000"/>
                </a:solidFill>
              </a:rPr>
              <a:t>Här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finns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ett</a:t>
            </a:r>
            <a:r>
              <a:rPr lang="en-US" sz="2400" dirty="0" smtClean="0">
                <a:solidFill>
                  <a:srgbClr val="C00000"/>
                </a:solidFill>
              </a:rPr>
              <a:t> hot </a:t>
            </a:r>
            <a:r>
              <a:rPr lang="en-US" sz="2400" dirty="0" err="1" smtClean="0">
                <a:solidFill>
                  <a:srgbClr val="C00000"/>
                </a:solidFill>
              </a:rPr>
              <a:t>att</a:t>
            </a:r>
            <a:r>
              <a:rPr lang="en-US" sz="2400" dirty="0" smtClean="0">
                <a:solidFill>
                  <a:srgbClr val="C00000"/>
                </a:solidFill>
              </a:rPr>
              <a:t> ta </a:t>
            </a:r>
            <a:r>
              <a:rPr lang="en-US" sz="2400" dirty="0" err="1" smtClean="0">
                <a:solidFill>
                  <a:srgbClr val="C00000"/>
                </a:solidFill>
              </a:rPr>
              <a:t>på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allvar</a:t>
            </a:r>
            <a:r>
              <a:rPr lang="en-US" sz="2400" dirty="0" smtClean="0">
                <a:solidFill>
                  <a:srgbClr val="C00000"/>
                </a:solidFill>
              </a:rPr>
              <a:t>!</a:t>
            </a:r>
          </a:p>
          <a:p>
            <a:pPr>
              <a:defRPr/>
            </a:pPr>
            <a:endParaRPr lang="en-US" sz="2400" dirty="0"/>
          </a:p>
          <a:p>
            <a:pPr marL="0" indent="0">
              <a:buFontTx/>
              <a:buNone/>
              <a:defRPr/>
            </a:pPr>
            <a:endParaRPr lang="en-US" sz="2400" dirty="0" smtClean="0"/>
          </a:p>
          <a:p>
            <a:pPr marL="0" indent="0">
              <a:buFontTx/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245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ubrik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561975"/>
          </a:xfrm>
        </p:spPr>
        <p:txBody>
          <a:bodyPr/>
          <a:lstStyle/>
          <a:p>
            <a:r>
              <a:rPr lang="en-US" altLang="en-US" sz="3200" dirty="0" err="1" smtClean="0"/>
              <a:t>Vilka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är</a:t>
            </a:r>
            <a:r>
              <a:rPr lang="en-US" altLang="en-US" sz="3200" dirty="0" smtClean="0"/>
              <a:t> de 0,1 </a:t>
            </a:r>
            <a:r>
              <a:rPr lang="en-US" altLang="en-US" sz="3200" dirty="0" err="1" smtClean="0"/>
              <a:t>procenten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i</a:t>
            </a:r>
            <a:r>
              <a:rPr lang="en-US" altLang="en-US" sz="3200" dirty="0" smtClean="0"/>
              <a:t> USA?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8313" y="1124744"/>
            <a:ext cx="8675687" cy="5733256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Ca 70% </a:t>
            </a:r>
            <a:r>
              <a:rPr lang="en-US" sz="2400" dirty="0" err="1" smtClean="0"/>
              <a:t>av</a:t>
            </a:r>
            <a:r>
              <a:rPr lang="en-US" sz="2400" dirty="0" smtClean="0"/>
              <a:t> de </a:t>
            </a:r>
            <a:r>
              <a:rPr lang="en-US" sz="2400" dirty="0" err="1" smtClean="0"/>
              <a:t>rikaste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USA driver </a:t>
            </a:r>
            <a:r>
              <a:rPr lang="en-US" sz="2400" dirty="0" err="1" smtClean="0"/>
              <a:t>själva</a:t>
            </a:r>
            <a:r>
              <a:rPr lang="en-US" sz="2400" dirty="0" smtClean="0"/>
              <a:t> </a:t>
            </a:r>
            <a:r>
              <a:rPr lang="en-US" sz="2400" dirty="0" err="1" smtClean="0"/>
              <a:t>bolag</a:t>
            </a:r>
            <a:r>
              <a:rPr lang="en-US" sz="2400" dirty="0"/>
              <a:t> </a:t>
            </a:r>
            <a:r>
              <a:rPr lang="en-US" sz="2000" dirty="0" smtClean="0"/>
              <a:t>(SCF 2010).</a:t>
            </a:r>
          </a:p>
          <a:p>
            <a:pPr>
              <a:defRPr/>
            </a:pPr>
            <a:r>
              <a:rPr lang="en-US" sz="2400" dirty="0" err="1" smtClean="0"/>
              <a:t>Även</a:t>
            </a:r>
            <a:r>
              <a:rPr lang="en-US" sz="2400" dirty="0" smtClean="0"/>
              <a:t> </a:t>
            </a:r>
            <a:r>
              <a:rPr lang="en-US" sz="2400" dirty="0" err="1" smtClean="0"/>
              <a:t>störst</a:t>
            </a:r>
            <a:r>
              <a:rPr lang="en-US" sz="2400" dirty="0" smtClean="0"/>
              <a:t> </a:t>
            </a:r>
            <a:r>
              <a:rPr lang="en-US" sz="2400" dirty="0" err="1" smtClean="0"/>
              <a:t>grupp</a:t>
            </a:r>
            <a:r>
              <a:rPr lang="en-US" sz="2400" dirty="0" smtClean="0"/>
              <a:t> bland </a:t>
            </a:r>
            <a:r>
              <a:rPr lang="en-US" sz="2400" dirty="0" err="1" smtClean="0"/>
              <a:t>dem</a:t>
            </a:r>
            <a:r>
              <a:rPr lang="en-US" sz="2400" dirty="0" smtClean="0"/>
              <a:t> med </a:t>
            </a:r>
            <a:r>
              <a:rPr lang="en-US" sz="2400" dirty="0" err="1" smtClean="0"/>
              <a:t>högst</a:t>
            </a:r>
            <a:r>
              <a:rPr lang="en-US" sz="2400" dirty="0" smtClean="0"/>
              <a:t> </a:t>
            </a:r>
            <a:r>
              <a:rPr lang="en-US" sz="2400" dirty="0" err="1" smtClean="0"/>
              <a:t>inkomster</a:t>
            </a:r>
            <a:r>
              <a:rPr lang="en-US" sz="2400" dirty="0" smtClean="0"/>
              <a:t>.</a:t>
            </a:r>
          </a:p>
          <a:p>
            <a:pPr>
              <a:defRPr/>
            </a:pPr>
            <a:endParaRPr lang="en-US" sz="2200" dirty="0"/>
          </a:p>
          <a:p>
            <a:pPr>
              <a:defRPr/>
            </a:pPr>
            <a:endParaRPr lang="en-US" sz="2200" dirty="0" smtClean="0"/>
          </a:p>
          <a:p>
            <a:pPr>
              <a:defRPr/>
            </a:pPr>
            <a:endParaRPr lang="en-US" sz="2200" dirty="0"/>
          </a:p>
          <a:p>
            <a:pPr>
              <a:defRPr/>
            </a:pPr>
            <a:endParaRPr lang="en-US" sz="2200" dirty="0" smtClean="0"/>
          </a:p>
          <a:p>
            <a:pPr>
              <a:defRPr/>
            </a:pPr>
            <a:endParaRPr lang="en-US" sz="2200" dirty="0"/>
          </a:p>
          <a:p>
            <a:pPr>
              <a:defRPr/>
            </a:pPr>
            <a:endParaRPr lang="en-US" sz="2200" dirty="0" smtClean="0"/>
          </a:p>
          <a:p>
            <a:pPr>
              <a:defRPr/>
            </a:pPr>
            <a:endParaRPr lang="en-US" sz="2200" dirty="0"/>
          </a:p>
          <a:p>
            <a:pPr marL="0" indent="0">
              <a:buFontTx/>
              <a:buNone/>
              <a:defRPr/>
            </a:pPr>
            <a:endParaRPr lang="en-US" sz="1600" dirty="0"/>
          </a:p>
          <a:p>
            <a:pPr>
              <a:defRPr/>
            </a:pPr>
            <a:endParaRPr lang="en-US" sz="2200" dirty="0" smtClean="0"/>
          </a:p>
          <a:p>
            <a:pPr>
              <a:defRPr/>
            </a:pPr>
            <a:endParaRPr lang="en-US" sz="2200" dirty="0"/>
          </a:p>
          <a:p>
            <a:pPr>
              <a:defRPr/>
            </a:pPr>
            <a:endParaRPr lang="en-US" sz="2200" dirty="0" smtClean="0"/>
          </a:p>
          <a:p>
            <a:pPr>
              <a:defRPr/>
            </a:pPr>
            <a:endParaRPr lang="en-US" sz="2200" dirty="0"/>
          </a:p>
          <a:p>
            <a:pPr marL="0" indent="0">
              <a:buFontTx/>
              <a:buNone/>
              <a:defRPr/>
            </a:pPr>
            <a:r>
              <a:rPr lang="en-US" sz="2200" dirty="0" smtClean="0"/>
              <a:t>	</a:t>
            </a:r>
            <a:endParaRPr lang="en-US" sz="2200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949660"/>
              </p:ext>
            </p:extLst>
          </p:nvPr>
        </p:nvGraphicFramePr>
        <p:xfrm>
          <a:off x="899592" y="2636912"/>
          <a:ext cx="4103935" cy="259238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202885"/>
                <a:gridCol w="950525"/>
                <a:gridCol w="950525"/>
              </a:tblGrid>
              <a:tr h="51847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1424" marR="91424" marT="45722" marB="45722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1979</a:t>
                      </a:r>
                      <a:endParaRPr lang="en-US" sz="2400" dirty="0"/>
                    </a:p>
                  </a:txBody>
                  <a:tcPr marL="91424" marR="91424" marT="45722" marB="45722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2005</a:t>
                      </a:r>
                      <a:endParaRPr lang="en-US" sz="2400" dirty="0"/>
                    </a:p>
                  </a:txBody>
                  <a:tcPr marL="91424" marR="91424" marT="45722" marB="45722"/>
                </a:tc>
              </a:tr>
              <a:tr h="518477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Företagare</a:t>
                      </a:r>
                      <a:endParaRPr lang="en-US" sz="2400" dirty="0"/>
                    </a:p>
                  </a:txBody>
                  <a:tcPr marL="91424" marR="91424" marT="45722" marB="45722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15 %</a:t>
                      </a:r>
                      <a:endParaRPr lang="en-US" sz="2400" dirty="0"/>
                    </a:p>
                  </a:txBody>
                  <a:tcPr marL="91424" marR="91424" marT="45722" marB="45722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27 %</a:t>
                      </a:r>
                      <a:endParaRPr lang="en-US" sz="2400" dirty="0"/>
                    </a:p>
                  </a:txBody>
                  <a:tcPr marL="91424" marR="91424" marT="45722" marB="45722"/>
                </a:tc>
              </a:tr>
              <a:tr h="518477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Finans</a:t>
                      </a:r>
                      <a:endParaRPr lang="en-US" sz="2400" dirty="0"/>
                    </a:p>
                  </a:txBody>
                  <a:tcPr marL="91424" marR="91424" marT="45722" marB="45722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14 %</a:t>
                      </a:r>
                      <a:endParaRPr lang="en-US" sz="2400" dirty="0"/>
                    </a:p>
                  </a:txBody>
                  <a:tcPr marL="91424" marR="91424" marT="45722" marB="45722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23 %</a:t>
                      </a:r>
                      <a:endParaRPr lang="en-US" sz="2400" dirty="0"/>
                    </a:p>
                  </a:txBody>
                  <a:tcPr marL="91424" marR="91424" marT="45722" marB="45722"/>
                </a:tc>
              </a:tr>
              <a:tr h="518477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Specialister</a:t>
                      </a:r>
                      <a:endParaRPr lang="en-US" sz="2400" dirty="0"/>
                    </a:p>
                  </a:txBody>
                  <a:tcPr marL="91424" marR="91424" marT="45722" marB="45722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23 %</a:t>
                      </a:r>
                      <a:endParaRPr lang="en-US" sz="2400" dirty="0"/>
                    </a:p>
                  </a:txBody>
                  <a:tcPr marL="91424" marR="91424" marT="45722" marB="45722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21 %</a:t>
                      </a:r>
                      <a:endParaRPr lang="en-US" sz="2400" dirty="0"/>
                    </a:p>
                  </a:txBody>
                  <a:tcPr marL="91424" marR="91424" marT="45722" marB="45722"/>
                </a:tc>
              </a:tr>
              <a:tr h="518477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Chefer</a:t>
                      </a:r>
                      <a:endParaRPr lang="en-US" sz="2400" dirty="0"/>
                    </a:p>
                  </a:txBody>
                  <a:tcPr marL="91424" marR="91424" marT="45722" marB="45722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38 %</a:t>
                      </a:r>
                      <a:endParaRPr lang="en-US" sz="2400" dirty="0"/>
                    </a:p>
                  </a:txBody>
                  <a:tcPr marL="91424" marR="91424" marT="45722" marB="45722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20 %</a:t>
                      </a:r>
                      <a:endParaRPr lang="en-US" sz="2400" dirty="0"/>
                    </a:p>
                  </a:txBody>
                  <a:tcPr marL="91424" marR="91424" marT="45722" marB="4572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68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ubrik 1"/>
          <p:cNvSpPr>
            <a:spLocks noGrp="1"/>
          </p:cNvSpPr>
          <p:nvPr>
            <p:ph type="title"/>
          </p:nvPr>
        </p:nvSpPr>
        <p:spPr>
          <a:xfrm>
            <a:off x="539750" y="404664"/>
            <a:ext cx="8147050" cy="576064"/>
          </a:xfrm>
        </p:spPr>
        <p:txBody>
          <a:bodyPr/>
          <a:lstStyle/>
          <a:p>
            <a:r>
              <a:rPr lang="en-US" altLang="en-US" sz="3200" dirty="0" err="1" smtClean="0"/>
              <a:t>Piketty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missar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företagares</a:t>
            </a:r>
            <a:r>
              <a:rPr lang="en-US" altLang="en-US" sz="3200" dirty="0" smtClean="0"/>
              <a:t> roll</a:t>
            </a:r>
          </a:p>
        </p:txBody>
      </p:sp>
      <p:sp>
        <p:nvSpPr>
          <p:cNvPr id="13315" name="Platshållare för innehåll 2"/>
          <p:cNvSpPr>
            <a:spLocks noGrp="1"/>
          </p:cNvSpPr>
          <p:nvPr>
            <p:ph idx="1"/>
          </p:nvPr>
        </p:nvSpPr>
        <p:spPr>
          <a:xfrm>
            <a:off x="539750" y="1124744"/>
            <a:ext cx="8496300" cy="5544344"/>
          </a:xfrm>
        </p:spPr>
        <p:txBody>
          <a:bodyPr/>
          <a:lstStyle/>
          <a:p>
            <a:pPr marL="0" indent="0">
              <a:buNone/>
            </a:pPr>
            <a:endParaRPr lang="en-US" altLang="en-US" sz="1600" dirty="0" smtClean="0"/>
          </a:p>
          <a:p>
            <a:r>
              <a:rPr lang="en-US" altLang="en-US" sz="2400" dirty="0" err="1" smtClean="0"/>
              <a:t>Talar</a:t>
            </a:r>
            <a:r>
              <a:rPr lang="en-US" altLang="en-US" sz="2400" dirty="0" smtClean="0"/>
              <a:t> om </a:t>
            </a:r>
            <a:r>
              <a:rPr lang="en-US" altLang="en-US" sz="2400" dirty="0" err="1" smtClean="0"/>
              <a:t>rika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som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tjänar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än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skapar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för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samhället</a:t>
            </a:r>
            <a:r>
              <a:rPr lang="en-US" altLang="en-US" sz="2400" dirty="0" smtClean="0"/>
              <a:t>, men </a:t>
            </a:r>
            <a:r>
              <a:rPr lang="en-US" altLang="en-US" sz="2400" dirty="0" err="1" smtClean="0"/>
              <a:t>inte</a:t>
            </a:r>
            <a:r>
              <a:rPr lang="en-US" altLang="en-US" sz="2400" dirty="0" smtClean="0"/>
              <a:t> om </a:t>
            </a:r>
            <a:r>
              <a:rPr lang="en-US" altLang="en-US" sz="2400" dirty="0" err="1" smtClean="0"/>
              <a:t>innovativa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entreprenörer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som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skapar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värde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än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tjänar</a:t>
            </a:r>
            <a:r>
              <a:rPr lang="en-US" altLang="en-US" sz="2400" dirty="0" smtClean="0"/>
              <a:t>.</a:t>
            </a:r>
          </a:p>
          <a:p>
            <a:endParaRPr lang="en-US" altLang="en-US" sz="2400" dirty="0" smtClean="0"/>
          </a:p>
          <a:p>
            <a:r>
              <a:rPr lang="en-US" altLang="en-US" sz="2400" dirty="0" err="1" smtClean="0"/>
              <a:t>Mycket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höga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skatter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inte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lika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harmlösa</a:t>
            </a:r>
            <a:r>
              <a:rPr lang="en-US" altLang="en-US" sz="2400" dirty="0" smtClean="0"/>
              <a:t> om de </a:t>
            </a:r>
            <a:r>
              <a:rPr lang="en-US" altLang="en-US" sz="2400" dirty="0" err="1" smtClean="0"/>
              <a:t>rika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är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innovativa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entreprenörer</a:t>
            </a:r>
            <a:r>
              <a:rPr lang="en-US" altLang="en-US" sz="2400" dirty="0"/>
              <a:t>.</a:t>
            </a:r>
            <a:endParaRPr lang="en-US" altLang="en-US" sz="2400" dirty="0" smtClean="0"/>
          </a:p>
          <a:p>
            <a:endParaRPr lang="en-US" altLang="en-US" sz="2400" dirty="0" smtClean="0"/>
          </a:p>
          <a:p>
            <a:r>
              <a:rPr lang="en-US" altLang="en-US" sz="2400" dirty="0" err="1" smtClean="0"/>
              <a:t>Piketty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feltolkar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var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rikas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kapitalinkomster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kommer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från</a:t>
            </a:r>
            <a:r>
              <a:rPr lang="en-US" altLang="en-US" sz="2400" dirty="0" smtClean="0"/>
              <a:t>: </a:t>
            </a:r>
            <a:r>
              <a:rPr lang="en-US" altLang="en-US" sz="2400" dirty="0" err="1"/>
              <a:t>A</a:t>
            </a:r>
            <a:r>
              <a:rPr lang="en-US" altLang="en-US" sz="2400" dirty="0" err="1" smtClean="0"/>
              <a:t>vkastning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på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humankapital</a:t>
            </a:r>
            <a:r>
              <a:rPr lang="en-US" altLang="en-US" sz="2400" dirty="0" smtClean="0"/>
              <a:t>/</a:t>
            </a:r>
            <a:r>
              <a:rPr lang="en-US" altLang="en-US" sz="2400" dirty="0" err="1" smtClean="0"/>
              <a:t>entreprenörstalang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inte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på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finansiellt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kapital</a:t>
            </a:r>
            <a:r>
              <a:rPr lang="en-US" altLang="en-US" sz="2400" dirty="0" smtClean="0"/>
              <a:t>. </a:t>
            </a:r>
          </a:p>
          <a:p>
            <a:endParaRPr lang="en-US" altLang="en-US" sz="2400" dirty="0" smtClean="0"/>
          </a:p>
          <a:p>
            <a:endParaRPr lang="en-US" altLang="en-US" sz="2000" dirty="0" smtClean="0"/>
          </a:p>
          <a:p>
            <a:endParaRPr lang="en-US" altLang="en-US" sz="2000" dirty="0" smtClean="0"/>
          </a:p>
          <a:p>
            <a:endParaRPr lang="en-US" altLang="en-US" sz="2400" dirty="0" smtClean="0"/>
          </a:p>
          <a:p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214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ubrik 1"/>
          <p:cNvSpPr>
            <a:spLocks noGrp="1"/>
          </p:cNvSpPr>
          <p:nvPr>
            <p:ph type="title"/>
          </p:nvPr>
        </p:nvSpPr>
        <p:spPr>
          <a:xfrm>
            <a:off x="539750" y="548680"/>
            <a:ext cx="8147050" cy="576858"/>
          </a:xfrm>
        </p:spPr>
        <p:txBody>
          <a:bodyPr/>
          <a:lstStyle/>
          <a:p>
            <a:r>
              <a:rPr lang="en-US" altLang="sv-SE" sz="3200" dirty="0" err="1" smtClean="0"/>
              <a:t>Ojämlikhet</a:t>
            </a:r>
            <a:r>
              <a:rPr lang="en-US" altLang="sv-SE" sz="3200" dirty="0" smtClean="0"/>
              <a:t> </a:t>
            </a:r>
            <a:r>
              <a:rPr lang="en-US" altLang="sv-SE" sz="3200" dirty="0" err="1" smtClean="0"/>
              <a:t>och</a:t>
            </a:r>
            <a:r>
              <a:rPr lang="en-US" altLang="sv-SE" sz="3200" dirty="0" smtClean="0"/>
              <a:t> </a:t>
            </a:r>
            <a:r>
              <a:rPr lang="en-US" altLang="sv-SE" sz="3200" dirty="0" err="1" smtClean="0"/>
              <a:t>entreprenörskap</a:t>
            </a:r>
            <a:endParaRPr lang="en-US" altLang="sv-SE" sz="3200" dirty="0" smtClean="0"/>
          </a:p>
        </p:txBody>
      </p:sp>
      <p:sp>
        <p:nvSpPr>
          <p:cNvPr id="31747" name="Platshållare för innehåll 2"/>
          <p:cNvSpPr>
            <a:spLocks noGrp="1"/>
          </p:cNvSpPr>
          <p:nvPr>
            <p:ph idx="1"/>
          </p:nvPr>
        </p:nvSpPr>
        <p:spPr>
          <a:xfrm>
            <a:off x="468313" y="1556792"/>
            <a:ext cx="8567737" cy="5256758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altLang="sv-SE" sz="2000" dirty="0" err="1" smtClean="0"/>
              <a:t>Innovativt</a:t>
            </a:r>
            <a:r>
              <a:rPr lang="en-US" altLang="sv-SE" sz="2000" dirty="0" smtClean="0"/>
              <a:t> </a:t>
            </a:r>
            <a:r>
              <a:rPr lang="en-US" altLang="sv-SE" sz="2000" dirty="0" err="1" smtClean="0"/>
              <a:t>entreprenörskap</a:t>
            </a:r>
            <a:r>
              <a:rPr lang="en-US" altLang="sv-SE" sz="2000" dirty="0" smtClean="0"/>
              <a:t> </a:t>
            </a:r>
            <a:r>
              <a:rPr lang="en-US" altLang="sv-SE" sz="2000" dirty="0" err="1" smtClean="0"/>
              <a:t>skapar</a:t>
            </a:r>
            <a:r>
              <a:rPr lang="en-US" altLang="sv-SE" sz="2000" dirty="0" smtClean="0"/>
              <a:t> </a:t>
            </a:r>
            <a:r>
              <a:rPr lang="en-US" altLang="sv-SE" sz="2000" dirty="0" err="1" smtClean="0"/>
              <a:t>ojämlikhet</a:t>
            </a:r>
            <a:r>
              <a:rPr lang="en-US" altLang="sv-SE" sz="2000" dirty="0" smtClean="0"/>
              <a:t>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altLang="sv-SE" sz="2000" dirty="0" err="1" smtClean="0"/>
              <a:t>Extremt</a:t>
            </a:r>
            <a:r>
              <a:rPr lang="en-US" altLang="sv-SE" sz="2000" dirty="0" smtClean="0"/>
              <a:t> </a:t>
            </a:r>
            <a:r>
              <a:rPr lang="en-US" altLang="sv-SE" sz="2000" dirty="0" err="1" smtClean="0"/>
              <a:t>ojämn</a:t>
            </a:r>
            <a:r>
              <a:rPr lang="en-US" altLang="sv-SE" sz="2000" dirty="0" smtClean="0"/>
              <a:t> </a:t>
            </a:r>
            <a:r>
              <a:rPr lang="en-US" altLang="sv-SE" sz="2000" dirty="0" err="1" smtClean="0"/>
              <a:t>fördelning</a:t>
            </a:r>
            <a:r>
              <a:rPr lang="en-US" altLang="sv-SE" sz="2000" dirty="0" smtClean="0"/>
              <a:t> </a:t>
            </a:r>
            <a:r>
              <a:rPr lang="en-US" altLang="sv-SE" sz="2000" dirty="0" err="1" smtClean="0"/>
              <a:t>av</a:t>
            </a:r>
            <a:r>
              <a:rPr lang="en-US" altLang="sv-SE" sz="2000" dirty="0" smtClean="0"/>
              <a:t> </a:t>
            </a:r>
            <a:r>
              <a:rPr lang="en-US" altLang="sv-SE" sz="2000" dirty="0" err="1" smtClean="0"/>
              <a:t>avkastning</a:t>
            </a:r>
            <a:r>
              <a:rPr lang="en-US" altLang="sv-SE" sz="2000" dirty="0" smtClean="0"/>
              <a:t>. 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altLang="sv-SE" sz="2000" dirty="0" err="1" smtClean="0"/>
              <a:t>Legitimt</a:t>
            </a:r>
            <a:r>
              <a:rPr lang="en-US" altLang="sv-SE" sz="2000" dirty="0" smtClean="0"/>
              <a:t> med </a:t>
            </a:r>
            <a:r>
              <a:rPr lang="en-US" altLang="sv-SE" sz="2000" dirty="0" err="1" smtClean="0"/>
              <a:t>rikedom</a:t>
            </a:r>
            <a:r>
              <a:rPr lang="en-US" altLang="sv-SE" sz="2000" dirty="0" smtClean="0"/>
              <a:t> om </a:t>
            </a:r>
            <a:r>
              <a:rPr lang="en-US" altLang="sv-SE" sz="2000" dirty="0" err="1" smtClean="0"/>
              <a:t>det</a:t>
            </a:r>
            <a:r>
              <a:rPr lang="en-US" altLang="sv-SE" sz="2000" dirty="0" smtClean="0"/>
              <a:t> </a:t>
            </a:r>
            <a:r>
              <a:rPr lang="en-US" altLang="sv-SE" sz="2000" dirty="0" err="1" smtClean="0"/>
              <a:t>reflekterar</a:t>
            </a:r>
            <a:r>
              <a:rPr lang="en-US" altLang="sv-SE" sz="2000" dirty="0" smtClean="0"/>
              <a:t> </a:t>
            </a:r>
            <a:r>
              <a:rPr lang="en-US" altLang="sv-SE" sz="2000" dirty="0" err="1" smtClean="0"/>
              <a:t>produktivt</a:t>
            </a:r>
            <a:r>
              <a:rPr lang="en-US" altLang="sv-SE" sz="2000" dirty="0" smtClean="0"/>
              <a:t> </a:t>
            </a:r>
            <a:r>
              <a:rPr lang="en-US" altLang="sv-SE" sz="2000" dirty="0" err="1" smtClean="0"/>
              <a:t>bidrag</a:t>
            </a:r>
            <a:r>
              <a:rPr lang="en-US" altLang="sv-SE" sz="2000" dirty="0" smtClean="0"/>
              <a:t>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altLang="sv-SE" sz="2000" dirty="0" err="1" smtClean="0"/>
              <a:t>Allmänheten</a:t>
            </a:r>
            <a:r>
              <a:rPr lang="en-US" altLang="sv-SE" sz="2000" dirty="0" smtClean="0"/>
              <a:t> </a:t>
            </a:r>
            <a:r>
              <a:rPr lang="en-US" altLang="sv-SE" sz="2000" dirty="0" err="1" smtClean="0"/>
              <a:t>gillar</a:t>
            </a:r>
            <a:r>
              <a:rPr lang="en-US" altLang="sv-SE" sz="2000" dirty="0" smtClean="0"/>
              <a:t> </a:t>
            </a:r>
            <a:r>
              <a:rPr lang="en-US" altLang="sv-SE" sz="2000" dirty="0" err="1" smtClean="0"/>
              <a:t>rika</a:t>
            </a:r>
            <a:r>
              <a:rPr lang="en-US" altLang="sv-SE" sz="2000" dirty="0" smtClean="0"/>
              <a:t> </a:t>
            </a:r>
            <a:r>
              <a:rPr lang="en-US" altLang="sv-SE" sz="2000" dirty="0" err="1" smtClean="0"/>
              <a:t>entreprenörer</a:t>
            </a:r>
            <a:r>
              <a:rPr lang="en-US" altLang="sv-SE" sz="2000" dirty="0" smtClean="0"/>
              <a:t>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altLang="sv-SE" sz="2000" dirty="0" err="1" smtClean="0"/>
              <a:t>Skattesänkningar</a:t>
            </a:r>
            <a:r>
              <a:rPr lang="en-US" altLang="sv-SE" sz="2000" dirty="0" smtClean="0"/>
              <a:t> </a:t>
            </a:r>
            <a:r>
              <a:rPr lang="en-US" altLang="sv-SE" sz="2000" dirty="0" err="1" smtClean="0"/>
              <a:t>i</a:t>
            </a:r>
            <a:r>
              <a:rPr lang="en-US" altLang="sv-SE" sz="2000" dirty="0" smtClean="0"/>
              <a:t> </a:t>
            </a:r>
            <a:r>
              <a:rPr lang="en-US" altLang="sv-SE" sz="2000" dirty="0" err="1" smtClean="0"/>
              <a:t>Sverige</a:t>
            </a:r>
            <a:r>
              <a:rPr lang="en-US" altLang="sv-SE" sz="2000" dirty="0" smtClean="0"/>
              <a:t> </a:t>
            </a:r>
            <a:r>
              <a:rPr lang="en-US" altLang="sv-SE" sz="2000" dirty="0" err="1" smtClean="0"/>
              <a:t>har</a:t>
            </a:r>
            <a:r>
              <a:rPr lang="en-US" altLang="sv-SE" sz="2000" dirty="0" smtClean="0"/>
              <a:t> </a:t>
            </a:r>
            <a:r>
              <a:rPr lang="en-US" altLang="sv-SE" sz="2000" dirty="0" err="1" smtClean="0"/>
              <a:t>främst</a:t>
            </a:r>
            <a:r>
              <a:rPr lang="en-US" altLang="sv-SE" sz="2000" dirty="0" smtClean="0"/>
              <a:t> </a:t>
            </a:r>
            <a:r>
              <a:rPr lang="en-US" altLang="sv-SE" sz="2000" dirty="0" err="1" smtClean="0"/>
              <a:t>gått</a:t>
            </a:r>
            <a:r>
              <a:rPr lang="en-US" altLang="sv-SE" sz="2000" dirty="0" smtClean="0"/>
              <a:t> till de </a:t>
            </a:r>
            <a:r>
              <a:rPr lang="en-US" altLang="sv-SE" sz="2000" dirty="0" err="1" smtClean="0"/>
              <a:t>som</a:t>
            </a:r>
            <a:r>
              <a:rPr lang="en-US" altLang="sv-SE" sz="2000" dirty="0" smtClean="0"/>
              <a:t> </a:t>
            </a:r>
            <a:r>
              <a:rPr lang="en-US" altLang="sv-SE" sz="2000" dirty="0" err="1" smtClean="0"/>
              <a:t>redan</a:t>
            </a:r>
            <a:r>
              <a:rPr lang="en-US" altLang="sv-SE" sz="2000" dirty="0" smtClean="0"/>
              <a:t> </a:t>
            </a:r>
            <a:r>
              <a:rPr lang="en-US" altLang="sv-SE" sz="2000" dirty="0" err="1" smtClean="0"/>
              <a:t>ägde</a:t>
            </a:r>
            <a:r>
              <a:rPr lang="en-US" altLang="sv-SE" sz="2000" dirty="0" smtClean="0"/>
              <a:t> </a:t>
            </a:r>
            <a:r>
              <a:rPr lang="en-US" altLang="sv-SE" sz="2000" dirty="0" err="1" smtClean="0"/>
              <a:t>kapital</a:t>
            </a:r>
            <a:r>
              <a:rPr lang="en-US" altLang="sv-SE" sz="2000" dirty="0" smtClean="0"/>
              <a:t>. 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altLang="sv-SE" sz="2000" dirty="0" err="1" smtClean="0"/>
              <a:t>Långsiktig</a:t>
            </a:r>
            <a:r>
              <a:rPr lang="en-US" altLang="sv-SE" sz="2000" dirty="0" smtClean="0"/>
              <a:t> </a:t>
            </a:r>
            <a:r>
              <a:rPr lang="en-US" altLang="sv-SE" sz="2000" dirty="0" err="1" smtClean="0"/>
              <a:t>effekt</a:t>
            </a:r>
            <a:r>
              <a:rPr lang="en-US" altLang="sv-SE" sz="2000" dirty="0"/>
              <a:t>:</a:t>
            </a:r>
            <a:r>
              <a:rPr lang="en-US" altLang="sv-SE" sz="2000" dirty="0" smtClean="0"/>
              <a:t> </a:t>
            </a:r>
            <a:r>
              <a:rPr lang="en-US" altLang="sv-SE" sz="2000" i="1" dirty="0" smtClean="0"/>
              <a:t>r</a:t>
            </a:r>
            <a:r>
              <a:rPr lang="en-US" altLang="sv-SE" sz="2000" dirty="0" smtClean="0"/>
              <a:t> &gt; </a:t>
            </a:r>
            <a:r>
              <a:rPr lang="en-US" altLang="sv-SE" sz="2000" i="1" dirty="0" smtClean="0"/>
              <a:t>g</a:t>
            </a:r>
            <a:r>
              <a:rPr lang="en-US" altLang="sv-SE" sz="2000" dirty="0" smtClean="0"/>
              <a:t>, men </a:t>
            </a:r>
            <a:r>
              <a:rPr lang="en-US" altLang="sv-SE" sz="2000" dirty="0" err="1" smtClean="0"/>
              <a:t>filantropi</a:t>
            </a:r>
            <a:r>
              <a:rPr lang="en-US" altLang="sv-SE" sz="2000" dirty="0" smtClean="0"/>
              <a:t>, </a:t>
            </a:r>
            <a:r>
              <a:rPr lang="en-US" altLang="sv-SE" sz="2000" dirty="0" err="1" smtClean="0"/>
              <a:t>arvsskatt</a:t>
            </a:r>
            <a:r>
              <a:rPr lang="en-US" altLang="sv-SE" sz="2000" dirty="0" smtClean="0"/>
              <a:t>, mean reversion, </a:t>
            </a:r>
            <a:r>
              <a:rPr lang="en-US" altLang="sv-SE" sz="2000" dirty="0" err="1" smtClean="0"/>
              <a:t>skapande</a:t>
            </a:r>
            <a:r>
              <a:rPr lang="en-US" altLang="sv-SE" sz="2000" dirty="0" smtClean="0"/>
              <a:t> </a:t>
            </a:r>
            <a:r>
              <a:rPr lang="en-US" altLang="sv-SE" sz="2000" dirty="0" err="1" smtClean="0"/>
              <a:t>förstörelse</a:t>
            </a:r>
            <a:r>
              <a:rPr lang="en-US" altLang="sv-SE" sz="2000" dirty="0" smtClean="0"/>
              <a:t>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sv-SE" sz="2000" dirty="0" smtClean="0"/>
              <a:t>Stora hotet kommer från intressegrupper som  lyckas få överavkastning genom att säkra regleringar, subsidier och skatteförmåner som gynnar dem själva. </a:t>
            </a:r>
            <a:endParaRPr lang="en-US" altLang="sv-SE" sz="2000" dirty="0" smtClean="0"/>
          </a:p>
        </p:txBody>
      </p:sp>
    </p:spTree>
    <p:extLst>
      <p:ext uri="{BB962C8B-B14F-4D97-AF65-F5344CB8AC3E}">
        <p14:creationId xmlns:p14="http://schemas.microsoft.com/office/powerpoint/2010/main" val="399258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195736" y="2564904"/>
            <a:ext cx="6408514" cy="1224136"/>
          </a:xfrm>
        </p:spPr>
        <p:txBody>
          <a:bodyPr/>
          <a:lstStyle/>
          <a:p>
            <a:r>
              <a:rPr lang="sv-SE" sz="8000" dirty="0" smtClean="0"/>
              <a:t>www.ifn.se</a:t>
            </a:r>
            <a:endParaRPr lang="sv-SE" sz="80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964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4213" y="764704"/>
            <a:ext cx="8002587" cy="576064"/>
          </a:xfrm>
        </p:spPr>
        <p:txBody>
          <a:bodyPr/>
          <a:lstStyle/>
          <a:p>
            <a:r>
              <a:rPr lang="sv-SE" dirty="0"/>
              <a:t>E</a:t>
            </a:r>
            <a:r>
              <a:rPr lang="sv-SE" dirty="0" smtClean="0"/>
              <a:t>ntreprenörskap är viktigt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4213" y="2204864"/>
            <a:ext cx="8002587" cy="3816524"/>
          </a:xfrm>
        </p:spPr>
        <p:txBody>
          <a:bodyPr/>
          <a:lstStyle/>
          <a:p>
            <a:pPr>
              <a:defRPr/>
            </a:pPr>
            <a:r>
              <a:rPr lang="sv-SE" sz="2400" dirty="0"/>
              <a:t>Varje innovationsvåg </a:t>
            </a:r>
            <a:r>
              <a:rPr lang="sv-SE" sz="2400" dirty="0" smtClean="0"/>
              <a:t>förkroppsligas </a:t>
            </a:r>
            <a:r>
              <a:rPr lang="sv-SE" sz="2400" dirty="0"/>
              <a:t>av </a:t>
            </a:r>
            <a:r>
              <a:rPr lang="sv-SE" sz="2400" dirty="0" smtClean="0"/>
              <a:t>entreprenörer.</a:t>
            </a:r>
            <a:endParaRPr lang="sv-SE" sz="2400" dirty="0"/>
          </a:p>
          <a:p>
            <a:pPr marL="0" indent="0">
              <a:buFontTx/>
              <a:buNone/>
              <a:defRPr/>
            </a:pPr>
            <a:endParaRPr lang="sv-SE" sz="2400" dirty="0"/>
          </a:p>
          <a:p>
            <a:pPr>
              <a:defRPr/>
            </a:pPr>
            <a:r>
              <a:rPr lang="sv-SE" sz="2400" dirty="0" smtClean="0"/>
              <a:t>Viktigt </a:t>
            </a:r>
            <a:r>
              <a:rPr lang="sv-SE" sz="2400" dirty="0"/>
              <a:t>för strukturomvandling, jobbskapande, teknisk utveckling och </a:t>
            </a:r>
            <a:r>
              <a:rPr lang="sv-SE" sz="2400" dirty="0" smtClean="0"/>
              <a:t>ekonomisk tillväxt.</a:t>
            </a:r>
            <a:endParaRPr lang="sv-SE" sz="2400" dirty="0"/>
          </a:p>
          <a:p>
            <a:pPr>
              <a:defRPr/>
            </a:pPr>
            <a:endParaRPr lang="sv-SE" sz="2400" dirty="0"/>
          </a:p>
          <a:p>
            <a:pPr>
              <a:defRPr/>
            </a:pPr>
            <a:r>
              <a:rPr lang="sv-SE" sz="2400" dirty="0"/>
              <a:t>Europa och Sverige </a:t>
            </a:r>
            <a:r>
              <a:rPr lang="sv-SE" sz="2400" dirty="0" smtClean="0"/>
              <a:t>har </a:t>
            </a:r>
            <a:r>
              <a:rPr lang="sv-SE" sz="2400" dirty="0"/>
              <a:t>ett </a:t>
            </a:r>
            <a:r>
              <a:rPr lang="sv-SE" sz="2400" dirty="0" smtClean="0"/>
              <a:t>entreprenörsunderskott.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24705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4213" y="692696"/>
            <a:ext cx="8064251" cy="648072"/>
          </a:xfrm>
        </p:spPr>
        <p:txBody>
          <a:bodyPr/>
          <a:lstStyle/>
          <a:p>
            <a:r>
              <a:rPr lang="sv-SE" sz="3200" dirty="0" smtClean="0"/>
              <a:t>Antas ändå ofta bort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553" y="2132856"/>
            <a:ext cx="8568952" cy="388853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v-SE" altLang="sv-SE" sz="2400" dirty="0"/>
              <a:t>Överförenklad syn på </a:t>
            </a:r>
            <a:r>
              <a:rPr lang="sv-SE" altLang="sv-SE" sz="2400" dirty="0" smtClean="0"/>
              <a:t>”produktionsfaktorer”.</a:t>
            </a:r>
            <a:endParaRPr lang="sv-SE" altLang="sv-SE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sv-SE" altLang="sv-SE" sz="2400" dirty="0"/>
              <a:t>    </a:t>
            </a:r>
          </a:p>
          <a:p>
            <a:pPr>
              <a:lnSpc>
                <a:spcPct val="80000"/>
              </a:lnSpc>
            </a:pPr>
            <a:r>
              <a:rPr lang="sv-SE" altLang="sv-SE" sz="2400" dirty="0" smtClean="0"/>
              <a:t>Teoretisk </a:t>
            </a:r>
            <a:r>
              <a:rPr lang="sv-SE" altLang="sv-SE" sz="2400" dirty="0"/>
              <a:t>modellvärld, där Ingvar Kamprad </a:t>
            </a:r>
            <a:r>
              <a:rPr lang="sv-SE" altLang="sv-SE" sz="2400" dirty="0" smtClean="0"/>
              <a:t>kan göra samma prestation </a:t>
            </a:r>
            <a:r>
              <a:rPr lang="sv-SE" altLang="sv-SE" sz="2400" dirty="0"/>
              <a:t>som </a:t>
            </a:r>
            <a:r>
              <a:rPr lang="sv-SE" altLang="sv-SE" sz="2400" dirty="0" smtClean="0"/>
              <a:t>anställd.</a:t>
            </a:r>
          </a:p>
          <a:p>
            <a:pPr>
              <a:lnSpc>
                <a:spcPct val="80000"/>
              </a:lnSpc>
            </a:pPr>
            <a:endParaRPr lang="sv-SE" altLang="sv-SE" sz="2400" dirty="0"/>
          </a:p>
          <a:p>
            <a:r>
              <a:rPr lang="sv-SE" altLang="sv-SE" sz="2400" dirty="0"/>
              <a:t>Entreprenörens sparande och investeringsval </a:t>
            </a:r>
            <a:r>
              <a:rPr lang="sv-SE" altLang="zh-TW" sz="2400" dirty="0" smtClean="0">
                <a:ea typeface="PMingLiU" pitchFamily="18" charset="-120"/>
              </a:rPr>
              <a:t>tätt     sammankopplade</a:t>
            </a:r>
            <a:r>
              <a:rPr lang="sv-SE" altLang="zh-TW" sz="2400" dirty="0">
                <a:ea typeface="PMingLiU" pitchFamily="18" charset="-120"/>
              </a:rPr>
              <a:t>; kan inte analyseras oberoende av </a:t>
            </a:r>
            <a:r>
              <a:rPr lang="sv-SE" altLang="zh-TW" sz="2400" dirty="0" smtClean="0">
                <a:ea typeface="PMingLiU" pitchFamily="18" charset="-120"/>
              </a:rPr>
              <a:t>     varandra.</a:t>
            </a:r>
            <a:endParaRPr lang="sv-SE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69418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ubrik 1"/>
          <p:cNvSpPr>
            <a:spLocks noGrp="1"/>
          </p:cNvSpPr>
          <p:nvPr>
            <p:ph type="title"/>
          </p:nvPr>
        </p:nvSpPr>
        <p:spPr>
          <a:xfrm>
            <a:off x="684213" y="548680"/>
            <a:ext cx="8351837" cy="792088"/>
          </a:xfrm>
        </p:spPr>
        <p:txBody>
          <a:bodyPr/>
          <a:lstStyle/>
          <a:p>
            <a:r>
              <a:rPr lang="sv-SE" altLang="en-US" sz="3200" dirty="0" smtClean="0"/>
              <a:t>Egenföretagande är inte entreprenörskap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8313" y="2276872"/>
            <a:ext cx="8567737" cy="4465240"/>
          </a:xfrm>
        </p:spPr>
        <p:txBody>
          <a:bodyPr/>
          <a:lstStyle/>
          <a:p>
            <a:pPr>
              <a:defRPr/>
            </a:pPr>
            <a:r>
              <a:rPr lang="sv-SE" altLang="en-US" sz="2400" dirty="0" smtClean="0"/>
              <a:t>Entreprenörskap handlar </a:t>
            </a:r>
            <a:r>
              <a:rPr lang="sv-SE" altLang="en-US" sz="2400" i="1" dirty="0" smtClean="0"/>
              <a:t>inte</a:t>
            </a:r>
            <a:r>
              <a:rPr lang="sv-SE" altLang="en-US" sz="2400" dirty="0" smtClean="0"/>
              <a:t> om småföretagande, utan om framväxt av nya storföretag. </a:t>
            </a:r>
          </a:p>
          <a:p>
            <a:pPr marL="0" indent="0">
              <a:buFontTx/>
              <a:buNone/>
              <a:defRPr/>
            </a:pPr>
            <a:endParaRPr lang="sv-SE" altLang="en-US" dirty="0"/>
          </a:p>
          <a:p>
            <a:pPr eaLnBrk="1" hangingPunct="1">
              <a:spcBef>
                <a:spcPts val="0"/>
              </a:spcBef>
              <a:defRPr/>
            </a:pPr>
            <a:r>
              <a:rPr lang="sv-SE" altLang="en-US" sz="2400" dirty="0"/>
              <a:t>De flesta egenföretagare har vare sig ambition att vara innovativa eller växa över en viss nivå. Fyra femtedelar har inga </a:t>
            </a:r>
            <a:r>
              <a:rPr lang="sv-SE" altLang="en-US" sz="2400" dirty="0" smtClean="0"/>
              <a:t>anställda.</a:t>
            </a:r>
            <a:endParaRPr lang="sv-SE" altLang="en-US" sz="2000" dirty="0"/>
          </a:p>
          <a:p>
            <a:pPr marL="0" indent="0">
              <a:buNone/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14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tshållare för innehåll 2"/>
          <p:cNvSpPr>
            <a:spLocks noGrp="1"/>
          </p:cNvSpPr>
          <p:nvPr>
            <p:ph idx="1"/>
          </p:nvPr>
        </p:nvSpPr>
        <p:spPr>
          <a:xfrm>
            <a:off x="611188" y="260350"/>
            <a:ext cx="8353425" cy="6264275"/>
          </a:xfrm>
        </p:spPr>
        <p:txBody>
          <a:bodyPr/>
          <a:lstStyle/>
          <a:p>
            <a:pPr marL="0" indent="0">
              <a:buNone/>
            </a:pPr>
            <a:r>
              <a:rPr lang="en-US" altLang="sv-SE" sz="3200" b="1" dirty="0" smtClean="0">
                <a:solidFill>
                  <a:schemeClr val="accent1"/>
                </a:solidFill>
              </a:rPr>
              <a:t/>
            </a:r>
            <a:br>
              <a:rPr lang="en-US" altLang="sv-SE" sz="3200" b="1" dirty="0" smtClean="0">
                <a:solidFill>
                  <a:schemeClr val="accent1"/>
                </a:solidFill>
              </a:rPr>
            </a:br>
            <a:r>
              <a:rPr lang="en-US" altLang="sv-SE" sz="3200" b="1" dirty="0" err="1" smtClean="0">
                <a:solidFill>
                  <a:schemeClr val="accent1"/>
                </a:solidFill>
              </a:rPr>
              <a:t>Vårt</a:t>
            </a:r>
            <a:r>
              <a:rPr lang="en-US" altLang="sv-SE" sz="3200" b="1" dirty="0" smtClean="0">
                <a:solidFill>
                  <a:schemeClr val="accent1"/>
                </a:solidFill>
              </a:rPr>
              <a:t> </a:t>
            </a:r>
            <a:r>
              <a:rPr lang="en-US" altLang="sv-SE" sz="3200" b="1" dirty="0" err="1" smtClean="0">
                <a:solidFill>
                  <a:schemeClr val="accent1"/>
                </a:solidFill>
              </a:rPr>
              <a:t>mått</a:t>
            </a:r>
            <a:r>
              <a:rPr lang="en-US" altLang="sv-SE" sz="3200" b="1" dirty="0" smtClean="0">
                <a:solidFill>
                  <a:schemeClr val="accent1"/>
                </a:solidFill>
              </a:rPr>
              <a:t>: </a:t>
            </a:r>
            <a:r>
              <a:rPr lang="en-US" altLang="sv-SE" sz="2000" dirty="0" smtClean="0"/>
              <a:t>1 723 </a:t>
            </a:r>
            <a:r>
              <a:rPr lang="en-US" altLang="sv-SE" sz="2000" dirty="0" err="1" smtClean="0"/>
              <a:t>miljardärer</a:t>
            </a:r>
            <a:r>
              <a:rPr lang="en-US" altLang="sv-SE" sz="2000" dirty="0" smtClean="0"/>
              <a:t> </a:t>
            </a:r>
            <a:r>
              <a:rPr lang="en-US" altLang="sv-SE" sz="2000" dirty="0" err="1" smtClean="0"/>
              <a:t>på</a:t>
            </a:r>
            <a:r>
              <a:rPr lang="en-US" altLang="sv-SE" sz="2000" dirty="0" smtClean="0"/>
              <a:t> Forbes </a:t>
            </a:r>
            <a:r>
              <a:rPr lang="en-US" altLang="sv-SE" sz="2000" dirty="0" err="1" smtClean="0"/>
              <a:t>lista</a:t>
            </a:r>
            <a:r>
              <a:rPr lang="en-US" altLang="sv-SE" sz="2000" dirty="0" smtClean="0"/>
              <a:t>. 996 </a:t>
            </a:r>
            <a:r>
              <a:rPr lang="en-US" altLang="sv-SE" sz="2000" dirty="0" err="1" smtClean="0"/>
              <a:t>av</a:t>
            </a:r>
            <a:r>
              <a:rPr lang="en-US" altLang="sv-SE" sz="2000" dirty="0" smtClean="0"/>
              <a:t> </a:t>
            </a:r>
            <a:r>
              <a:rPr lang="en-US" altLang="sv-SE" sz="2000" dirty="0" err="1" smtClean="0"/>
              <a:t>dem</a:t>
            </a:r>
            <a:r>
              <a:rPr lang="en-US" altLang="sv-SE" sz="2000" dirty="0" smtClean="0"/>
              <a:t> </a:t>
            </a:r>
            <a:r>
              <a:rPr lang="en-US" altLang="sv-SE" sz="2000" dirty="0" err="1" smtClean="0"/>
              <a:t>i</a:t>
            </a:r>
            <a:r>
              <a:rPr lang="en-US" altLang="sv-SE" sz="2000" dirty="0" smtClean="0"/>
              <a:t> 53 </a:t>
            </a:r>
            <a:r>
              <a:rPr lang="en-US" altLang="sv-SE" sz="2000" dirty="0" err="1" smtClean="0"/>
              <a:t>länder</a:t>
            </a:r>
            <a:r>
              <a:rPr lang="en-US" altLang="sv-SE" sz="2000" dirty="0" smtClean="0"/>
              <a:t> </a:t>
            </a:r>
            <a:r>
              <a:rPr lang="en-US" altLang="sv-SE" sz="2000" dirty="0" err="1" smtClean="0"/>
              <a:t>rika</a:t>
            </a:r>
            <a:r>
              <a:rPr lang="en-US" altLang="sv-SE" sz="2000" dirty="0" smtClean="0"/>
              <a:t> </a:t>
            </a:r>
            <a:r>
              <a:rPr lang="en-US" altLang="sv-SE" sz="2000" dirty="0" err="1" smtClean="0"/>
              <a:t>på</a:t>
            </a:r>
            <a:r>
              <a:rPr lang="en-US" altLang="sv-SE" sz="2000" dirty="0" smtClean="0"/>
              <a:t> </a:t>
            </a:r>
            <a:r>
              <a:rPr lang="en-US" altLang="sv-SE" sz="2000" dirty="0" err="1" smtClean="0"/>
              <a:t>entreprenörskap</a:t>
            </a:r>
            <a:r>
              <a:rPr lang="en-US" altLang="sv-SE" sz="2000" dirty="0" smtClean="0"/>
              <a:t>. </a:t>
            </a:r>
          </a:p>
          <a:p>
            <a:endParaRPr lang="en-US" altLang="sv-SE" sz="2400" dirty="0" smtClean="0"/>
          </a:p>
          <a:p>
            <a:r>
              <a:rPr lang="en-US" altLang="sv-SE" sz="2400" b="1" dirty="0" smtClean="0"/>
              <a:t>USA</a:t>
            </a:r>
            <a:r>
              <a:rPr lang="en-US" altLang="sv-SE" sz="2400" dirty="0" smtClean="0"/>
              <a:t>: </a:t>
            </a:r>
            <a:r>
              <a:rPr lang="en-US" altLang="sv-SE" sz="2000" dirty="0" smtClean="0"/>
              <a:t>Intel, Microsoft, Apple, Google, Yahoo, Oracle, Cisco, Bloom-berg, PayPal, Facebook, Dell, Hewlett-Packard, E-bay, Amazon, Wall-Mart, Best Buy, Nike, Starbucks, Subway, CNN, HBO, Black Entertainment Television, Ultimate Fighting Championship, </a:t>
            </a:r>
            <a:r>
              <a:rPr lang="en-US" altLang="sv-SE" sz="2000" dirty="0" err="1" smtClean="0"/>
              <a:t>FedX</a:t>
            </a:r>
            <a:r>
              <a:rPr lang="en-US" altLang="sv-SE" sz="2000" dirty="0" smtClean="0"/>
              <a:t>. </a:t>
            </a:r>
          </a:p>
          <a:p>
            <a:pPr>
              <a:buFont typeface="Wingdings" pitchFamily="2" charset="2"/>
              <a:buChar char="§"/>
            </a:pPr>
            <a:endParaRPr lang="en-US" altLang="sv-SE" sz="2400" b="1" dirty="0" smtClean="0"/>
          </a:p>
          <a:p>
            <a:r>
              <a:rPr lang="en-US" altLang="sv-SE" sz="2400" b="1" dirty="0" smtClean="0"/>
              <a:t>Europa</a:t>
            </a:r>
            <a:r>
              <a:rPr lang="en-US" altLang="sv-SE" sz="2400" dirty="0" smtClean="0"/>
              <a:t>: </a:t>
            </a:r>
            <a:r>
              <a:rPr lang="en-US" altLang="sv-SE" sz="2000" dirty="0" smtClean="0"/>
              <a:t>IKEA, Aldi, Zara, H&amp;M, JYSK, EF Education First, Armani, Benetton, Red Bull GmbH, Swatch, Virgin Group. </a:t>
            </a:r>
          </a:p>
          <a:p>
            <a:endParaRPr lang="en-US" altLang="sv-SE" sz="2400" dirty="0" smtClean="0"/>
          </a:p>
          <a:p>
            <a:r>
              <a:rPr lang="en-US" altLang="sv-SE" sz="2400" dirty="0" err="1" smtClean="0"/>
              <a:t>Majoriteten</a:t>
            </a:r>
            <a:r>
              <a:rPr lang="en-US" altLang="sv-SE" sz="2400" dirty="0" smtClean="0"/>
              <a:t> </a:t>
            </a:r>
            <a:r>
              <a:rPr lang="en-US" altLang="sv-SE" sz="2400" dirty="0" err="1" smtClean="0"/>
              <a:t>av</a:t>
            </a:r>
            <a:r>
              <a:rPr lang="en-US" altLang="sv-SE" sz="2400" dirty="0" smtClean="0"/>
              <a:t> </a:t>
            </a:r>
            <a:r>
              <a:rPr lang="en-US" altLang="sv-SE" sz="2400" dirty="0" err="1" smtClean="0"/>
              <a:t>grundarna</a:t>
            </a:r>
            <a:r>
              <a:rPr lang="en-US" altLang="sv-SE" sz="2400" dirty="0" smtClean="0"/>
              <a:t> </a:t>
            </a:r>
            <a:r>
              <a:rPr lang="en-US" altLang="sv-SE" sz="2400" dirty="0" err="1" smtClean="0"/>
              <a:t>av</a:t>
            </a:r>
            <a:r>
              <a:rPr lang="en-US" altLang="sv-SE" sz="2400" dirty="0" smtClean="0"/>
              <a:t> de </a:t>
            </a:r>
            <a:r>
              <a:rPr lang="en-US" altLang="sv-SE" sz="2400" dirty="0" err="1" smtClean="0"/>
              <a:t>största</a:t>
            </a:r>
            <a:r>
              <a:rPr lang="en-US" altLang="sv-SE" sz="2400" dirty="0" smtClean="0"/>
              <a:t> </a:t>
            </a:r>
            <a:r>
              <a:rPr lang="en-US" altLang="sv-SE" sz="2400" dirty="0" err="1" smtClean="0"/>
              <a:t>företagen</a:t>
            </a:r>
            <a:r>
              <a:rPr lang="en-US" altLang="sv-SE" sz="2400" dirty="0" smtClean="0"/>
              <a:t> sedan 1945 </a:t>
            </a:r>
            <a:r>
              <a:rPr lang="en-US" altLang="sv-SE" sz="2400" dirty="0" err="1" smtClean="0"/>
              <a:t>har</a:t>
            </a:r>
            <a:r>
              <a:rPr lang="en-US" altLang="sv-SE" sz="2400" dirty="0" smtClean="0"/>
              <a:t> </a:t>
            </a:r>
            <a:r>
              <a:rPr lang="en-US" altLang="sv-SE" sz="2400" dirty="0" err="1" smtClean="0"/>
              <a:t>blivit</a:t>
            </a:r>
            <a:r>
              <a:rPr lang="en-US" altLang="sv-SE" sz="2400" dirty="0" smtClean="0"/>
              <a:t> </a:t>
            </a:r>
            <a:r>
              <a:rPr lang="en-US" altLang="sv-SE" sz="2400" dirty="0" err="1" smtClean="0"/>
              <a:t>dollarmiljardärer</a:t>
            </a:r>
            <a:r>
              <a:rPr lang="en-US" altLang="sv-SE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450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9" y="274638"/>
            <a:ext cx="8003232" cy="994122"/>
          </a:xfrm>
        </p:spPr>
        <p:txBody>
          <a:bodyPr/>
          <a:lstStyle/>
          <a:p>
            <a:r>
              <a:rPr lang="en-US" altLang="sv-SE" dirty="0" err="1"/>
              <a:t>Entreprenörsmiljardärer</a:t>
            </a:r>
            <a:r>
              <a:rPr lang="en-US" altLang="sv-SE" dirty="0"/>
              <a:t> per capita</a:t>
            </a:r>
            <a:endParaRPr lang="sv-SE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0017041"/>
              </p:ext>
            </p:extLst>
          </p:nvPr>
        </p:nvGraphicFramePr>
        <p:xfrm>
          <a:off x="0" y="404664"/>
          <a:ext cx="9239251" cy="6048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6013872"/>
              </p:ext>
            </p:extLst>
          </p:nvPr>
        </p:nvGraphicFramePr>
        <p:xfrm>
          <a:off x="323528" y="332656"/>
          <a:ext cx="9239251" cy="6048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2410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ubrik 1"/>
          <p:cNvSpPr>
            <a:spLocks noGrp="1"/>
          </p:cNvSpPr>
          <p:nvPr>
            <p:ph type="title"/>
          </p:nvPr>
        </p:nvSpPr>
        <p:spPr>
          <a:xfrm>
            <a:off x="684213" y="404664"/>
            <a:ext cx="8002587" cy="1012974"/>
          </a:xfrm>
        </p:spPr>
        <p:txBody>
          <a:bodyPr/>
          <a:lstStyle/>
          <a:p>
            <a:r>
              <a:rPr lang="sv-SE" altLang="sv-SE" sz="3200" dirty="0" smtClean="0"/>
              <a:t>Superentreprenörskap:</a:t>
            </a:r>
            <a:br>
              <a:rPr lang="sv-SE" altLang="sv-SE" sz="3200" dirty="0" smtClean="0"/>
            </a:br>
            <a:endParaRPr lang="en-US" altLang="sv-SE" sz="3200" dirty="0" smtClean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4213" y="1412776"/>
            <a:ext cx="8002587" cy="5040412"/>
          </a:xfrm>
        </p:spPr>
        <p:txBody>
          <a:bodyPr/>
          <a:lstStyle/>
          <a:p>
            <a:pPr lvl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sv-SE" sz="2400" dirty="0" smtClean="0"/>
              <a:t>Hög </a:t>
            </a:r>
            <a:r>
              <a:rPr lang="sv-SE" sz="2400" dirty="0"/>
              <a:t>BNP per </a:t>
            </a:r>
            <a:r>
              <a:rPr lang="sv-SE" sz="2400" dirty="0" smtClean="0"/>
              <a:t>capita.</a:t>
            </a:r>
            <a:endParaRPr lang="sv-SE" sz="2400" dirty="0"/>
          </a:p>
          <a:p>
            <a:pPr lvl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sv-SE" sz="2400" dirty="0"/>
              <a:t>Låg </a:t>
            </a:r>
            <a:r>
              <a:rPr lang="sv-SE" sz="2400" dirty="0" smtClean="0"/>
              <a:t>skattebörda.</a:t>
            </a:r>
            <a:endParaRPr lang="sv-SE" sz="2400" dirty="0"/>
          </a:p>
          <a:p>
            <a:pPr lvl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sv-SE" sz="2400" dirty="0"/>
              <a:t>Mindre </a:t>
            </a:r>
            <a:r>
              <a:rPr lang="sv-SE" sz="2400" dirty="0" smtClean="0"/>
              <a:t>regelbörda </a:t>
            </a:r>
            <a:r>
              <a:rPr lang="sv-SE" sz="2400" dirty="0"/>
              <a:t>på nyföretagande </a:t>
            </a:r>
            <a:r>
              <a:rPr lang="sv-SE" dirty="0" smtClean="0"/>
              <a:t>(Världsbanken).</a:t>
            </a:r>
            <a:endParaRPr lang="sv-SE" dirty="0"/>
          </a:p>
          <a:p>
            <a:pPr lvl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sv-SE" sz="2400" dirty="0"/>
              <a:t>Hög </a:t>
            </a:r>
            <a:r>
              <a:rPr lang="sv-SE" sz="2400" dirty="0" smtClean="0"/>
              <a:t>ekonomisk </a:t>
            </a:r>
            <a:r>
              <a:rPr lang="sv-SE" sz="2400" dirty="0"/>
              <a:t>frihet </a:t>
            </a:r>
            <a:r>
              <a:rPr lang="sv-SE" dirty="0" smtClean="0"/>
              <a:t>(Fraser </a:t>
            </a:r>
            <a:r>
              <a:rPr lang="sv-SE" dirty="0" err="1"/>
              <a:t>Institute</a:t>
            </a:r>
            <a:r>
              <a:rPr lang="sv-SE" dirty="0" smtClean="0"/>
              <a:t>).</a:t>
            </a:r>
            <a:endParaRPr lang="sv-SE" dirty="0"/>
          </a:p>
          <a:p>
            <a:pPr lvl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sv-SE" sz="2400" dirty="0" smtClean="0"/>
              <a:t>Starkt </a:t>
            </a:r>
            <a:r>
              <a:rPr lang="sv-SE" sz="2400" dirty="0"/>
              <a:t>äganderättsskydd </a:t>
            </a:r>
            <a:r>
              <a:rPr lang="sv-SE" dirty="0"/>
              <a:t>(International Property </a:t>
            </a:r>
            <a:r>
              <a:rPr lang="sv-SE" dirty="0" err="1"/>
              <a:t>Rights</a:t>
            </a:r>
            <a:r>
              <a:rPr lang="sv-SE" dirty="0"/>
              <a:t> Index</a:t>
            </a:r>
            <a:r>
              <a:rPr lang="sv-SE" dirty="0" smtClean="0"/>
              <a:t>).</a:t>
            </a:r>
            <a:endParaRPr lang="sv-SE" dirty="0"/>
          </a:p>
          <a:p>
            <a:pPr lvl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sv-SE" sz="2400" dirty="0" smtClean="0"/>
              <a:t>Anglosaxisk </a:t>
            </a:r>
            <a:r>
              <a:rPr lang="sv-SE" sz="2400" dirty="0"/>
              <a:t>snarare än </a:t>
            </a:r>
            <a:r>
              <a:rPr lang="sv-SE" sz="2400" dirty="0" smtClean="0"/>
              <a:t>fransk </a:t>
            </a:r>
            <a:r>
              <a:rPr lang="sv-SE" sz="2400" dirty="0"/>
              <a:t>legal </a:t>
            </a:r>
            <a:r>
              <a:rPr lang="sv-SE" sz="2400" dirty="0" smtClean="0"/>
              <a:t>tradition.</a:t>
            </a:r>
            <a:endParaRPr lang="sv-SE" sz="24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sv-SE" sz="2400" dirty="0"/>
              <a:t>Hög </a:t>
            </a:r>
            <a:r>
              <a:rPr lang="sv-SE" sz="2400" dirty="0" smtClean="0"/>
              <a:t>tillit.</a:t>
            </a:r>
          </a:p>
          <a:p>
            <a:pPr lvl="1">
              <a:defRPr/>
            </a:pPr>
            <a:endParaRPr lang="sv-SE" sz="2400" dirty="0"/>
          </a:p>
          <a:p>
            <a:pPr marL="457200" lvl="1" indent="0">
              <a:buFontTx/>
              <a:buNone/>
              <a:defRPr/>
            </a:pPr>
            <a:endParaRPr lang="sv-SE" sz="2400" dirty="0"/>
          </a:p>
          <a:p>
            <a:pPr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137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ubrik 1"/>
          <p:cNvSpPr>
            <a:spLocks noGrp="1"/>
          </p:cNvSpPr>
          <p:nvPr>
            <p:ph type="title"/>
          </p:nvPr>
        </p:nvSpPr>
        <p:spPr>
          <a:xfrm>
            <a:off x="684213" y="188913"/>
            <a:ext cx="8002587" cy="936625"/>
          </a:xfrm>
        </p:spPr>
        <p:txBody>
          <a:bodyPr/>
          <a:lstStyle/>
          <a:p>
            <a:r>
              <a:rPr lang="en-US" altLang="sv-SE" sz="3200" dirty="0" err="1" smtClean="0"/>
              <a:t>Vilka</a:t>
            </a:r>
            <a:r>
              <a:rPr lang="en-US" altLang="sv-SE" sz="3200" dirty="0" smtClean="0"/>
              <a:t> </a:t>
            </a:r>
            <a:r>
              <a:rPr lang="en-US" altLang="sv-SE" sz="3200" dirty="0" err="1" smtClean="0"/>
              <a:t>är</a:t>
            </a:r>
            <a:r>
              <a:rPr lang="en-US" altLang="sv-SE" sz="3200" dirty="0" smtClean="0"/>
              <a:t> </a:t>
            </a:r>
            <a:r>
              <a:rPr lang="en-US" altLang="sv-SE" sz="3200" dirty="0" err="1" smtClean="0"/>
              <a:t>superentreprenörer</a:t>
            </a:r>
            <a:r>
              <a:rPr lang="en-US" altLang="sv-SE" sz="3200" dirty="0" smtClean="0"/>
              <a:t>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4213" y="1340768"/>
            <a:ext cx="8280400" cy="5256882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sz="2400" dirty="0" smtClean="0"/>
              <a:t>11 % </a:t>
            </a:r>
            <a:r>
              <a:rPr lang="en-US" sz="2400" dirty="0" err="1"/>
              <a:t>invandrare</a:t>
            </a:r>
            <a:r>
              <a:rPr lang="en-US" sz="2400" dirty="0"/>
              <a:t>, </a:t>
            </a:r>
            <a:r>
              <a:rPr lang="en-US" sz="2400" dirty="0" smtClean="0"/>
              <a:t>33 % </a:t>
            </a:r>
            <a:r>
              <a:rPr lang="en-US" sz="2400" dirty="0" err="1" smtClean="0"/>
              <a:t>elituniversitet</a:t>
            </a:r>
            <a:r>
              <a:rPr lang="en-US" sz="2400" dirty="0" smtClean="0"/>
              <a:t> (USA). </a:t>
            </a:r>
            <a:endParaRPr lang="en-US" sz="2400" dirty="0"/>
          </a:p>
          <a:p>
            <a:pPr>
              <a:buFont typeface="Wingdings" charset="2"/>
              <a:buChar char="§"/>
              <a:defRPr/>
            </a:pPr>
            <a:endParaRPr lang="en-US" sz="2400" dirty="0"/>
          </a:p>
          <a:p>
            <a:pPr>
              <a:buFont typeface="Wingdings" charset="2"/>
              <a:buChar char="§"/>
              <a:defRPr/>
            </a:pPr>
            <a:r>
              <a:rPr lang="en-US" sz="2400" dirty="0" smtClean="0"/>
              <a:t>“Self-made” </a:t>
            </a:r>
            <a:r>
              <a:rPr lang="en-US" sz="2400" dirty="0" err="1"/>
              <a:t>entreprenörer</a:t>
            </a:r>
            <a:r>
              <a:rPr lang="en-US" sz="2400" dirty="0"/>
              <a:t> </a:t>
            </a:r>
            <a:r>
              <a:rPr lang="en-US" sz="2400" dirty="0" err="1" smtClean="0"/>
              <a:t>som</a:t>
            </a:r>
            <a:r>
              <a:rPr lang="en-US" sz="2400" dirty="0" smtClean="0"/>
              <a:t> </a:t>
            </a:r>
            <a:r>
              <a:rPr lang="en-US" sz="2400" dirty="0" err="1" smtClean="0"/>
              <a:t>andel</a:t>
            </a:r>
            <a:r>
              <a:rPr lang="en-US" sz="2400" dirty="0" smtClean="0"/>
              <a:t> </a:t>
            </a:r>
            <a:r>
              <a:rPr lang="en-US" sz="2400" dirty="0" err="1" smtClean="0"/>
              <a:t>av</a:t>
            </a:r>
            <a:r>
              <a:rPr lang="en-US" sz="2400" dirty="0" smtClean="0"/>
              <a:t> </a:t>
            </a:r>
            <a:r>
              <a:rPr lang="en-US" sz="2400" dirty="0" err="1" smtClean="0"/>
              <a:t>alla</a:t>
            </a:r>
            <a:r>
              <a:rPr lang="en-US" sz="2400" dirty="0" smtClean="0"/>
              <a:t> </a:t>
            </a:r>
            <a:r>
              <a:rPr lang="en-US" sz="2400" dirty="0" err="1" smtClean="0"/>
              <a:t>dollarmiljardärer</a:t>
            </a:r>
            <a:r>
              <a:rPr lang="en-US" sz="2400" dirty="0"/>
              <a:t>:  </a:t>
            </a:r>
          </a:p>
          <a:p>
            <a:pPr marL="109537" indent="0">
              <a:buFont typeface="Wingdings" charset="2"/>
              <a:buNone/>
              <a:defRPr/>
            </a:pPr>
            <a:r>
              <a:rPr lang="en-US" sz="2400" dirty="0"/>
              <a:t>	</a:t>
            </a:r>
            <a:r>
              <a:rPr lang="en-US" sz="2000" dirty="0" smtClean="0"/>
              <a:t>USA: 65 %</a:t>
            </a:r>
            <a:endParaRPr lang="en-US" sz="2000" dirty="0"/>
          </a:p>
          <a:p>
            <a:pPr marL="109537" indent="0">
              <a:buFont typeface="Wingdings" charset="2"/>
              <a:buNone/>
              <a:defRPr/>
            </a:pPr>
            <a:r>
              <a:rPr lang="en-US" sz="2000" dirty="0"/>
              <a:t>	Europa: </a:t>
            </a:r>
            <a:r>
              <a:rPr lang="en-US" sz="2000" dirty="0" smtClean="0"/>
              <a:t>42 %</a:t>
            </a:r>
            <a:endParaRPr lang="en-US" sz="2000" dirty="0"/>
          </a:p>
          <a:p>
            <a:pPr marL="109537" indent="0">
              <a:buFont typeface="Wingdings" charset="2"/>
              <a:buNone/>
              <a:defRPr/>
            </a:pPr>
            <a:r>
              <a:rPr lang="en-US" sz="2000" dirty="0"/>
              <a:t>	</a:t>
            </a:r>
            <a:r>
              <a:rPr lang="en-US" sz="2000" dirty="0" err="1"/>
              <a:t>Frankrike</a:t>
            </a:r>
            <a:r>
              <a:rPr lang="en-US" sz="2000" dirty="0"/>
              <a:t>: </a:t>
            </a:r>
            <a:r>
              <a:rPr lang="en-US" sz="2000" dirty="0" smtClean="0"/>
              <a:t>20 %</a:t>
            </a:r>
          </a:p>
          <a:p>
            <a:pPr marL="109537" indent="0">
              <a:buFont typeface="Wingdings" charset="2"/>
              <a:buNone/>
              <a:defRPr/>
            </a:pPr>
            <a:r>
              <a:rPr lang="en-US" sz="2400" dirty="0"/>
              <a:t>	</a:t>
            </a:r>
          </a:p>
          <a:p>
            <a:pPr>
              <a:buFont typeface="Wingdings" charset="2"/>
              <a:buChar char="§"/>
              <a:defRPr/>
            </a:pPr>
            <a:r>
              <a:rPr lang="en-US" sz="2400" dirty="0" err="1"/>
              <a:t>Andelen</a:t>
            </a:r>
            <a:r>
              <a:rPr lang="en-US" sz="2400" dirty="0"/>
              <a:t> </a:t>
            </a:r>
            <a:r>
              <a:rPr lang="en-US" sz="2400" dirty="0" smtClean="0"/>
              <a:t>med </a:t>
            </a:r>
            <a:r>
              <a:rPr lang="en-US" sz="2400" dirty="0" err="1" smtClean="0"/>
              <a:t>ärvd</a:t>
            </a:r>
            <a:r>
              <a:rPr lang="en-US" sz="2400" dirty="0" smtClean="0"/>
              <a:t> </a:t>
            </a:r>
            <a:r>
              <a:rPr lang="en-US" sz="2400" dirty="0" err="1" smtClean="0"/>
              <a:t>förmögenhet</a:t>
            </a:r>
            <a:r>
              <a:rPr lang="en-US" sz="2400" dirty="0" smtClean="0"/>
              <a:t> 1982–2014 </a:t>
            </a:r>
            <a:r>
              <a:rPr lang="en-US" sz="2400" dirty="0" err="1"/>
              <a:t>har</a:t>
            </a:r>
            <a:r>
              <a:rPr lang="en-US" sz="2400" dirty="0"/>
              <a:t> </a:t>
            </a:r>
            <a:r>
              <a:rPr lang="en-US" sz="2400" dirty="0" err="1"/>
              <a:t>sjunkit</a:t>
            </a:r>
            <a:r>
              <a:rPr lang="en-US" sz="2400" dirty="0"/>
              <a:t> </a:t>
            </a:r>
            <a:r>
              <a:rPr lang="en-US" sz="2400" dirty="0" err="1"/>
              <a:t>från</a:t>
            </a:r>
            <a:r>
              <a:rPr lang="en-US" sz="2400" dirty="0"/>
              <a:t> </a:t>
            </a:r>
            <a:r>
              <a:rPr lang="en-US" sz="2400" dirty="0" smtClean="0"/>
              <a:t>41 % </a:t>
            </a:r>
            <a:r>
              <a:rPr lang="en-US" sz="2400" dirty="0"/>
              <a:t>till </a:t>
            </a:r>
            <a:r>
              <a:rPr lang="en-US" sz="2400" dirty="0" smtClean="0"/>
              <a:t>30 % (USA). </a:t>
            </a:r>
          </a:p>
          <a:p>
            <a:pPr>
              <a:buFont typeface="Wingdings" charset="2"/>
              <a:buChar char="§"/>
              <a:defRPr/>
            </a:pPr>
            <a:endParaRPr lang="en-US" sz="2400" dirty="0"/>
          </a:p>
          <a:p>
            <a:pPr>
              <a:buFont typeface="Wingdings" charset="2"/>
              <a:buChar char="§"/>
              <a:defRPr/>
            </a:pPr>
            <a:endParaRPr lang="en-US" sz="2400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49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ärg.svensk">
  <a:themeElements>
    <a:clrScheme name="IUI Svensk Färg ver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3071B"/>
      </a:accent1>
      <a:accent2>
        <a:srgbClr val="60513A"/>
      </a:accent2>
      <a:accent3>
        <a:srgbClr val="FFFFFF"/>
      </a:accent3>
      <a:accent4>
        <a:srgbClr val="000000"/>
      </a:accent4>
      <a:accent5>
        <a:srgbClr val="D6AAAB"/>
      </a:accent5>
      <a:accent6>
        <a:srgbClr val="564934"/>
      </a:accent6>
      <a:hlink>
        <a:srgbClr val="828437"/>
      </a:hlink>
      <a:folHlink>
        <a:srgbClr val="CED898"/>
      </a:folHlink>
    </a:clrScheme>
    <a:fontScheme name="IUI Svensk Färg ver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UI Svensk Färg ver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3071B"/>
        </a:accent1>
        <a:accent2>
          <a:srgbClr val="60513A"/>
        </a:accent2>
        <a:accent3>
          <a:srgbClr val="FFFFFF"/>
        </a:accent3>
        <a:accent4>
          <a:srgbClr val="000000"/>
        </a:accent4>
        <a:accent5>
          <a:srgbClr val="D6AAAB"/>
        </a:accent5>
        <a:accent6>
          <a:srgbClr val="564934"/>
        </a:accent6>
        <a:hlink>
          <a:srgbClr val="828437"/>
        </a:hlink>
        <a:folHlink>
          <a:srgbClr val="CED89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färg.svensk</Template>
  <TotalTime>967</TotalTime>
  <Words>2334</Words>
  <Application>Microsoft Office PowerPoint</Application>
  <PresentationFormat>Bildspel på skärmen (4:3)</PresentationFormat>
  <Paragraphs>453</Paragraphs>
  <Slides>24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24</vt:i4>
      </vt:variant>
    </vt:vector>
  </HeadingPairs>
  <TitlesOfParts>
    <vt:vector size="25" baseType="lpstr">
      <vt:lpstr>färg.svensk</vt:lpstr>
      <vt:lpstr>PowerPoint-presentation</vt:lpstr>
      <vt:lpstr>Entreprenören som försvann?</vt:lpstr>
      <vt:lpstr>Entreprenörskap är viktigt</vt:lpstr>
      <vt:lpstr>Antas ändå ofta bort</vt:lpstr>
      <vt:lpstr>Egenföretagande är inte entreprenörskap</vt:lpstr>
      <vt:lpstr>PowerPoint-presentation</vt:lpstr>
      <vt:lpstr>Entreprenörsmiljardärer per capita</vt:lpstr>
      <vt:lpstr>Superentreprenörskap: </vt:lpstr>
      <vt:lpstr>Vilka är superentreprenörer?</vt:lpstr>
      <vt:lpstr>Innovativt entreprenörskap</vt:lpstr>
      <vt:lpstr>Många aktörer krävs</vt:lpstr>
      <vt:lpstr>Entreprenörer i USA, Asien och Europa </vt:lpstr>
      <vt:lpstr>Resultat</vt:lpstr>
      <vt:lpstr>Thomas Piketty &amp; entreprenörskapet</vt:lpstr>
      <vt:lpstr>Piketty: Kapitalismen styrs av fundamentala lagar</vt:lpstr>
      <vt:lpstr>Viktiga invändningar ur vårt perspektiv </vt:lpstr>
      <vt:lpstr>Olika ojämlikheter</vt:lpstr>
      <vt:lpstr>Vilka är de rika i USA?</vt:lpstr>
      <vt:lpstr>Forbes dollarmiljardärer</vt:lpstr>
      <vt:lpstr>Parasiter eller produktiva?</vt:lpstr>
      <vt:lpstr>Vilka är de 0,1 procenten i USA?</vt:lpstr>
      <vt:lpstr>Piketty missar företagares roll</vt:lpstr>
      <vt:lpstr>Ojämlikhet och entreprenörskap</vt:lpstr>
      <vt:lpstr>www.ifn.se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Globaliseringen och den svenska modellen för bolagsstyrning</dc:title>
  <dc:creator>Elisabeth Gustafsson</dc:creator>
  <cp:lastModifiedBy>Elisabeth Precht</cp:lastModifiedBy>
  <cp:revision>80</cp:revision>
  <cp:lastPrinted>2011-04-27T14:49:34Z</cp:lastPrinted>
  <dcterms:created xsi:type="dcterms:W3CDTF">2011-01-31T13:05:10Z</dcterms:created>
  <dcterms:modified xsi:type="dcterms:W3CDTF">2014-06-17T08:51:09Z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ommentar">
    <vt:lpwstr/>
  </property>
</Properties>
</file>