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8.xml" ContentType="application/vnd.openxmlformats-officedocument.drawingml.chart+xml"/>
  <Override PartName="/ppt/notesSlides/notesSlide11.xml" ContentType="application/vnd.openxmlformats-officedocument.presentationml.notesSlide+xml"/>
  <Override PartName="/ppt/charts/chart9.xml" ContentType="application/vnd.openxmlformats-officedocument.drawingml.chart+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0.xml" ContentType="application/vnd.openxmlformats-officedocument.drawingml.chart+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1.xml" ContentType="application/vnd.openxmlformats-officedocument.drawingml.chart+xml"/>
  <Override PartName="/ppt/notesSlides/notesSlide19.xml" ContentType="application/vnd.openxmlformats-officedocument.presentationml.notesSlide+xml"/>
  <Override PartName="/ppt/charts/chart12.xml" ContentType="application/vnd.openxmlformats-officedocument.drawingml.chart+xml"/>
  <Override PartName="/ppt/notesSlides/notesSlide20.xml" ContentType="application/vnd.openxmlformats-officedocument.presentationml.notesSlide+xml"/>
  <Override PartName="/ppt/charts/chart13.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4.xml" ContentType="application/vnd.openxmlformats-officedocument.drawingml.chart+xml"/>
  <Override PartName="/ppt/drawings/drawing2.xml" ContentType="application/vnd.openxmlformats-officedocument.drawingml.chartshape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5.xml" ContentType="application/vnd.openxmlformats-officedocument.drawingml.chart+xml"/>
  <Override PartName="/ppt/drawings/drawing3.xml" ContentType="application/vnd.openxmlformats-officedocument.drawingml.chartshapes+xml"/>
  <Override PartName="/ppt/notesSlides/notesSlide26.xml" ContentType="application/vnd.openxmlformats-officedocument.presentationml.notesSlide+xml"/>
  <Override PartName="/ppt/charts/chart16.xml" ContentType="application/vnd.openxmlformats-officedocument.drawingml.chart+xml"/>
  <Override PartName="/ppt/drawings/drawing4.xml" ContentType="application/vnd.openxmlformats-officedocument.drawingml.chartshape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7.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18.xml" ContentType="application/vnd.openxmlformats-officedocument.drawingml.chart+xml"/>
  <Override PartName="/ppt/notesSlides/notesSlide35.xml" ContentType="application/vnd.openxmlformats-officedocument.presentationml.notesSlide+xml"/>
  <Override PartName="/ppt/charts/chart19.xml" ContentType="application/vnd.openxmlformats-officedocument.drawingml.chart+xml"/>
  <Override PartName="/ppt/notesSlides/notesSlide36.xml" ContentType="application/vnd.openxmlformats-officedocument.presentationml.notesSlide+xml"/>
  <Override PartName="/ppt/charts/chart20.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handoutMasterIdLst>
    <p:handoutMasterId r:id="rId39"/>
  </p:handoutMasterIdLst>
  <p:sldIdLst>
    <p:sldId id="277" r:id="rId2"/>
    <p:sldId id="317" r:id="rId3"/>
    <p:sldId id="323" r:id="rId4"/>
    <p:sldId id="318" r:id="rId5"/>
    <p:sldId id="320" r:id="rId6"/>
    <p:sldId id="355" r:id="rId7"/>
    <p:sldId id="306" r:id="rId8"/>
    <p:sldId id="343" r:id="rId9"/>
    <p:sldId id="347" r:id="rId10"/>
    <p:sldId id="345" r:id="rId11"/>
    <p:sldId id="319" r:id="rId12"/>
    <p:sldId id="360" r:id="rId13"/>
    <p:sldId id="372" r:id="rId14"/>
    <p:sldId id="364" r:id="rId15"/>
    <p:sldId id="362" r:id="rId16"/>
    <p:sldId id="366" r:id="rId17"/>
    <p:sldId id="367" r:id="rId18"/>
    <p:sldId id="368" r:id="rId19"/>
    <p:sldId id="363" r:id="rId20"/>
    <p:sldId id="350" r:id="rId21"/>
    <p:sldId id="324" r:id="rId22"/>
    <p:sldId id="326" r:id="rId23"/>
    <p:sldId id="310" r:id="rId24"/>
    <p:sldId id="315" r:id="rId25"/>
    <p:sldId id="369" r:id="rId26"/>
    <p:sldId id="370" r:id="rId27"/>
    <p:sldId id="316" r:id="rId28"/>
    <p:sldId id="352" r:id="rId29"/>
    <p:sldId id="349" r:id="rId30"/>
    <p:sldId id="374" r:id="rId31"/>
    <p:sldId id="373" r:id="rId32"/>
    <p:sldId id="354" r:id="rId33"/>
    <p:sldId id="356" r:id="rId34"/>
    <p:sldId id="357" r:id="rId35"/>
    <p:sldId id="358" r:id="rId36"/>
    <p:sldId id="359" r:id="rId37"/>
  </p:sldIdLst>
  <p:sldSz cx="9144000" cy="6858000" type="screen4x3"/>
  <p:notesSz cx="6883400" cy="9906000"/>
  <p:defaultTextStyle>
    <a:defPPr>
      <a:defRPr lang="en-GB"/>
    </a:defPPr>
    <a:lvl1pPr algn="l" rtl="0" fontAlgn="base">
      <a:spcBef>
        <a:spcPct val="0"/>
      </a:spcBef>
      <a:spcAft>
        <a:spcPct val="0"/>
      </a:spcAft>
      <a:defRPr sz="2000" kern="1200">
        <a:solidFill>
          <a:schemeClr val="tx1"/>
        </a:solidFill>
        <a:latin typeface="Verdana" charset="0"/>
        <a:ea typeface="+mn-ea"/>
        <a:cs typeface="+mn-cs"/>
      </a:defRPr>
    </a:lvl1pPr>
    <a:lvl2pPr marL="457200" algn="l" rtl="0" fontAlgn="base">
      <a:spcBef>
        <a:spcPct val="0"/>
      </a:spcBef>
      <a:spcAft>
        <a:spcPct val="0"/>
      </a:spcAft>
      <a:defRPr sz="2000" kern="1200">
        <a:solidFill>
          <a:schemeClr val="tx1"/>
        </a:solidFill>
        <a:latin typeface="Verdana" charset="0"/>
        <a:ea typeface="+mn-ea"/>
        <a:cs typeface="+mn-cs"/>
      </a:defRPr>
    </a:lvl2pPr>
    <a:lvl3pPr marL="914400" algn="l" rtl="0" fontAlgn="base">
      <a:spcBef>
        <a:spcPct val="0"/>
      </a:spcBef>
      <a:spcAft>
        <a:spcPct val="0"/>
      </a:spcAft>
      <a:defRPr sz="2000" kern="1200">
        <a:solidFill>
          <a:schemeClr val="tx1"/>
        </a:solidFill>
        <a:latin typeface="Verdana" charset="0"/>
        <a:ea typeface="+mn-ea"/>
        <a:cs typeface="+mn-cs"/>
      </a:defRPr>
    </a:lvl3pPr>
    <a:lvl4pPr marL="1371600" algn="l" rtl="0" fontAlgn="base">
      <a:spcBef>
        <a:spcPct val="0"/>
      </a:spcBef>
      <a:spcAft>
        <a:spcPct val="0"/>
      </a:spcAft>
      <a:defRPr sz="2000" kern="1200">
        <a:solidFill>
          <a:schemeClr val="tx1"/>
        </a:solidFill>
        <a:latin typeface="Verdana" charset="0"/>
        <a:ea typeface="+mn-ea"/>
        <a:cs typeface="+mn-cs"/>
      </a:defRPr>
    </a:lvl4pPr>
    <a:lvl5pPr marL="1828800" algn="l" rtl="0" fontAlgn="base">
      <a:spcBef>
        <a:spcPct val="0"/>
      </a:spcBef>
      <a:spcAft>
        <a:spcPct val="0"/>
      </a:spcAft>
      <a:defRPr sz="2000" kern="1200">
        <a:solidFill>
          <a:schemeClr val="tx1"/>
        </a:solidFill>
        <a:latin typeface="Verdana" charset="0"/>
        <a:ea typeface="+mn-ea"/>
        <a:cs typeface="+mn-cs"/>
      </a:defRPr>
    </a:lvl5pPr>
    <a:lvl6pPr marL="2286000" algn="l" defTabSz="914400" rtl="0" eaLnBrk="1" latinLnBrk="0" hangingPunct="1">
      <a:defRPr sz="2000" kern="1200">
        <a:solidFill>
          <a:schemeClr val="tx1"/>
        </a:solidFill>
        <a:latin typeface="Verdana" charset="0"/>
        <a:ea typeface="+mn-ea"/>
        <a:cs typeface="+mn-cs"/>
      </a:defRPr>
    </a:lvl6pPr>
    <a:lvl7pPr marL="2743200" algn="l" defTabSz="914400" rtl="0" eaLnBrk="1" latinLnBrk="0" hangingPunct="1">
      <a:defRPr sz="2000" kern="1200">
        <a:solidFill>
          <a:schemeClr val="tx1"/>
        </a:solidFill>
        <a:latin typeface="Verdana" charset="0"/>
        <a:ea typeface="+mn-ea"/>
        <a:cs typeface="+mn-cs"/>
      </a:defRPr>
    </a:lvl7pPr>
    <a:lvl8pPr marL="3200400" algn="l" defTabSz="914400" rtl="0" eaLnBrk="1" latinLnBrk="0" hangingPunct="1">
      <a:defRPr sz="2000" kern="1200">
        <a:solidFill>
          <a:schemeClr val="tx1"/>
        </a:solidFill>
        <a:latin typeface="Verdana" charset="0"/>
        <a:ea typeface="+mn-ea"/>
        <a:cs typeface="+mn-cs"/>
      </a:defRPr>
    </a:lvl8pPr>
    <a:lvl9pPr marL="3657600" algn="l" defTabSz="914400" rtl="0" eaLnBrk="1" latinLnBrk="0" hangingPunct="1">
      <a:defRPr sz="2000" kern="1200">
        <a:solidFill>
          <a:schemeClr val="tx1"/>
        </a:solidFill>
        <a:latin typeface="Verdan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FFD961"/>
    <a:srgbClr val="006600"/>
    <a:srgbClr val="B2DE82"/>
    <a:srgbClr val="C80000"/>
    <a:srgbClr val="7EC234"/>
    <a:srgbClr val="00B050"/>
    <a:srgbClr val="A47D00"/>
    <a:srgbClr val="C092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n stil, ingen rutenet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78204" autoAdjust="0"/>
  </p:normalViewPr>
  <p:slideViewPr>
    <p:cSldViewPr snapToGrid="0">
      <p:cViewPr>
        <p:scale>
          <a:sx n="100" d="100"/>
          <a:sy n="100" d="100"/>
        </p:scale>
        <p:origin x="-1152" y="-72"/>
      </p:cViewPr>
      <p:guideLst>
        <p:guide orient="horz" pos="916"/>
        <p:guide pos="3108"/>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IL2\Data$\OEA\FELLES\OKS-DOK\MaO\01%20Bank%20og%20kapital\Presentasjon%20-%20norske%20vs%20svenske%20banker%20juni%202013\norske%20og%20svenske%20banker.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FIL2\Data$\OEA\FELLES\OKS-DOK\MaO\01%20Bank%20og%20kapital\Nordisk%20arbeidsgruppe%20om%20kapitalkrav\Markedsandeler\andel%20av%20FV%202010.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FIL2\Data$\OEA\FELLES\OKS-DOK\MaO\01%20Bank%20og%20kapital\Presentasjon%20for%20JPM%20London\JPM-presentasjon%20-%20figurer.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FIL2\Data$\OEA\FELLES\OKS-DOK\MaO\01%20Bank%20og%20kapital\Presentasjon%20-%20norske%20vs%20svenske%20banker%20juni%202013\norske%20og%20svenske%20banker.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FIL2\Data$\OEA\FELLES\OKS-DOK\MaO\01%20Bank%20og%20kapital\Presentasjon%20for%20JPM%20London\JPM-presentasjon%20-%20figurer.xlsx" TargetMode="External"/></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FIL2\Data$\OEA\FELLES\OKS-DOK\MaO\01%20Bank%20og%20kapital\Presentasjon%20for%20JPM%20London\innfasing%20av%20nye%20krav%20ENG.xlsx" TargetMode="External"/></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FIL2\Data$\OEA\FELLES\OKS-DOK\MaO\01%20Bank%20og%20kapital\Presentasjon%20for%20JPM%20London\nye%20krav%20-%202013%20RK%20ENG.xlsx" TargetMode="External"/></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FIL2\Data$\OEA\FELLES\OKS-DOK\MaO\01%20Bank%20og%20kapital\Presentasjon%20for%20JPM%20London\nye%20krav%20-%202016%20RK%20ENG.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FIL2\Data$\OEA\FELLES\OKS-DOK\MaO\01%20Bank%20og%20kapital\Presentasjon%20for%20JPM%20London\JPM-presentasjon%20-%20figurer.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FIL2\Data$\OEA\FELLES\OKS-DOK\MaO\01%20Bank%20og%20kapital\Presentasjon%20for%20JPM%20London\JPM-presentasjon%20-%20figurer.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FIL2\Data$\OEA\FELLES\OKS-DOK\MaO\01%20Bank%20og%20kapital\Presentasjon%20for%20JPM%20London\JPM-presentasjon%20-%20figure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IL2\Data$\OEA\FELLES\OKS-DOK\MaO\01%20Bank%20og%20kapital\Presentasjon%20for%20JPM%20London\JPM-presentasjon%20-%20figurer.xlsx" TargetMode="External"/></Relationships>
</file>

<file path=ppt/charts/_rels/chart20.xml.rels><?xml version="1.0" encoding="UTF-8" standalone="yes"?>
<Relationships xmlns="http://schemas.openxmlformats.org/package/2006/relationships"><Relationship Id="rId2" Type="http://schemas.openxmlformats.org/officeDocument/2006/relationships/oleObject" Target="file:///\\FIL2\Data$\OEA\FELLES\OKS-DOK\MaO\01%20Bank%20og%20kapital\Presentasjon%20for%20IMF%20-%20mai%202013\IMF-presentasjon%20-%20figurer.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oleObject" Target="file:///\\FIL2\Data$\OEA\FELLES\OKS-DOK\MaO\01%20Bank%20og%20kapital\Presentasjon%20for%20JPM%20London\JPM-presentasjon%20-%20figurer.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IL2\Data$\OEA\FELLES\OKS-DOK\MaO\01%20Bank%20og%20kapital\Presentasjon%20for%20JPM%20London\JPM-presentasjon%20-%20figurer.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IL2\Data$\OEA\FELLES\OKS-DOK\MaO\01%20Bank%20og%20kapital\Presentasjon%20for%20JPM%20London\JPM-presentasjon%20-%20figurer.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IL2\Data$\OEA\FELLES\OKS-DOK\MaO\01%20Bank%20og%20kapital\Presentasjon%20for%20JPM%20London\JPM-presentasjon%20-%20figurer.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IL2\Data$\OEA\FELLES\OKS-DOK\MaO\01%20Bank%20og%20kapital\Presentasjon%20for%20JPM%20London\JPM-presentasjon%20-%20figurer.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IL2\Data$\OEA\FELLES\OKS-DOK\MaO\01%20Bank%20og%20kapital\Presentasjon%20for%20JPM%20London\JPM-presentasjon%20-%20figurer.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FIL2\Data$\OEA\FELLES\OKS-DOK\MaO\01%20Bank%20og%20kapital\Presentasjon%20for%20JPM%20London\JPM-presentasjon%20-%20figur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ofPieChart>
        <c:ofPieType val="pie"/>
        <c:varyColors val="1"/>
        <c:ser>
          <c:idx val="0"/>
          <c:order val="0"/>
          <c:dPt>
            <c:idx val="0"/>
            <c:bubble3D val="0"/>
            <c:spPr>
              <a:solidFill>
                <a:srgbClr val="0070C0"/>
              </a:solidFill>
              <a:ln w="19050">
                <a:solidFill>
                  <a:schemeClr val="bg1"/>
                </a:solidFill>
              </a:ln>
            </c:spPr>
          </c:dPt>
          <c:dPt>
            <c:idx val="1"/>
            <c:bubble3D val="0"/>
            <c:spPr>
              <a:solidFill>
                <a:srgbClr val="00B0F0"/>
              </a:solidFill>
              <a:ln w="19050">
                <a:solidFill>
                  <a:schemeClr val="bg1"/>
                </a:solidFill>
              </a:ln>
            </c:spPr>
          </c:dPt>
          <c:dPt>
            <c:idx val="3"/>
            <c:bubble3D val="0"/>
            <c:spPr>
              <a:solidFill>
                <a:schemeClr val="tx2">
                  <a:lumMod val="60000"/>
                  <a:lumOff val="40000"/>
                </a:schemeClr>
              </a:solidFill>
              <a:ln w="19050">
                <a:solidFill>
                  <a:schemeClr val="bg1"/>
                </a:solidFill>
              </a:ln>
            </c:spPr>
          </c:dPt>
          <c:dPt>
            <c:idx val="4"/>
            <c:bubble3D val="0"/>
            <c:spPr>
              <a:solidFill>
                <a:srgbClr val="FFD961"/>
              </a:solidFill>
              <a:ln w="19050">
                <a:solidFill>
                  <a:schemeClr val="bg1"/>
                </a:solidFill>
              </a:ln>
            </c:spPr>
          </c:dPt>
          <c:dPt>
            <c:idx val="5"/>
            <c:bubble3D val="0"/>
            <c:spPr>
              <a:solidFill>
                <a:schemeClr val="accent5">
                  <a:lumMod val="50000"/>
                </a:schemeClr>
              </a:solidFill>
              <a:ln w="19050">
                <a:solidFill>
                  <a:schemeClr val="bg1"/>
                </a:solidFill>
              </a:ln>
            </c:spPr>
          </c:dPt>
          <c:dPt>
            <c:idx val="6"/>
            <c:bubble3D val="0"/>
            <c:spPr>
              <a:solidFill>
                <a:schemeClr val="accent1"/>
              </a:solidFill>
              <a:ln w="19050">
                <a:solidFill>
                  <a:schemeClr val="bg1"/>
                </a:solidFill>
              </a:ln>
            </c:spPr>
          </c:dPt>
          <c:dPt>
            <c:idx val="7"/>
            <c:bubble3D val="0"/>
            <c:spPr>
              <a:solidFill>
                <a:schemeClr val="accent1">
                  <a:lumMod val="60000"/>
                  <a:lumOff val="40000"/>
                </a:schemeClr>
              </a:solidFill>
              <a:ln w="19050">
                <a:solidFill>
                  <a:schemeClr val="bg1"/>
                </a:solidFill>
              </a:ln>
            </c:spPr>
          </c:dPt>
          <c:dPt>
            <c:idx val="8"/>
            <c:bubble3D val="0"/>
            <c:spPr>
              <a:solidFill>
                <a:schemeClr val="bg1">
                  <a:lumMod val="65000"/>
                </a:schemeClr>
              </a:solidFill>
              <a:ln w="19050">
                <a:solidFill>
                  <a:schemeClr val="bg1"/>
                </a:solidFill>
              </a:ln>
            </c:spPr>
          </c:dPt>
          <c:dPt>
            <c:idx val="9"/>
            <c:bubble3D val="0"/>
            <c:spPr>
              <a:solidFill>
                <a:srgbClr val="FFC000"/>
              </a:solidFill>
              <a:ln w="19050">
                <a:solidFill>
                  <a:schemeClr val="bg1"/>
                </a:solidFill>
              </a:ln>
            </c:spPr>
          </c:dPt>
          <c:dLbls>
            <c:dLbl>
              <c:idx val="0"/>
              <c:layout>
                <c:manualLayout>
                  <c:x val="4.8228958504012487E-2"/>
                  <c:y val="-0.22176976593195374"/>
                </c:manualLayout>
              </c:layout>
              <c:showLegendKey val="0"/>
              <c:showVal val="0"/>
              <c:showCatName val="1"/>
              <c:showSerName val="0"/>
              <c:showPercent val="1"/>
              <c:showBubbleSize val="0"/>
            </c:dLbl>
            <c:dLbl>
              <c:idx val="1"/>
              <c:layout>
                <c:manualLayout>
                  <c:x val="0.12169439556201872"/>
                  <c:y val="0.17951426677160562"/>
                </c:manualLayout>
              </c:layout>
              <c:tx>
                <c:rich>
                  <a:bodyPr/>
                  <a:lstStyle/>
                  <a:p>
                    <a:r>
                      <a:rPr lang="en-US" dirty="0"/>
                      <a:t>Norwegian savings </a:t>
                    </a:r>
                    <a:r>
                      <a:rPr lang="en-US" dirty="0" smtClean="0"/>
                      <a:t/>
                    </a:r>
                    <a:br>
                      <a:rPr lang="en-US" dirty="0" smtClean="0"/>
                    </a:br>
                    <a:r>
                      <a:rPr lang="en-US" dirty="0" smtClean="0"/>
                      <a:t>banks 26 </a:t>
                    </a:r>
                    <a:r>
                      <a:rPr lang="en-US" dirty="0"/>
                      <a:t>%</a:t>
                    </a:r>
                  </a:p>
                </c:rich>
              </c:tx>
              <c:showLegendKey val="0"/>
              <c:showVal val="0"/>
              <c:showCatName val="1"/>
              <c:showSerName val="0"/>
              <c:showPercent val="1"/>
              <c:showBubbleSize val="0"/>
            </c:dLbl>
            <c:dLbl>
              <c:idx val="5"/>
              <c:layout>
                <c:manualLayout>
                  <c:x val="-3.0744135291770204E-2"/>
                  <c:y val="-0.17897886549421835"/>
                </c:manualLayout>
              </c:layout>
              <c:showLegendKey val="0"/>
              <c:showVal val="0"/>
              <c:showCatName val="1"/>
              <c:showSerName val="0"/>
              <c:showPercent val="1"/>
              <c:showBubbleSize val="0"/>
            </c:dLbl>
            <c:dLbl>
              <c:idx val="6"/>
              <c:layout>
                <c:manualLayout>
                  <c:x val="0.11972767327033595"/>
                  <c:y val="3.7546759005850426E-3"/>
                </c:manualLayout>
              </c:layout>
              <c:showLegendKey val="0"/>
              <c:showVal val="0"/>
              <c:showCatName val="1"/>
              <c:showSerName val="0"/>
              <c:showPercent val="1"/>
              <c:showBubbleSize val="0"/>
            </c:dLbl>
            <c:dLbl>
              <c:idx val="7"/>
              <c:layout>
                <c:manualLayout>
                  <c:x val="1.700389671278584E-3"/>
                  <c:y val="0.1651696327129516"/>
                </c:manualLayout>
              </c:layout>
              <c:showLegendKey val="0"/>
              <c:showVal val="0"/>
              <c:showCatName val="1"/>
              <c:showSerName val="0"/>
              <c:showPercent val="1"/>
              <c:showBubbleSize val="0"/>
            </c:dLbl>
            <c:dLbl>
              <c:idx val="8"/>
              <c:layout>
                <c:manualLayout>
                  <c:x val="-8.5902238591770055E-2"/>
                  <c:y val="2.8902586872013841E-2"/>
                </c:manualLayout>
              </c:layout>
              <c:showLegendKey val="0"/>
              <c:showVal val="0"/>
              <c:showCatName val="1"/>
              <c:showSerName val="0"/>
              <c:showPercent val="1"/>
              <c:showBubbleSize val="0"/>
            </c:dLbl>
            <c:dLbl>
              <c:idx val="9"/>
              <c:layout>
                <c:manualLayout>
                  <c:x val="-8.6254603799888196E-2"/>
                  <c:y val="-1.6347792416706558E-3"/>
                </c:manualLayout>
              </c:layout>
              <c:tx>
                <c:rich>
                  <a:bodyPr/>
                  <a:lstStyle/>
                  <a:p>
                    <a:r>
                      <a:rPr lang="en-US" dirty="0" smtClean="0"/>
                      <a:t>Other</a:t>
                    </a:r>
                    <a:r>
                      <a:rPr lang="en-US" dirty="0"/>
                      <a:t>
13 %</a:t>
                    </a:r>
                  </a:p>
                </c:rich>
              </c:tx>
              <c:showLegendKey val="0"/>
              <c:showVal val="0"/>
              <c:showCatName val="1"/>
              <c:showSerName val="0"/>
              <c:showPercent val="1"/>
              <c:showBubbleSize val="0"/>
            </c:dLbl>
            <c:showLegendKey val="0"/>
            <c:showVal val="0"/>
            <c:showCatName val="1"/>
            <c:showSerName val="0"/>
            <c:showPercent val="1"/>
            <c:showBubbleSize val="0"/>
            <c:showLeaderLines val="1"/>
          </c:dLbls>
          <c:cat>
            <c:strRef>
              <c:f>'markedsandeler engelsk'!$I$6:$I$14</c:f>
              <c:strCache>
                <c:ptCount val="9"/>
                <c:pt idx="0">
                  <c:v>DNB Bank</c:v>
                </c:pt>
                <c:pt idx="1">
                  <c:v>Norwegian savings banks</c:v>
                </c:pt>
                <c:pt idx="3">
                  <c:v>Other Norwegian commercial banks</c:v>
                </c:pt>
                <c:pt idx="4">
                  <c:v>Nordea Bank Norge</c:v>
                </c:pt>
                <c:pt idx="5">
                  <c:v>Danske Bank</c:v>
                </c:pt>
                <c:pt idx="6">
                  <c:v>Handelsbanken</c:v>
                </c:pt>
                <c:pt idx="7">
                  <c:v>SEB</c:v>
                </c:pt>
                <c:pt idx="8">
                  <c:v>Other</c:v>
                </c:pt>
              </c:strCache>
            </c:strRef>
          </c:cat>
          <c:val>
            <c:numRef>
              <c:f>'markedsandeler engelsk'!$J$6:$J$14</c:f>
              <c:numCache>
                <c:formatCode>General</c:formatCode>
                <c:ptCount val="9"/>
                <c:pt idx="0">
                  <c:v>2013.4059999999999</c:v>
                </c:pt>
                <c:pt idx="1">
                  <c:v>1201.7270000000001</c:v>
                </c:pt>
                <c:pt idx="3">
                  <c:v>196.22399999999999</c:v>
                </c:pt>
                <c:pt idx="4">
                  <c:v>581.65899999999999</c:v>
                </c:pt>
                <c:pt idx="5">
                  <c:v>199.83699999999999</c:v>
                </c:pt>
                <c:pt idx="6">
                  <c:v>150.06399999999999</c:v>
                </c:pt>
                <c:pt idx="7">
                  <c:v>146.767</c:v>
                </c:pt>
                <c:pt idx="8">
                  <c:v>125.402</c:v>
                </c:pt>
              </c:numCache>
            </c:numRef>
          </c:val>
        </c:ser>
        <c:dLbls>
          <c:showLegendKey val="0"/>
          <c:showVal val="0"/>
          <c:showCatName val="0"/>
          <c:showSerName val="0"/>
          <c:showPercent val="0"/>
          <c:showBubbleSize val="0"/>
          <c:showLeaderLines val="1"/>
        </c:dLbls>
        <c:gapWidth val="100"/>
        <c:splitType val="pos"/>
        <c:splitPos val="4"/>
        <c:secondPieSize val="75"/>
        <c:serLines/>
      </c:ofPieChart>
    </c:plotArea>
    <c:plotVisOnly val="1"/>
    <c:dispBlanksAs val="gap"/>
    <c:showDLblsOverMax val="0"/>
  </c:chart>
  <c:txPr>
    <a:bodyPr/>
    <a:lstStyle/>
    <a:p>
      <a:pPr>
        <a:defRPr sz="1200">
          <a:latin typeface="Calibri" pitchFamily="34" charset="0"/>
          <a:cs typeface="Calibri" pitchFamily="34" charset="0"/>
        </a:defRPr>
      </a:pPr>
      <a:endParaRPr lang="sv-SE"/>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2978598577492832E-2"/>
          <c:y val="4.4816357432471685E-2"/>
          <c:w val="0.45917814569121579"/>
          <c:h val="0.84772791871930486"/>
        </c:manualLayout>
      </c:layout>
      <c:barChart>
        <c:barDir val="col"/>
        <c:grouping val="stacked"/>
        <c:varyColors val="0"/>
        <c:ser>
          <c:idx val="0"/>
          <c:order val="0"/>
          <c:tx>
            <c:strRef>
              <c:f>'morbank_q4 2010'!$F$6</c:f>
              <c:strCache>
                <c:ptCount val="1"/>
                <c:pt idx="0">
                  <c:v>Domestic institutions</c:v>
                </c:pt>
              </c:strCache>
            </c:strRef>
          </c:tx>
          <c:spPr>
            <a:solidFill>
              <a:srgbClr val="0070C0"/>
            </a:solidFill>
            <a:ln>
              <a:solidFill>
                <a:schemeClr val="bg1"/>
              </a:solidFill>
            </a:ln>
          </c:spPr>
          <c:invertIfNegative val="0"/>
          <c:cat>
            <c:strRef>
              <c:f>'morbank_q4 2010'!$G$5:$K$5</c:f>
              <c:strCache>
                <c:ptCount val="5"/>
                <c:pt idx="0">
                  <c:v>DK</c:v>
                </c:pt>
                <c:pt idx="1">
                  <c:v>FI</c:v>
                </c:pt>
                <c:pt idx="2">
                  <c:v>IS</c:v>
                </c:pt>
                <c:pt idx="3">
                  <c:v>NO</c:v>
                </c:pt>
                <c:pt idx="4">
                  <c:v>SE</c:v>
                </c:pt>
              </c:strCache>
            </c:strRef>
          </c:cat>
          <c:val>
            <c:numRef>
              <c:f>'morbank_q4 2010'!$G$6:$K$6</c:f>
              <c:numCache>
                <c:formatCode>0.00%</c:formatCode>
                <c:ptCount val="5"/>
                <c:pt idx="0">
                  <c:v>0.88400000000000001</c:v>
                </c:pt>
                <c:pt idx="1">
                  <c:v>0.20499999999999999</c:v>
                </c:pt>
                <c:pt idx="2">
                  <c:v>1</c:v>
                </c:pt>
                <c:pt idx="3">
                  <c:v>0.763982520646034</c:v>
                </c:pt>
                <c:pt idx="4">
                  <c:v>0.92</c:v>
                </c:pt>
              </c:numCache>
            </c:numRef>
          </c:val>
        </c:ser>
        <c:ser>
          <c:idx val="1"/>
          <c:order val="1"/>
          <c:tx>
            <c:strRef>
              <c:f>'morbank_q4 2010'!$F$7</c:f>
              <c:strCache>
                <c:ptCount val="1"/>
                <c:pt idx="0">
                  <c:v>Foreign-owned subsidiaries (Nordic)</c:v>
                </c:pt>
              </c:strCache>
            </c:strRef>
          </c:tx>
          <c:spPr>
            <a:solidFill>
              <a:srgbClr val="00B0F0"/>
            </a:solidFill>
            <a:ln>
              <a:solidFill>
                <a:schemeClr val="bg1"/>
              </a:solidFill>
            </a:ln>
          </c:spPr>
          <c:invertIfNegative val="0"/>
          <c:cat>
            <c:strRef>
              <c:f>'morbank_q4 2010'!$G$5:$K$5</c:f>
              <c:strCache>
                <c:ptCount val="5"/>
                <c:pt idx="0">
                  <c:v>DK</c:v>
                </c:pt>
                <c:pt idx="1">
                  <c:v>FI</c:v>
                </c:pt>
                <c:pt idx="2">
                  <c:v>IS</c:v>
                </c:pt>
                <c:pt idx="3">
                  <c:v>NO</c:v>
                </c:pt>
                <c:pt idx="4">
                  <c:v>SE</c:v>
                </c:pt>
              </c:strCache>
            </c:strRef>
          </c:cat>
          <c:val>
            <c:numRef>
              <c:f>'morbank_q4 2010'!$G$7:$K$7</c:f>
              <c:numCache>
                <c:formatCode>0.00%</c:formatCode>
                <c:ptCount val="5"/>
                <c:pt idx="0">
                  <c:v>8.7999999999999995E-2</c:v>
                </c:pt>
                <c:pt idx="1">
                  <c:v>0.69499999999999995</c:v>
                </c:pt>
                <c:pt idx="2">
                  <c:v>0</c:v>
                </c:pt>
                <c:pt idx="3">
                  <c:v>0.11335068025271709</c:v>
                </c:pt>
                <c:pt idx="4">
                  <c:v>5.0000000000000001E-3</c:v>
                </c:pt>
              </c:numCache>
            </c:numRef>
          </c:val>
        </c:ser>
        <c:ser>
          <c:idx val="2"/>
          <c:order val="2"/>
          <c:tx>
            <c:strRef>
              <c:f>'morbank_q4 2010'!$F$8</c:f>
              <c:strCache>
                <c:ptCount val="1"/>
                <c:pt idx="0">
                  <c:v>Branches of foreign institutions (Nordic)</c:v>
                </c:pt>
              </c:strCache>
            </c:strRef>
          </c:tx>
          <c:spPr>
            <a:solidFill>
              <a:srgbClr val="FFC000"/>
            </a:solidFill>
            <a:ln>
              <a:solidFill>
                <a:schemeClr val="bg1"/>
              </a:solidFill>
            </a:ln>
          </c:spPr>
          <c:invertIfNegative val="0"/>
          <c:cat>
            <c:strRef>
              <c:f>'morbank_q4 2010'!$G$5:$K$5</c:f>
              <c:strCache>
                <c:ptCount val="5"/>
                <c:pt idx="0">
                  <c:v>DK</c:v>
                </c:pt>
                <c:pt idx="1">
                  <c:v>FI</c:v>
                </c:pt>
                <c:pt idx="2">
                  <c:v>IS</c:v>
                </c:pt>
                <c:pt idx="3">
                  <c:v>NO</c:v>
                </c:pt>
                <c:pt idx="4">
                  <c:v>SE</c:v>
                </c:pt>
              </c:strCache>
            </c:strRef>
          </c:cat>
          <c:val>
            <c:numRef>
              <c:f>'morbank_q4 2010'!$G$8:$K$8</c:f>
              <c:numCache>
                <c:formatCode>0.00%</c:formatCode>
                <c:ptCount val="5"/>
                <c:pt idx="0">
                  <c:v>2.1999999999999999E-2</c:v>
                </c:pt>
                <c:pt idx="1">
                  <c:v>0.1</c:v>
                </c:pt>
                <c:pt idx="2">
                  <c:v>0</c:v>
                </c:pt>
                <c:pt idx="3">
                  <c:v>0.10373205670645448</c:v>
                </c:pt>
                <c:pt idx="4">
                  <c:v>7.4999999999999997E-2</c:v>
                </c:pt>
              </c:numCache>
            </c:numRef>
          </c:val>
        </c:ser>
        <c:ser>
          <c:idx val="3"/>
          <c:order val="3"/>
          <c:tx>
            <c:strRef>
              <c:f>'morbank_q4 2010'!$F$9</c:f>
              <c:strCache>
                <c:ptCount val="1"/>
                <c:pt idx="0">
                  <c:v>Other</c:v>
                </c:pt>
              </c:strCache>
            </c:strRef>
          </c:tx>
          <c:spPr>
            <a:solidFill>
              <a:srgbClr val="FF0000"/>
            </a:solidFill>
            <a:ln>
              <a:solidFill>
                <a:schemeClr val="bg1"/>
              </a:solidFill>
            </a:ln>
          </c:spPr>
          <c:invertIfNegative val="0"/>
          <c:cat>
            <c:strRef>
              <c:f>'morbank_q4 2010'!$G$5:$K$5</c:f>
              <c:strCache>
                <c:ptCount val="5"/>
                <c:pt idx="0">
                  <c:v>DK</c:v>
                </c:pt>
                <c:pt idx="1">
                  <c:v>FI</c:v>
                </c:pt>
                <c:pt idx="2">
                  <c:v>IS</c:v>
                </c:pt>
                <c:pt idx="3">
                  <c:v>NO</c:v>
                </c:pt>
                <c:pt idx="4">
                  <c:v>SE</c:v>
                </c:pt>
              </c:strCache>
            </c:strRef>
          </c:cat>
          <c:val>
            <c:numRef>
              <c:f>'morbank_q4 2010'!$G$9:$K$9</c:f>
              <c:numCache>
                <c:formatCode>0.00%</c:formatCode>
                <c:ptCount val="5"/>
                <c:pt idx="0">
                  <c:v>5.0000000000000001E-3</c:v>
                </c:pt>
                <c:pt idx="1">
                  <c:v>0</c:v>
                </c:pt>
                <c:pt idx="2">
                  <c:v>0</c:v>
                </c:pt>
                <c:pt idx="3">
                  <c:v>1.8934742394794479E-2</c:v>
                </c:pt>
                <c:pt idx="4">
                  <c:v>0</c:v>
                </c:pt>
              </c:numCache>
            </c:numRef>
          </c:val>
        </c:ser>
        <c:dLbls>
          <c:showLegendKey val="0"/>
          <c:showVal val="0"/>
          <c:showCatName val="0"/>
          <c:showSerName val="0"/>
          <c:showPercent val="0"/>
          <c:showBubbleSize val="0"/>
        </c:dLbls>
        <c:gapWidth val="150"/>
        <c:overlap val="100"/>
        <c:axId val="106447232"/>
        <c:axId val="106448768"/>
      </c:barChart>
      <c:lineChart>
        <c:grouping val="standard"/>
        <c:varyColors val="0"/>
        <c:ser>
          <c:idx val="4"/>
          <c:order val="4"/>
          <c:tx>
            <c:strRef>
              <c:f>'morbank_q4 2010'!$F$10</c:f>
              <c:strCache>
                <c:ptCount val="1"/>
                <c:pt idx="0">
                  <c:v>hl</c:v>
                </c:pt>
              </c:strCache>
            </c:strRef>
          </c:tx>
          <c:spPr>
            <a:ln>
              <a:noFill/>
            </a:ln>
          </c:spPr>
          <c:marker>
            <c:symbol val="none"/>
          </c:marker>
          <c:cat>
            <c:strRef>
              <c:f>'morbank_q4 2010'!$G$5:$K$5</c:f>
              <c:strCache>
                <c:ptCount val="5"/>
                <c:pt idx="0">
                  <c:v>DK</c:v>
                </c:pt>
                <c:pt idx="1">
                  <c:v>FI</c:v>
                </c:pt>
                <c:pt idx="2">
                  <c:v>IS</c:v>
                </c:pt>
                <c:pt idx="3">
                  <c:v>NO</c:v>
                </c:pt>
                <c:pt idx="4">
                  <c:v>SE</c:v>
                </c:pt>
              </c:strCache>
            </c:strRef>
          </c:cat>
          <c:val>
            <c:numRef>
              <c:f>'morbank_q4 2010'!$G$10:$K$10</c:f>
              <c:numCache>
                <c:formatCode>0.00%</c:formatCode>
                <c:ptCount val="5"/>
                <c:pt idx="0">
                  <c:v>0.05</c:v>
                </c:pt>
                <c:pt idx="1">
                  <c:v>0.05</c:v>
                </c:pt>
                <c:pt idx="2">
                  <c:v>0.05</c:v>
                </c:pt>
                <c:pt idx="3">
                  <c:v>0.05</c:v>
                </c:pt>
              </c:numCache>
            </c:numRef>
          </c:val>
          <c:smooth val="0"/>
        </c:ser>
        <c:dLbls>
          <c:showLegendKey val="0"/>
          <c:showVal val="0"/>
          <c:showCatName val="0"/>
          <c:showSerName val="0"/>
          <c:showPercent val="0"/>
          <c:showBubbleSize val="0"/>
        </c:dLbls>
        <c:marker val="1"/>
        <c:smooth val="0"/>
        <c:axId val="106456192"/>
        <c:axId val="106450304"/>
      </c:lineChart>
      <c:catAx>
        <c:axId val="106447232"/>
        <c:scaling>
          <c:orientation val="minMax"/>
        </c:scaling>
        <c:delete val="0"/>
        <c:axPos val="b"/>
        <c:majorTickMark val="out"/>
        <c:minorTickMark val="none"/>
        <c:tickLblPos val="nextTo"/>
        <c:crossAx val="106448768"/>
        <c:crosses val="autoZero"/>
        <c:auto val="1"/>
        <c:lblAlgn val="ctr"/>
        <c:lblOffset val="100"/>
        <c:noMultiLvlLbl val="0"/>
      </c:catAx>
      <c:valAx>
        <c:axId val="106448768"/>
        <c:scaling>
          <c:orientation val="minMax"/>
          <c:max val="1"/>
        </c:scaling>
        <c:delete val="0"/>
        <c:axPos val="l"/>
        <c:numFmt formatCode="0%" sourceLinked="0"/>
        <c:majorTickMark val="out"/>
        <c:minorTickMark val="none"/>
        <c:tickLblPos val="nextTo"/>
        <c:crossAx val="106447232"/>
        <c:crosses val="autoZero"/>
        <c:crossBetween val="between"/>
      </c:valAx>
      <c:valAx>
        <c:axId val="106450304"/>
        <c:scaling>
          <c:orientation val="minMax"/>
          <c:max val="1"/>
        </c:scaling>
        <c:delete val="0"/>
        <c:axPos val="r"/>
        <c:numFmt formatCode="0%" sourceLinked="0"/>
        <c:majorTickMark val="out"/>
        <c:minorTickMark val="none"/>
        <c:tickLblPos val="nextTo"/>
        <c:crossAx val="106456192"/>
        <c:crosses val="max"/>
        <c:crossBetween val="between"/>
      </c:valAx>
      <c:catAx>
        <c:axId val="106456192"/>
        <c:scaling>
          <c:orientation val="minMax"/>
        </c:scaling>
        <c:delete val="1"/>
        <c:axPos val="b"/>
        <c:majorTickMark val="out"/>
        <c:minorTickMark val="none"/>
        <c:tickLblPos val="none"/>
        <c:crossAx val="106450304"/>
        <c:crosses val="autoZero"/>
        <c:auto val="1"/>
        <c:lblAlgn val="ctr"/>
        <c:lblOffset val="100"/>
        <c:noMultiLvlLbl val="0"/>
      </c:catAx>
    </c:plotArea>
    <c:legend>
      <c:legendPos val="r"/>
      <c:legendEntry>
        <c:idx val="4"/>
        <c:delete val="1"/>
      </c:legendEntry>
      <c:layout>
        <c:manualLayout>
          <c:xMode val="edge"/>
          <c:yMode val="edge"/>
          <c:x val="0.59339923201723888"/>
          <c:y val="0.23637534119451756"/>
          <c:w val="0.39679689800111501"/>
          <c:h val="0.34196125265185356"/>
        </c:manualLayout>
      </c:layout>
      <c:overlay val="0"/>
      <c:txPr>
        <a:bodyPr/>
        <a:lstStyle/>
        <a:p>
          <a:pPr>
            <a:defRPr sz="1200"/>
          </a:pPr>
          <a:endParaRPr lang="sv-SE"/>
        </a:p>
      </c:txPr>
    </c:legend>
    <c:plotVisOnly val="1"/>
    <c:dispBlanksAs val="gap"/>
    <c:showDLblsOverMax val="0"/>
  </c:chart>
  <c:txPr>
    <a:bodyPr/>
    <a:lstStyle/>
    <a:p>
      <a:pPr>
        <a:defRPr sz="1400">
          <a:latin typeface="Calibri" pitchFamily="34" charset="0"/>
          <a:cs typeface="Calibri" pitchFamily="34" charset="0"/>
        </a:defRPr>
      </a:pPr>
      <a:endParaRPr lang="sv-SE"/>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3"/>
          <c:order val="0"/>
          <c:tx>
            <c:strRef>
              <c:f>'Ark12'!$E$3</c:f>
              <c:strCache>
                <c:ptCount val="1"/>
                <c:pt idx="0">
                  <c:v>Annual fee, NOK bn</c:v>
                </c:pt>
              </c:strCache>
            </c:strRef>
          </c:tx>
          <c:spPr>
            <a:solidFill>
              <a:srgbClr val="C00000"/>
            </a:solidFill>
            <a:ln>
              <a:solidFill>
                <a:schemeClr val="bg1"/>
              </a:solidFill>
            </a:ln>
          </c:spPr>
          <c:invertIfNegative val="0"/>
          <c:dLbls>
            <c:dLbl>
              <c:idx val="3"/>
              <c:delete val="1"/>
            </c:dLbl>
            <c:dLbl>
              <c:idx val="4"/>
              <c:delete val="1"/>
            </c:dLbl>
            <c:dLbl>
              <c:idx val="5"/>
              <c:delete val="1"/>
            </c:dLbl>
            <c:dLbl>
              <c:idx val="9"/>
              <c:delete val="1"/>
            </c:dLbl>
            <c:dLbl>
              <c:idx val="10"/>
              <c:delete val="1"/>
            </c:dLbl>
            <c:numFmt formatCode="#,##0.00" sourceLinked="0"/>
            <c:showLegendKey val="0"/>
            <c:showVal val="1"/>
            <c:showCatName val="0"/>
            <c:showSerName val="0"/>
            <c:showPercent val="0"/>
            <c:showBubbleSize val="0"/>
            <c:showLeaderLines val="0"/>
          </c:dLbls>
          <c:cat>
            <c:numRef>
              <c:f>'Ark12'!$A$4:$A$15</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'Ark12'!$E$4:$E$15</c:f>
              <c:numCache>
                <c:formatCode>0.0000</c:formatCode>
                <c:ptCount val="12"/>
                <c:pt idx="0">
                  <c:v>1.1057999999999999</c:v>
                </c:pt>
                <c:pt idx="1">
                  <c:v>1.1319999999999999</c:v>
                </c:pt>
                <c:pt idx="2">
                  <c:v>0.49</c:v>
                </c:pt>
                <c:pt idx="3">
                  <c:v>1E-4</c:v>
                </c:pt>
                <c:pt idx="4">
                  <c:v>5.0000000000000001E-4</c:v>
                </c:pt>
                <c:pt idx="5">
                  <c:v>1.1000000000000001E-3</c:v>
                </c:pt>
                <c:pt idx="6">
                  <c:v>0.46</c:v>
                </c:pt>
                <c:pt idx="7">
                  <c:v>1.46</c:v>
                </c:pt>
                <c:pt idx="8">
                  <c:v>1.67</c:v>
                </c:pt>
                <c:pt idx="9">
                  <c:v>0</c:v>
                </c:pt>
                <c:pt idx="10">
                  <c:v>5.0000000000000001E-4</c:v>
                </c:pt>
                <c:pt idx="11">
                  <c:v>1.53</c:v>
                </c:pt>
              </c:numCache>
            </c:numRef>
          </c:val>
        </c:ser>
        <c:dLbls>
          <c:showLegendKey val="0"/>
          <c:showVal val="0"/>
          <c:showCatName val="0"/>
          <c:showSerName val="0"/>
          <c:showPercent val="0"/>
          <c:showBubbleSize val="0"/>
        </c:dLbls>
        <c:gapWidth val="150"/>
        <c:axId val="109007232"/>
        <c:axId val="109008768"/>
      </c:barChart>
      <c:lineChart>
        <c:grouping val="standard"/>
        <c:varyColors val="0"/>
        <c:ser>
          <c:idx val="0"/>
          <c:order val="1"/>
          <c:tx>
            <c:strRef>
              <c:f>'Ark12'!$B$3</c:f>
              <c:strCache>
                <c:ptCount val="1"/>
                <c:pt idx="0">
                  <c:v>Fund capital, NOK bn</c:v>
                </c:pt>
              </c:strCache>
            </c:strRef>
          </c:tx>
          <c:spPr>
            <a:ln>
              <a:solidFill>
                <a:srgbClr val="0070C0"/>
              </a:solidFill>
            </a:ln>
          </c:spPr>
          <c:marker>
            <c:symbol val="none"/>
          </c:marker>
          <c:cat>
            <c:numRef>
              <c:f>'Ark12'!$A$4:$A$15</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'Ark12'!$B$4:$B$15</c:f>
              <c:numCache>
                <c:formatCode>General</c:formatCode>
                <c:ptCount val="12"/>
                <c:pt idx="0">
                  <c:v>9.5</c:v>
                </c:pt>
                <c:pt idx="1">
                  <c:v>12.3</c:v>
                </c:pt>
                <c:pt idx="2">
                  <c:v>14</c:v>
                </c:pt>
                <c:pt idx="3">
                  <c:v>15.4</c:v>
                </c:pt>
                <c:pt idx="4">
                  <c:v>16.5</c:v>
                </c:pt>
                <c:pt idx="5">
                  <c:v>17.2</c:v>
                </c:pt>
                <c:pt idx="6">
                  <c:v>15.4</c:v>
                </c:pt>
                <c:pt idx="7">
                  <c:v>18.7</c:v>
                </c:pt>
                <c:pt idx="8">
                  <c:v>21.9</c:v>
                </c:pt>
                <c:pt idx="9">
                  <c:v>22.8</c:v>
                </c:pt>
                <c:pt idx="10">
                  <c:v>24.3</c:v>
                </c:pt>
              </c:numCache>
            </c:numRef>
          </c:val>
          <c:smooth val="1"/>
        </c:ser>
        <c:dLbls>
          <c:showLegendKey val="0"/>
          <c:showVal val="0"/>
          <c:showCatName val="0"/>
          <c:showSerName val="0"/>
          <c:showPercent val="0"/>
          <c:showBubbleSize val="0"/>
        </c:dLbls>
        <c:marker val="1"/>
        <c:smooth val="0"/>
        <c:axId val="109007232"/>
        <c:axId val="109008768"/>
      </c:lineChart>
      <c:lineChart>
        <c:grouping val="standard"/>
        <c:varyColors val="0"/>
        <c:ser>
          <c:idx val="1"/>
          <c:order val="2"/>
          <c:tx>
            <c:strRef>
              <c:f>'Ark12'!$D$3</c:f>
              <c:strCache>
                <c:ptCount val="1"/>
                <c:pt idx="0">
                  <c:v>Per cent of banks' total assets</c:v>
                </c:pt>
              </c:strCache>
            </c:strRef>
          </c:tx>
          <c:spPr>
            <a:ln>
              <a:noFill/>
            </a:ln>
          </c:spPr>
          <c:marker>
            <c:symbol val="none"/>
          </c:marker>
          <c:cat>
            <c:numRef>
              <c:f>'Ark12'!$A$4:$A$15</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'Ark12'!$D$4:$D$15</c:f>
              <c:numCache>
                <c:formatCode>0.00%</c:formatCode>
                <c:ptCount val="12"/>
                <c:pt idx="0">
                  <c:v>6.4979480164158686E-3</c:v>
                </c:pt>
                <c:pt idx="1">
                  <c:v>7.839388145315488E-3</c:v>
                </c:pt>
                <c:pt idx="2">
                  <c:v>8.4286574352799518E-3</c:v>
                </c:pt>
                <c:pt idx="3">
                  <c:v>6.9494584837545125E-3</c:v>
                </c:pt>
                <c:pt idx="4">
                  <c:v>6.1269959153360566E-3</c:v>
                </c:pt>
                <c:pt idx="5">
                  <c:v>5.4378754347138786E-3</c:v>
                </c:pt>
                <c:pt idx="6">
                  <c:v>3.9305768249106691E-3</c:v>
                </c:pt>
                <c:pt idx="7">
                  <c:v>4.9667994687915005E-3</c:v>
                </c:pt>
                <c:pt idx="8">
                  <c:v>5.8776167471819643E-3</c:v>
                </c:pt>
                <c:pt idx="9">
                  <c:v>5.9968437664387163E-3</c:v>
                </c:pt>
                <c:pt idx="10">
                  <c:v>6.0810810810810814E-3</c:v>
                </c:pt>
              </c:numCache>
            </c:numRef>
          </c:val>
          <c:smooth val="1"/>
        </c:ser>
        <c:dLbls>
          <c:showLegendKey val="0"/>
          <c:showVal val="0"/>
          <c:showCatName val="0"/>
          <c:showSerName val="0"/>
          <c:showPercent val="0"/>
          <c:showBubbleSize val="0"/>
        </c:dLbls>
        <c:marker val="1"/>
        <c:smooth val="0"/>
        <c:axId val="109016192"/>
        <c:axId val="109010304"/>
      </c:lineChart>
      <c:catAx>
        <c:axId val="109007232"/>
        <c:scaling>
          <c:orientation val="minMax"/>
        </c:scaling>
        <c:delete val="0"/>
        <c:axPos val="b"/>
        <c:numFmt formatCode="General" sourceLinked="1"/>
        <c:majorTickMark val="out"/>
        <c:minorTickMark val="none"/>
        <c:tickLblPos val="nextTo"/>
        <c:crossAx val="109008768"/>
        <c:crosses val="autoZero"/>
        <c:auto val="1"/>
        <c:lblAlgn val="ctr"/>
        <c:lblOffset val="100"/>
        <c:noMultiLvlLbl val="0"/>
      </c:catAx>
      <c:valAx>
        <c:axId val="109008768"/>
        <c:scaling>
          <c:orientation val="minMax"/>
        </c:scaling>
        <c:delete val="0"/>
        <c:axPos val="l"/>
        <c:numFmt formatCode="0" sourceLinked="0"/>
        <c:majorTickMark val="out"/>
        <c:minorTickMark val="none"/>
        <c:tickLblPos val="nextTo"/>
        <c:crossAx val="109007232"/>
        <c:crosses val="autoZero"/>
        <c:crossBetween val="between"/>
      </c:valAx>
      <c:valAx>
        <c:axId val="109010304"/>
        <c:scaling>
          <c:orientation val="minMax"/>
          <c:max val="30"/>
        </c:scaling>
        <c:delete val="0"/>
        <c:axPos val="r"/>
        <c:numFmt formatCode="#,##0" sourceLinked="0"/>
        <c:majorTickMark val="out"/>
        <c:minorTickMark val="none"/>
        <c:tickLblPos val="nextTo"/>
        <c:crossAx val="109016192"/>
        <c:crosses val="max"/>
        <c:crossBetween val="between"/>
        <c:majorUnit val="5"/>
      </c:valAx>
      <c:catAx>
        <c:axId val="109016192"/>
        <c:scaling>
          <c:orientation val="minMax"/>
        </c:scaling>
        <c:delete val="1"/>
        <c:axPos val="b"/>
        <c:numFmt formatCode="General" sourceLinked="1"/>
        <c:majorTickMark val="out"/>
        <c:minorTickMark val="none"/>
        <c:tickLblPos val="nextTo"/>
        <c:crossAx val="109010304"/>
        <c:crosses val="autoZero"/>
        <c:auto val="1"/>
        <c:lblAlgn val="ctr"/>
        <c:lblOffset val="100"/>
        <c:noMultiLvlLbl val="0"/>
      </c:catAx>
    </c:plotArea>
    <c:legend>
      <c:legendPos val="r"/>
      <c:legendEntry>
        <c:idx val="2"/>
        <c:delete val="1"/>
      </c:legendEntry>
      <c:layout>
        <c:manualLayout>
          <c:xMode val="edge"/>
          <c:yMode val="edge"/>
          <c:x val="3.0378488545803606E-2"/>
          <c:y val="4.2530814658143644E-2"/>
          <c:w val="0.43306798788492878"/>
          <c:h val="0.19039620622213005"/>
        </c:manualLayout>
      </c:layout>
      <c:overlay val="1"/>
    </c:legend>
    <c:plotVisOnly val="1"/>
    <c:dispBlanksAs val="gap"/>
    <c:showDLblsOverMax val="0"/>
  </c:chart>
  <c:txPr>
    <a:bodyPr/>
    <a:lstStyle/>
    <a:p>
      <a:pPr>
        <a:defRPr sz="1400">
          <a:latin typeface="Calibri" pitchFamily="34" charset="0"/>
          <a:cs typeface="Calibri" pitchFamily="34" charset="0"/>
        </a:defRPr>
      </a:pPr>
      <a:endParaRPr lang="sv-SE"/>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'Ark8'!$B$13</c:f>
              <c:strCache>
                <c:ptCount val="1"/>
                <c:pt idx="0">
                  <c:v>Sample of Swedish banks*</c:v>
                </c:pt>
              </c:strCache>
            </c:strRef>
          </c:tx>
          <c:spPr>
            <a:solidFill>
              <a:srgbClr val="00B0F0"/>
            </a:solidFill>
            <a:ln>
              <a:solidFill>
                <a:schemeClr val="bg1"/>
              </a:solidFill>
            </a:ln>
          </c:spPr>
          <c:invertIfNegative val="0"/>
          <c:dLbls>
            <c:numFmt formatCode="0.0\ %" sourceLinked="0"/>
            <c:showLegendKey val="0"/>
            <c:showVal val="1"/>
            <c:showCatName val="0"/>
            <c:showSerName val="0"/>
            <c:showPercent val="0"/>
            <c:showBubbleSize val="0"/>
            <c:showLeaderLines val="0"/>
          </c:dLbls>
          <c:cat>
            <c:strRef>
              <c:f>'Ark8'!$A$14:$A$15</c:f>
              <c:strCache>
                <c:ptCount val="2"/>
                <c:pt idx="0">
                  <c:v>CET1 capital ratio based on Basel III standards (w/o Basel I floor)</c:v>
                </c:pt>
                <c:pt idx="1">
                  <c:v>Leverage ratio</c:v>
                </c:pt>
              </c:strCache>
            </c:strRef>
          </c:cat>
          <c:val>
            <c:numRef>
              <c:f>'Ark8'!$B$14:$B$15</c:f>
              <c:numCache>
                <c:formatCode>0.00%</c:formatCode>
                <c:ptCount val="2"/>
                <c:pt idx="0">
                  <c:v>0.124</c:v>
                </c:pt>
                <c:pt idx="1">
                  <c:v>3.4000000000000002E-2</c:v>
                </c:pt>
              </c:numCache>
            </c:numRef>
          </c:val>
        </c:ser>
        <c:ser>
          <c:idx val="1"/>
          <c:order val="1"/>
          <c:tx>
            <c:strRef>
              <c:f>'Ark8'!$C$13</c:f>
              <c:strCache>
                <c:ptCount val="1"/>
                <c:pt idx="0">
                  <c:v>Sample of Norwegian banks**</c:v>
                </c:pt>
              </c:strCache>
            </c:strRef>
          </c:tx>
          <c:spPr>
            <a:solidFill>
              <a:srgbClr val="C00000"/>
            </a:solidFill>
            <a:ln>
              <a:solidFill>
                <a:schemeClr val="bg1"/>
              </a:solidFill>
            </a:ln>
          </c:spPr>
          <c:invertIfNegative val="0"/>
          <c:dLbls>
            <c:numFmt formatCode="0.0\ %" sourceLinked="0"/>
            <c:showLegendKey val="0"/>
            <c:showVal val="1"/>
            <c:showCatName val="0"/>
            <c:showSerName val="0"/>
            <c:showPercent val="0"/>
            <c:showBubbleSize val="0"/>
            <c:showLeaderLines val="0"/>
          </c:dLbls>
          <c:cat>
            <c:strRef>
              <c:f>'Ark8'!$A$14:$A$15</c:f>
              <c:strCache>
                <c:ptCount val="2"/>
                <c:pt idx="0">
                  <c:v>CET1 capital ratio based on Basel III standards (w/o Basel I floor)</c:v>
                </c:pt>
                <c:pt idx="1">
                  <c:v>Leverage ratio</c:v>
                </c:pt>
              </c:strCache>
            </c:strRef>
          </c:cat>
          <c:val>
            <c:numRef>
              <c:f>'Ark8'!$C$14:$C$15</c:f>
              <c:numCache>
                <c:formatCode>0.00%</c:formatCode>
                <c:ptCount val="2"/>
                <c:pt idx="0">
                  <c:v>0.10199999999999999</c:v>
                </c:pt>
                <c:pt idx="1">
                  <c:v>4.4999999999999998E-2</c:v>
                </c:pt>
              </c:numCache>
            </c:numRef>
          </c:val>
        </c:ser>
        <c:ser>
          <c:idx val="2"/>
          <c:order val="2"/>
          <c:tx>
            <c:strRef>
              <c:f>'Ark8'!$D$13</c:f>
              <c:strCache>
                <c:ptCount val="1"/>
                <c:pt idx="0">
                  <c:v>Sample ofther European banks</c:v>
                </c:pt>
              </c:strCache>
            </c:strRef>
          </c:tx>
          <c:spPr>
            <a:solidFill>
              <a:schemeClr val="bg1">
                <a:lumMod val="65000"/>
              </a:schemeClr>
            </a:solidFill>
            <a:ln>
              <a:solidFill>
                <a:schemeClr val="bg1"/>
              </a:solidFill>
            </a:ln>
          </c:spPr>
          <c:invertIfNegative val="0"/>
          <c:dLbls>
            <c:numFmt formatCode="0.0\ %" sourceLinked="0"/>
            <c:showLegendKey val="0"/>
            <c:showVal val="1"/>
            <c:showCatName val="0"/>
            <c:showSerName val="0"/>
            <c:showPercent val="0"/>
            <c:showBubbleSize val="0"/>
            <c:showLeaderLines val="0"/>
          </c:dLbls>
          <c:cat>
            <c:strRef>
              <c:f>'Ark8'!$A$14:$A$15</c:f>
              <c:strCache>
                <c:ptCount val="2"/>
                <c:pt idx="0">
                  <c:v>CET1 capital ratio based on Basel III standards (w/o Basel I floor)</c:v>
                </c:pt>
                <c:pt idx="1">
                  <c:v>Leverage ratio</c:v>
                </c:pt>
              </c:strCache>
            </c:strRef>
          </c:cat>
          <c:val>
            <c:numRef>
              <c:f>'Ark8'!$D$14:$D$15</c:f>
              <c:numCache>
                <c:formatCode>0.00%</c:formatCode>
                <c:ptCount val="2"/>
                <c:pt idx="0">
                  <c:v>7.8E-2</c:v>
                </c:pt>
                <c:pt idx="1">
                  <c:v>3.5000000000000003E-2</c:v>
                </c:pt>
              </c:numCache>
            </c:numRef>
          </c:val>
        </c:ser>
        <c:dLbls>
          <c:showLegendKey val="0"/>
          <c:showVal val="0"/>
          <c:showCatName val="0"/>
          <c:showSerName val="0"/>
          <c:showPercent val="0"/>
          <c:showBubbleSize val="0"/>
        </c:dLbls>
        <c:gapWidth val="150"/>
        <c:axId val="109087360"/>
        <c:axId val="109101440"/>
      </c:barChart>
      <c:lineChart>
        <c:grouping val="standard"/>
        <c:varyColors val="0"/>
        <c:ser>
          <c:idx val="3"/>
          <c:order val="3"/>
          <c:tx>
            <c:strRef>
              <c:f>'Ark8'!$E$13</c:f>
              <c:strCache>
                <c:ptCount val="1"/>
              </c:strCache>
            </c:strRef>
          </c:tx>
          <c:spPr>
            <a:ln>
              <a:noFill/>
            </a:ln>
          </c:spPr>
          <c:marker>
            <c:symbol val="none"/>
          </c:marker>
          <c:cat>
            <c:strRef>
              <c:f>'Ark8'!$A$14:$A$15</c:f>
              <c:strCache>
                <c:ptCount val="2"/>
                <c:pt idx="0">
                  <c:v>CET1 capital ratio based on Basel III standards (w/o Basel I floor)</c:v>
                </c:pt>
                <c:pt idx="1">
                  <c:v>Leverage ratio</c:v>
                </c:pt>
              </c:strCache>
            </c:strRef>
          </c:cat>
          <c:val>
            <c:numRef>
              <c:f>'Ark8'!$E$14:$E$15</c:f>
              <c:numCache>
                <c:formatCode>0%</c:formatCode>
                <c:ptCount val="2"/>
                <c:pt idx="0">
                  <c:v>0.08</c:v>
                </c:pt>
                <c:pt idx="1">
                  <c:v>0.08</c:v>
                </c:pt>
              </c:numCache>
            </c:numRef>
          </c:val>
          <c:smooth val="0"/>
        </c:ser>
        <c:dLbls>
          <c:showLegendKey val="0"/>
          <c:showVal val="0"/>
          <c:showCatName val="0"/>
          <c:showSerName val="0"/>
          <c:showPercent val="0"/>
          <c:showBubbleSize val="0"/>
        </c:dLbls>
        <c:marker val="1"/>
        <c:smooth val="0"/>
        <c:axId val="109104512"/>
        <c:axId val="109102976"/>
      </c:lineChart>
      <c:catAx>
        <c:axId val="109087360"/>
        <c:scaling>
          <c:orientation val="minMax"/>
        </c:scaling>
        <c:delete val="0"/>
        <c:axPos val="b"/>
        <c:majorTickMark val="none"/>
        <c:minorTickMark val="none"/>
        <c:tickLblPos val="nextTo"/>
        <c:crossAx val="109101440"/>
        <c:crosses val="autoZero"/>
        <c:auto val="1"/>
        <c:lblAlgn val="ctr"/>
        <c:lblOffset val="100"/>
        <c:noMultiLvlLbl val="0"/>
      </c:catAx>
      <c:valAx>
        <c:axId val="109101440"/>
        <c:scaling>
          <c:orientation val="minMax"/>
        </c:scaling>
        <c:delete val="0"/>
        <c:axPos val="l"/>
        <c:numFmt formatCode="0%" sourceLinked="0"/>
        <c:majorTickMark val="out"/>
        <c:minorTickMark val="none"/>
        <c:tickLblPos val="nextTo"/>
        <c:crossAx val="109087360"/>
        <c:crosses val="autoZero"/>
        <c:crossBetween val="between"/>
      </c:valAx>
      <c:valAx>
        <c:axId val="109102976"/>
        <c:scaling>
          <c:orientation val="minMax"/>
          <c:max val="0.14000000000000001"/>
        </c:scaling>
        <c:delete val="0"/>
        <c:axPos val="r"/>
        <c:numFmt formatCode="0%" sourceLinked="1"/>
        <c:majorTickMark val="out"/>
        <c:minorTickMark val="none"/>
        <c:tickLblPos val="nextTo"/>
        <c:crossAx val="109104512"/>
        <c:crosses val="max"/>
        <c:crossBetween val="between"/>
      </c:valAx>
      <c:catAx>
        <c:axId val="109104512"/>
        <c:scaling>
          <c:orientation val="minMax"/>
        </c:scaling>
        <c:delete val="1"/>
        <c:axPos val="b"/>
        <c:majorTickMark val="out"/>
        <c:minorTickMark val="none"/>
        <c:tickLblPos val="nextTo"/>
        <c:crossAx val="109102976"/>
        <c:crosses val="autoZero"/>
        <c:auto val="1"/>
        <c:lblAlgn val="ctr"/>
        <c:lblOffset val="100"/>
        <c:noMultiLvlLbl val="0"/>
      </c:catAx>
    </c:plotArea>
    <c:legend>
      <c:legendPos val="r"/>
      <c:layout>
        <c:manualLayout>
          <c:xMode val="edge"/>
          <c:yMode val="edge"/>
          <c:x val="0.49467545963229409"/>
          <c:y val="4.9377548990351142E-2"/>
          <c:w val="0.45058046895816678"/>
          <c:h val="0.27963045856958124"/>
        </c:manualLayout>
      </c:layout>
      <c:overlay val="1"/>
    </c:legend>
    <c:plotVisOnly val="1"/>
    <c:dispBlanksAs val="gap"/>
    <c:showDLblsOverMax val="0"/>
  </c:chart>
  <c:txPr>
    <a:bodyPr/>
    <a:lstStyle/>
    <a:p>
      <a:pPr>
        <a:defRPr sz="1400">
          <a:latin typeface="Calibri" pitchFamily="34" charset="0"/>
          <a:cs typeface="Calibri" pitchFamily="34" charset="0"/>
        </a:defRPr>
      </a:pPr>
      <a:endParaRPr lang="sv-SE"/>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'Ark14'!$B$47</c:f>
              <c:strCache>
                <c:ptCount val="1"/>
                <c:pt idx="0">
                  <c:v>rw</c:v>
                </c:pt>
              </c:strCache>
            </c:strRef>
          </c:tx>
          <c:spPr>
            <a:solidFill>
              <a:srgbClr val="7EC234"/>
            </a:solidFill>
          </c:spPr>
          <c:invertIfNegative val="0"/>
          <c:dPt>
            <c:idx val="0"/>
            <c:invertIfNegative val="0"/>
            <c:bubble3D val="0"/>
            <c:spPr>
              <a:solidFill>
                <a:schemeClr val="bg1">
                  <a:lumMod val="50000"/>
                </a:schemeClr>
              </a:solidFill>
            </c:spPr>
          </c:dPt>
          <c:dPt>
            <c:idx val="5"/>
            <c:invertIfNegative val="0"/>
            <c:bubble3D val="0"/>
            <c:spPr>
              <a:solidFill>
                <a:srgbClr val="C00000"/>
              </a:solidFill>
            </c:spPr>
          </c:dPt>
          <c:dPt>
            <c:idx val="13"/>
            <c:invertIfNegative val="0"/>
            <c:bubble3D val="0"/>
            <c:spPr>
              <a:solidFill>
                <a:srgbClr val="C00000"/>
              </a:solidFill>
            </c:spPr>
          </c:dPt>
          <c:dPt>
            <c:idx val="14"/>
            <c:invertIfNegative val="0"/>
            <c:bubble3D val="0"/>
            <c:spPr>
              <a:solidFill>
                <a:srgbClr val="C00000"/>
              </a:solidFill>
            </c:spPr>
          </c:dPt>
          <c:dPt>
            <c:idx val="15"/>
            <c:invertIfNegative val="0"/>
            <c:bubble3D val="0"/>
            <c:spPr>
              <a:solidFill>
                <a:srgbClr val="C00000"/>
              </a:solidFill>
            </c:spPr>
          </c:dPt>
          <c:dPt>
            <c:idx val="16"/>
            <c:invertIfNegative val="0"/>
            <c:bubble3D val="0"/>
            <c:spPr>
              <a:solidFill>
                <a:srgbClr val="C00000"/>
              </a:solidFill>
            </c:spPr>
          </c:dPt>
          <c:dPt>
            <c:idx val="18"/>
            <c:invertIfNegative val="0"/>
            <c:bubble3D val="0"/>
            <c:spPr>
              <a:solidFill>
                <a:srgbClr val="C00000"/>
              </a:solidFill>
            </c:spPr>
          </c:dPt>
          <c:dPt>
            <c:idx val="19"/>
            <c:invertIfNegative val="0"/>
            <c:bubble3D val="0"/>
            <c:spPr>
              <a:solidFill>
                <a:srgbClr val="C00000"/>
              </a:solidFill>
            </c:spPr>
          </c:dPt>
          <c:cat>
            <c:strRef>
              <c:f>'Ark14'!$A$48:$A$68</c:f>
              <c:strCache>
                <c:ptCount val="21"/>
                <c:pt idx="0">
                  <c:v>Standardised approach</c:v>
                </c:pt>
                <c:pt idx="1">
                  <c:v>BBVA</c:v>
                </c:pt>
                <c:pt idx="2">
                  <c:v>Commerzbank</c:v>
                </c:pt>
                <c:pt idx="3">
                  <c:v>National Australia Bank</c:v>
                </c:pt>
                <c:pt idx="4">
                  <c:v>Australia and New-Z. BG</c:v>
                </c:pt>
                <c:pt idx="5">
                  <c:v>Danske Bank</c:v>
                </c:pt>
                <c:pt idx="6">
                  <c:v>Lloyds Banking Group</c:v>
                </c:pt>
                <c:pt idx="7">
                  <c:v>BMO</c:v>
                </c:pt>
                <c:pt idx="8">
                  <c:v>TD Bank</c:v>
                </c:pt>
                <c:pt idx="9">
                  <c:v>Deutsche Bank</c:v>
                </c:pt>
                <c:pt idx="10">
                  <c:v>Banco Santander</c:v>
                </c:pt>
                <c:pt idx="11">
                  <c:v>UniCredit</c:v>
                </c:pt>
                <c:pt idx="12">
                  <c:v>Societe General</c:v>
                </c:pt>
                <c:pt idx="13">
                  <c:v>DNB Bank</c:v>
                </c:pt>
                <c:pt idx="14">
                  <c:v>SEB</c:v>
                </c:pt>
                <c:pt idx="15">
                  <c:v>SR-Bank</c:v>
                </c:pt>
                <c:pt idx="16">
                  <c:v>Nordea</c:v>
                </c:pt>
                <c:pt idx="17">
                  <c:v>Rabobank Nederland</c:v>
                </c:pt>
                <c:pt idx="18">
                  <c:v>Swedbank</c:v>
                </c:pt>
                <c:pt idx="19">
                  <c:v>Handelsbanken</c:v>
                </c:pt>
                <c:pt idx="20">
                  <c:v>CIBC</c:v>
                </c:pt>
              </c:strCache>
            </c:strRef>
          </c:cat>
          <c:val>
            <c:numRef>
              <c:f>'Ark14'!$B$48:$B$68</c:f>
              <c:numCache>
                <c:formatCode>0.00%</c:formatCode>
                <c:ptCount val="21"/>
                <c:pt idx="0">
                  <c:v>0.35</c:v>
                </c:pt>
                <c:pt idx="1">
                  <c:v>0.22389999999999999</c:v>
                </c:pt>
                <c:pt idx="2">
                  <c:v>0.19800000000000001</c:v>
                </c:pt>
                <c:pt idx="3">
                  <c:v>0.19020000000000001</c:v>
                </c:pt>
                <c:pt idx="4">
                  <c:v>0.1759</c:v>
                </c:pt>
                <c:pt idx="5">
                  <c:v>0.16830000000000001</c:v>
                </c:pt>
                <c:pt idx="6">
                  <c:v>0.16500000000000001</c:v>
                </c:pt>
                <c:pt idx="7">
                  <c:v>0.1593</c:v>
                </c:pt>
                <c:pt idx="8">
                  <c:v>0.159</c:v>
                </c:pt>
                <c:pt idx="9">
                  <c:v>0.15770000000000001</c:v>
                </c:pt>
                <c:pt idx="10">
                  <c:v>0.1525</c:v>
                </c:pt>
                <c:pt idx="11">
                  <c:v>0.15160000000000001</c:v>
                </c:pt>
                <c:pt idx="12">
                  <c:v>0.1288</c:v>
                </c:pt>
                <c:pt idx="13">
                  <c:v>0.128</c:v>
                </c:pt>
                <c:pt idx="14">
                  <c:v>0.121</c:v>
                </c:pt>
                <c:pt idx="15">
                  <c:v>0.10009999999999999</c:v>
                </c:pt>
                <c:pt idx="16">
                  <c:v>0.1</c:v>
                </c:pt>
                <c:pt idx="17">
                  <c:v>9.4500000000000001E-2</c:v>
                </c:pt>
                <c:pt idx="18">
                  <c:v>7.1499999999999994E-2</c:v>
                </c:pt>
                <c:pt idx="19">
                  <c:v>5.4300000000000001E-2</c:v>
                </c:pt>
                <c:pt idx="20">
                  <c:v>0.03</c:v>
                </c:pt>
              </c:numCache>
            </c:numRef>
          </c:val>
        </c:ser>
        <c:dLbls>
          <c:showLegendKey val="0"/>
          <c:showVal val="0"/>
          <c:showCatName val="0"/>
          <c:showSerName val="0"/>
          <c:showPercent val="0"/>
          <c:showBubbleSize val="0"/>
        </c:dLbls>
        <c:gapWidth val="150"/>
        <c:axId val="114373760"/>
        <c:axId val="114375296"/>
      </c:barChart>
      <c:lineChart>
        <c:grouping val="standard"/>
        <c:varyColors val="0"/>
        <c:ser>
          <c:idx val="1"/>
          <c:order val="1"/>
          <c:tx>
            <c:strRef>
              <c:f>'Ark14'!$C$47</c:f>
              <c:strCache>
                <c:ptCount val="1"/>
                <c:pt idx="0">
                  <c:v>hl</c:v>
                </c:pt>
              </c:strCache>
            </c:strRef>
          </c:tx>
          <c:spPr>
            <a:ln>
              <a:noFill/>
            </a:ln>
          </c:spPr>
          <c:marker>
            <c:symbol val="none"/>
          </c:marker>
          <c:cat>
            <c:strRef>
              <c:f>'Ark14'!$A$48:$A$68</c:f>
              <c:strCache>
                <c:ptCount val="21"/>
                <c:pt idx="0">
                  <c:v>Standardised approach</c:v>
                </c:pt>
                <c:pt idx="1">
                  <c:v>BBVA</c:v>
                </c:pt>
                <c:pt idx="2">
                  <c:v>Commerzbank</c:v>
                </c:pt>
                <c:pt idx="3">
                  <c:v>National Australia Bank</c:v>
                </c:pt>
                <c:pt idx="4">
                  <c:v>Australia and New-Z. BG</c:v>
                </c:pt>
                <c:pt idx="5">
                  <c:v>Danske Bank</c:v>
                </c:pt>
                <c:pt idx="6">
                  <c:v>Lloyds Banking Group</c:v>
                </c:pt>
                <c:pt idx="7">
                  <c:v>BMO</c:v>
                </c:pt>
                <c:pt idx="8">
                  <c:v>TD Bank</c:v>
                </c:pt>
                <c:pt idx="9">
                  <c:v>Deutsche Bank</c:v>
                </c:pt>
                <c:pt idx="10">
                  <c:v>Banco Santander</c:v>
                </c:pt>
                <c:pt idx="11">
                  <c:v>UniCredit</c:v>
                </c:pt>
                <c:pt idx="12">
                  <c:v>Societe General</c:v>
                </c:pt>
                <c:pt idx="13">
                  <c:v>DNB Bank</c:v>
                </c:pt>
                <c:pt idx="14">
                  <c:v>SEB</c:v>
                </c:pt>
                <c:pt idx="15">
                  <c:v>SR-Bank</c:v>
                </c:pt>
                <c:pt idx="16">
                  <c:v>Nordea</c:v>
                </c:pt>
                <c:pt idx="17">
                  <c:v>Rabobank Nederland</c:v>
                </c:pt>
                <c:pt idx="18">
                  <c:v>Swedbank</c:v>
                </c:pt>
                <c:pt idx="19">
                  <c:v>Handelsbanken</c:v>
                </c:pt>
                <c:pt idx="20">
                  <c:v>CIBC</c:v>
                </c:pt>
              </c:strCache>
            </c:strRef>
          </c:cat>
          <c:val>
            <c:numRef>
              <c:f>'Ark14'!$C$48:$C$68</c:f>
              <c:numCache>
                <c:formatCode>0%</c:formatCode>
                <c:ptCount val="21"/>
                <c:pt idx="0" formatCode="0.00%">
                  <c:v>0.1</c:v>
                </c:pt>
                <c:pt idx="1">
                  <c:v>0.1</c:v>
                </c:pt>
                <c:pt idx="2">
                  <c:v>0.1</c:v>
                </c:pt>
                <c:pt idx="3">
                  <c:v>0.1</c:v>
                </c:pt>
                <c:pt idx="4">
                  <c:v>0.1</c:v>
                </c:pt>
                <c:pt idx="5">
                  <c:v>0.1</c:v>
                </c:pt>
                <c:pt idx="6">
                  <c:v>0.1</c:v>
                </c:pt>
                <c:pt idx="7">
                  <c:v>0.1</c:v>
                </c:pt>
                <c:pt idx="8">
                  <c:v>0.1</c:v>
                </c:pt>
                <c:pt idx="9">
                  <c:v>0.1</c:v>
                </c:pt>
                <c:pt idx="10">
                  <c:v>0.1</c:v>
                </c:pt>
                <c:pt idx="11">
                  <c:v>0.1</c:v>
                </c:pt>
                <c:pt idx="12">
                  <c:v>0.1</c:v>
                </c:pt>
                <c:pt idx="13">
                  <c:v>0.1</c:v>
                </c:pt>
                <c:pt idx="14">
                  <c:v>0.1</c:v>
                </c:pt>
                <c:pt idx="15">
                  <c:v>0.1</c:v>
                </c:pt>
                <c:pt idx="16">
                  <c:v>0.1</c:v>
                </c:pt>
                <c:pt idx="17">
                  <c:v>0.1</c:v>
                </c:pt>
                <c:pt idx="18">
                  <c:v>0.1</c:v>
                </c:pt>
                <c:pt idx="19">
                  <c:v>0.1</c:v>
                </c:pt>
                <c:pt idx="20">
                  <c:v>0.1</c:v>
                </c:pt>
              </c:numCache>
            </c:numRef>
          </c:val>
          <c:smooth val="0"/>
        </c:ser>
        <c:dLbls>
          <c:showLegendKey val="0"/>
          <c:showVal val="0"/>
          <c:showCatName val="0"/>
          <c:showSerName val="0"/>
          <c:showPercent val="0"/>
          <c:showBubbleSize val="0"/>
        </c:dLbls>
        <c:marker val="1"/>
        <c:smooth val="0"/>
        <c:axId val="114378624"/>
        <c:axId val="114377088"/>
      </c:lineChart>
      <c:catAx>
        <c:axId val="114373760"/>
        <c:scaling>
          <c:orientation val="minMax"/>
        </c:scaling>
        <c:delete val="0"/>
        <c:axPos val="b"/>
        <c:majorTickMark val="out"/>
        <c:minorTickMark val="none"/>
        <c:tickLblPos val="nextTo"/>
        <c:txPr>
          <a:bodyPr rot="2700000"/>
          <a:lstStyle/>
          <a:p>
            <a:pPr>
              <a:defRPr sz="1200"/>
            </a:pPr>
            <a:endParaRPr lang="sv-SE"/>
          </a:p>
        </c:txPr>
        <c:crossAx val="114375296"/>
        <c:crosses val="autoZero"/>
        <c:auto val="1"/>
        <c:lblAlgn val="ctr"/>
        <c:lblOffset val="100"/>
        <c:noMultiLvlLbl val="0"/>
      </c:catAx>
      <c:valAx>
        <c:axId val="114375296"/>
        <c:scaling>
          <c:orientation val="minMax"/>
          <c:max val="0.35000000000000003"/>
        </c:scaling>
        <c:delete val="0"/>
        <c:axPos val="l"/>
        <c:numFmt formatCode="0%" sourceLinked="0"/>
        <c:majorTickMark val="out"/>
        <c:minorTickMark val="none"/>
        <c:tickLblPos val="nextTo"/>
        <c:crossAx val="114373760"/>
        <c:crosses val="autoZero"/>
        <c:crossBetween val="between"/>
      </c:valAx>
      <c:valAx>
        <c:axId val="114377088"/>
        <c:scaling>
          <c:orientation val="minMax"/>
          <c:max val="0.35000000000000003"/>
        </c:scaling>
        <c:delete val="0"/>
        <c:axPos val="r"/>
        <c:numFmt formatCode="0%" sourceLinked="0"/>
        <c:majorTickMark val="out"/>
        <c:minorTickMark val="none"/>
        <c:tickLblPos val="nextTo"/>
        <c:crossAx val="114378624"/>
        <c:crosses val="max"/>
        <c:crossBetween val="between"/>
      </c:valAx>
      <c:catAx>
        <c:axId val="114378624"/>
        <c:scaling>
          <c:orientation val="minMax"/>
        </c:scaling>
        <c:delete val="1"/>
        <c:axPos val="b"/>
        <c:majorTickMark val="out"/>
        <c:minorTickMark val="none"/>
        <c:tickLblPos val="nextTo"/>
        <c:crossAx val="114377088"/>
        <c:crosses val="autoZero"/>
        <c:auto val="1"/>
        <c:lblAlgn val="ctr"/>
        <c:lblOffset val="100"/>
        <c:noMultiLvlLbl val="0"/>
      </c:catAx>
    </c:plotArea>
    <c:plotVisOnly val="1"/>
    <c:dispBlanksAs val="gap"/>
    <c:showDLblsOverMax val="0"/>
  </c:chart>
  <c:txPr>
    <a:bodyPr/>
    <a:lstStyle/>
    <a:p>
      <a:pPr>
        <a:defRPr sz="1400">
          <a:latin typeface="Calibri" pitchFamily="34" charset="0"/>
          <a:cs typeface="Calibri" pitchFamily="34" charset="0"/>
        </a:defRPr>
      </a:pPr>
      <a:endParaRPr lang="sv-SE"/>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'Ark1'!$B$28</c:f>
              <c:strCache>
                <c:ptCount val="1"/>
                <c:pt idx="0">
                  <c:v>Common Equity Tier 1 (CET1) capital</c:v>
                </c:pt>
              </c:strCache>
            </c:strRef>
          </c:tx>
          <c:spPr>
            <a:solidFill>
              <a:srgbClr val="00B0F0"/>
            </a:solidFill>
          </c:spPr>
          <c:invertIfNegative val="0"/>
          <c:cat>
            <c:strRef>
              <c:f>'Ark1'!$A$29:$A$40</c:f>
              <c:strCache>
                <c:ptCount val="11"/>
                <c:pt idx="1">
                  <c:v>Today</c:v>
                </c:pt>
                <c:pt idx="4">
                  <c:v>1 July 2013</c:v>
                </c:pt>
                <c:pt idx="6">
                  <c:v>1 July 2014</c:v>
                </c:pt>
                <c:pt idx="8">
                  <c:v>1 July 2015</c:v>
                </c:pt>
                <c:pt idx="10">
                  <c:v>1 July 2016</c:v>
                </c:pt>
              </c:strCache>
            </c:strRef>
          </c:cat>
          <c:val>
            <c:numRef>
              <c:f>'Ark1'!$B$29:$B$40</c:f>
              <c:numCache>
                <c:formatCode>0.00%</c:formatCode>
                <c:ptCount val="12"/>
                <c:pt idx="0">
                  <c:v>0</c:v>
                </c:pt>
                <c:pt idx="1">
                  <c:v>3.4000000000000002E-2</c:v>
                </c:pt>
                <c:pt idx="2">
                  <c:v>0</c:v>
                </c:pt>
                <c:pt idx="3">
                  <c:v>0</c:v>
                </c:pt>
                <c:pt idx="4">
                  <c:v>4.4999999999999998E-2</c:v>
                </c:pt>
                <c:pt idx="5">
                  <c:v>0</c:v>
                </c:pt>
                <c:pt idx="6">
                  <c:v>4.4999999999999998E-2</c:v>
                </c:pt>
                <c:pt idx="7">
                  <c:v>0</c:v>
                </c:pt>
                <c:pt idx="8">
                  <c:v>4.4999999999999998E-2</c:v>
                </c:pt>
                <c:pt idx="9">
                  <c:v>0</c:v>
                </c:pt>
                <c:pt idx="10">
                  <c:v>4.4999999999999998E-2</c:v>
                </c:pt>
                <c:pt idx="11">
                  <c:v>0</c:v>
                </c:pt>
              </c:numCache>
            </c:numRef>
          </c:val>
        </c:ser>
        <c:ser>
          <c:idx val="1"/>
          <c:order val="1"/>
          <c:tx>
            <c:strRef>
              <c:f>'Ark1'!$C$28</c:f>
              <c:strCache>
                <c:ptCount val="1"/>
                <c:pt idx="0">
                  <c:v>Other Tier 1 capital</c:v>
                </c:pt>
              </c:strCache>
            </c:strRef>
          </c:tx>
          <c:spPr>
            <a:solidFill>
              <a:srgbClr val="F5750B"/>
            </a:solidFill>
          </c:spPr>
          <c:invertIfNegative val="0"/>
          <c:cat>
            <c:strRef>
              <c:f>'Ark1'!$A$29:$A$40</c:f>
              <c:strCache>
                <c:ptCount val="11"/>
                <c:pt idx="1">
                  <c:v>Today</c:v>
                </c:pt>
                <c:pt idx="4">
                  <c:v>1 July 2013</c:v>
                </c:pt>
                <c:pt idx="6">
                  <c:v>1 July 2014</c:v>
                </c:pt>
                <c:pt idx="8">
                  <c:v>1 July 2015</c:v>
                </c:pt>
                <c:pt idx="10">
                  <c:v>1 July 2016</c:v>
                </c:pt>
              </c:strCache>
            </c:strRef>
          </c:cat>
          <c:val>
            <c:numRef>
              <c:f>'Ark1'!$C$29:$C$40</c:f>
              <c:numCache>
                <c:formatCode>0.00%</c:formatCode>
                <c:ptCount val="12"/>
                <c:pt idx="0">
                  <c:v>0</c:v>
                </c:pt>
                <c:pt idx="1">
                  <c:v>6.0000000000000001E-3</c:v>
                </c:pt>
                <c:pt idx="2">
                  <c:v>0</c:v>
                </c:pt>
                <c:pt idx="3">
                  <c:v>0</c:v>
                </c:pt>
                <c:pt idx="4">
                  <c:v>1.4999999999999999E-2</c:v>
                </c:pt>
                <c:pt idx="5">
                  <c:v>0</c:v>
                </c:pt>
                <c:pt idx="6">
                  <c:v>1.4999999999999999E-2</c:v>
                </c:pt>
                <c:pt idx="7">
                  <c:v>0</c:v>
                </c:pt>
                <c:pt idx="8">
                  <c:v>1.4999999999999999E-2</c:v>
                </c:pt>
                <c:pt idx="9">
                  <c:v>0</c:v>
                </c:pt>
                <c:pt idx="10">
                  <c:v>1.4999999999999999E-2</c:v>
                </c:pt>
                <c:pt idx="11">
                  <c:v>0</c:v>
                </c:pt>
              </c:numCache>
            </c:numRef>
          </c:val>
        </c:ser>
        <c:ser>
          <c:idx val="2"/>
          <c:order val="2"/>
          <c:tx>
            <c:strRef>
              <c:f>'Ark1'!$D$28</c:f>
              <c:strCache>
                <c:ptCount val="1"/>
                <c:pt idx="0">
                  <c:v>Tier 2 capital</c:v>
                </c:pt>
              </c:strCache>
            </c:strRef>
          </c:tx>
          <c:spPr>
            <a:solidFill>
              <a:srgbClr val="FFC000"/>
            </a:solidFill>
          </c:spPr>
          <c:invertIfNegative val="0"/>
          <c:cat>
            <c:strRef>
              <c:f>'Ark1'!$A$29:$A$40</c:f>
              <c:strCache>
                <c:ptCount val="11"/>
                <c:pt idx="1">
                  <c:v>Today</c:v>
                </c:pt>
                <c:pt idx="4">
                  <c:v>1 July 2013</c:v>
                </c:pt>
                <c:pt idx="6">
                  <c:v>1 July 2014</c:v>
                </c:pt>
                <c:pt idx="8">
                  <c:v>1 July 2015</c:v>
                </c:pt>
                <c:pt idx="10">
                  <c:v>1 July 2016</c:v>
                </c:pt>
              </c:strCache>
            </c:strRef>
          </c:cat>
          <c:val>
            <c:numRef>
              <c:f>'Ark1'!$D$29:$D$40</c:f>
              <c:numCache>
                <c:formatCode>0.00%</c:formatCode>
                <c:ptCount val="12"/>
                <c:pt idx="0">
                  <c:v>0</c:v>
                </c:pt>
                <c:pt idx="1">
                  <c:v>0.04</c:v>
                </c:pt>
                <c:pt idx="2">
                  <c:v>0</c:v>
                </c:pt>
                <c:pt idx="3">
                  <c:v>0</c:v>
                </c:pt>
                <c:pt idx="4">
                  <c:v>0.02</c:v>
                </c:pt>
                <c:pt idx="5">
                  <c:v>0</c:v>
                </c:pt>
                <c:pt idx="6">
                  <c:v>0.02</c:v>
                </c:pt>
                <c:pt idx="7">
                  <c:v>0</c:v>
                </c:pt>
                <c:pt idx="8">
                  <c:v>0.02</c:v>
                </c:pt>
                <c:pt idx="9">
                  <c:v>0</c:v>
                </c:pt>
                <c:pt idx="10">
                  <c:v>0.02</c:v>
                </c:pt>
                <c:pt idx="11">
                  <c:v>0</c:v>
                </c:pt>
              </c:numCache>
            </c:numRef>
          </c:val>
        </c:ser>
        <c:ser>
          <c:idx val="3"/>
          <c:order val="3"/>
          <c:tx>
            <c:strRef>
              <c:f>'Ark1'!$E$28</c:f>
              <c:strCache>
                <c:ptCount val="1"/>
                <c:pt idx="0">
                  <c:v>RK ut over minstekrav</c:v>
                </c:pt>
              </c:strCache>
            </c:strRef>
          </c:tx>
          <c:spPr>
            <a:solidFill>
              <a:srgbClr val="00B0F0"/>
            </a:solidFill>
          </c:spPr>
          <c:invertIfNegative val="0"/>
          <c:cat>
            <c:strRef>
              <c:f>'Ark1'!$A$29:$A$40</c:f>
              <c:strCache>
                <c:ptCount val="11"/>
                <c:pt idx="1">
                  <c:v>Today</c:v>
                </c:pt>
                <c:pt idx="4">
                  <c:v>1 July 2013</c:v>
                </c:pt>
                <c:pt idx="6">
                  <c:v>1 July 2014</c:v>
                </c:pt>
                <c:pt idx="8">
                  <c:v>1 July 2015</c:v>
                </c:pt>
                <c:pt idx="10">
                  <c:v>1 July 2016</c:v>
                </c:pt>
              </c:strCache>
            </c:strRef>
          </c:cat>
          <c:val>
            <c:numRef>
              <c:f>'Ark1'!$E$29:$E$40</c:f>
              <c:numCache>
                <c:formatCode>0.00%</c:formatCode>
                <c:ptCount val="12"/>
                <c:pt idx="0">
                  <c:v>0</c:v>
                </c:pt>
                <c:pt idx="1">
                  <c:v>0</c:v>
                </c:pt>
                <c:pt idx="2">
                  <c:v>0</c:v>
                </c:pt>
                <c:pt idx="3">
                  <c:v>0</c:v>
                </c:pt>
                <c:pt idx="4">
                  <c:v>4.4999999999999998E-2</c:v>
                </c:pt>
                <c:pt idx="5">
                  <c:v>0</c:v>
                </c:pt>
                <c:pt idx="6">
                  <c:v>5.5E-2</c:v>
                </c:pt>
                <c:pt idx="7">
                  <c:v>0</c:v>
                </c:pt>
                <c:pt idx="8">
                  <c:v>6.5000000000000002E-2</c:v>
                </c:pt>
                <c:pt idx="9">
                  <c:v>0</c:v>
                </c:pt>
                <c:pt idx="10">
                  <c:v>7.4999999999999997E-2</c:v>
                </c:pt>
                <c:pt idx="11">
                  <c:v>0</c:v>
                </c:pt>
              </c:numCache>
            </c:numRef>
          </c:val>
        </c:ser>
        <c:dLbls>
          <c:showLegendKey val="0"/>
          <c:showVal val="0"/>
          <c:showCatName val="0"/>
          <c:showSerName val="0"/>
          <c:showPercent val="0"/>
          <c:showBubbleSize val="0"/>
        </c:dLbls>
        <c:gapWidth val="46"/>
        <c:overlap val="100"/>
        <c:axId val="114504064"/>
        <c:axId val="114505600"/>
      </c:barChart>
      <c:lineChart>
        <c:grouping val="standard"/>
        <c:varyColors val="0"/>
        <c:ser>
          <c:idx val="4"/>
          <c:order val="4"/>
          <c:tx>
            <c:strRef>
              <c:f>'Ark1'!$F$28</c:f>
              <c:strCache>
                <c:ptCount val="1"/>
                <c:pt idx="0">
                  <c:v>4,5pst</c:v>
                </c:pt>
              </c:strCache>
            </c:strRef>
          </c:tx>
          <c:spPr>
            <a:ln w="19050">
              <a:solidFill>
                <a:srgbClr val="C00000"/>
              </a:solidFill>
            </a:ln>
          </c:spPr>
          <c:marker>
            <c:symbol val="none"/>
          </c:marker>
          <c:cat>
            <c:strRef>
              <c:f>'Ark1'!$A$30:$A$40</c:f>
              <c:strCache>
                <c:ptCount val="10"/>
                <c:pt idx="0">
                  <c:v>Today</c:v>
                </c:pt>
                <c:pt idx="3">
                  <c:v>1 July 2013</c:v>
                </c:pt>
                <c:pt idx="5">
                  <c:v>1 July 2014</c:v>
                </c:pt>
                <c:pt idx="7">
                  <c:v>1 July 2015</c:v>
                </c:pt>
                <c:pt idx="9">
                  <c:v>1 July 2016</c:v>
                </c:pt>
              </c:strCache>
            </c:strRef>
          </c:cat>
          <c:val>
            <c:numRef>
              <c:f>'Ark1'!$F$29:$F$40</c:f>
              <c:numCache>
                <c:formatCode>0.00%</c:formatCode>
                <c:ptCount val="12"/>
                <c:pt idx="0">
                  <c:v>3.4000000000000002E-2</c:v>
                </c:pt>
                <c:pt idx="1">
                  <c:v>3.4000000000000002E-2</c:v>
                </c:pt>
                <c:pt idx="2">
                  <c:v>3.4000000000000002E-2</c:v>
                </c:pt>
                <c:pt idx="3">
                  <c:v>4.4999999999999998E-2</c:v>
                </c:pt>
                <c:pt idx="4">
                  <c:v>4.4999999999999998E-2</c:v>
                </c:pt>
                <c:pt idx="5">
                  <c:v>4.4999999999999998E-2</c:v>
                </c:pt>
                <c:pt idx="6">
                  <c:v>4.4999999999999998E-2</c:v>
                </c:pt>
                <c:pt idx="7">
                  <c:v>4.4999999999999998E-2</c:v>
                </c:pt>
                <c:pt idx="8">
                  <c:v>4.4999999999999998E-2</c:v>
                </c:pt>
                <c:pt idx="9">
                  <c:v>4.4999999999999998E-2</c:v>
                </c:pt>
                <c:pt idx="10">
                  <c:v>4.4999999999999998E-2</c:v>
                </c:pt>
                <c:pt idx="11">
                  <c:v>4.4999999999999998E-2</c:v>
                </c:pt>
              </c:numCache>
            </c:numRef>
          </c:val>
          <c:smooth val="0"/>
        </c:ser>
        <c:ser>
          <c:idx val="5"/>
          <c:order val="5"/>
          <c:tx>
            <c:strRef>
              <c:f>'Ark1'!$G$28</c:f>
              <c:strCache>
                <c:ptCount val="1"/>
                <c:pt idx="0">
                  <c:v>6pst</c:v>
                </c:pt>
              </c:strCache>
            </c:strRef>
          </c:tx>
          <c:spPr>
            <a:ln w="19050">
              <a:solidFill>
                <a:srgbClr val="C00000"/>
              </a:solidFill>
            </a:ln>
          </c:spPr>
          <c:marker>
            <c:symbol val="none"/>
          </c:marker>
          <c:cat>
            <c:strRef>
              <c:f>'Ark1'!$A$30:$A$40</c:f>
              <c:strCache>
                <c:ptCount val="10"/>
                <c:pt idx="0">
                  <c:v>Today</c:v>
                </c:pt>
                <c:pt idx="3">
                  <c:v>1 July 2013</c:v>
                </c:pt>
                <c:pt idx="5">
                  <c:v>1 July 2014</c:v>
                </c:pt>
                <c:pt idx="7">
                  <c:v>1 July 2015</c:v>
                </c:pt>
                <c:pt idx="9">
                  <c:v>1 July 2016</c:v>
                </c:pt>
              </c:strCache>
            </c:strRef>
          </c:cat>
          <c:val>
            <c:numRef>
              <c:f>'Ark1'!$G$29:$G$40</c:f>
              <c:numCache>
                <c:formatCode>0.00%</c:formatCode>
                <c:ptCount val="12"/>
                <c:pt idx="0">
                  <c:v>0.04</c:v>
                </c:pt>
                <c:pt idx="1">
                  <c:v>0.04</c:v>
                </c:pt>
                <c:pt idx="2">
                  <c:v>0.04</c:v>
                </c:pt>
                <c:pt idx="3">
                  <c:v>0.06</c:v>
                </c:pt>
                <c:pt idx="4">
                  <c:v>0.06</c:v>
                </c:pt>
                <c:pt idx="5">
                  <c:v>0.06</c:v>
                </c:pt>
                <c:pt idx="6">
                  <c:v>0.06</c:v>
                </c:pt>
                <c:pt idx="7">
                  <c:v>0.06</c:v>
                </c:pt>
                <c:pt idx="8">
                  <c:v>0.06</c:v>
                </c:pt>
                <c:pt idx="9">
                  <c:v>0.06</c:v>
                </c:pt>
                <c:pt idx="10">
                  <c:v>0.06</c:v>
                </c:pt>
                <c:pt idx="11">
                  <c:v>0.06</c:v>
                </c:pt>
              </c:numCache>
            </c:numRef>
          </c:val>
          <c:smooth val="0"/>
        </c:ser>
        <c:ser>
          <c:idx val="6"/>
          <c:order val="6"/>
          <c:tx>
            <c:strRef>
              <c:f>'Ark1'!$H$28</c:f>
              <c:strCache>
                <c:ptCount val="1"/>
                <c:pt idx="0">
                  <c:v>8pst</c:v>
                </c:pt>
              </c:strCache>
            </c:strRef>
          </c:tx>
          <c:spPr>
            <a:ln w="19050">
              <a:solidFill>
                <a:srgbClr val="C00000"/>
              </a:solidFill>
            </a:ln>
          </c:spPr>
          <c:marker>
            <c:symbol val="none"/>
          </c:marker>
          <c:cat>
            <c:strRef>
              <c:f>'Ark1'!$A$30:$A$40</c:f>
              <c:strCache>
                <c:ptCount val="10"/>
                <c:pt idx="0">
                  <c:v>Today</c:v>
                </c:pt>
                <c:pt idx="3">
                  <c:v>1 July 2013</c:v>
                </c:pt>
                <c:pt idx="5">
                  <c:v>1 July 2014</c:v>
                </c:pt>
                <c:pt idx="7">
                  <c:v>1 July 2015</c:v>
                </c:pt>
                <c:pt idx="9">
                  <c:v>1 July 2016</c:v>
                </c:pt>
              </c:strCache>
            </c:strRef>
          </c:cat>
          <c:val>
            <c:numRef>
              <c:f>'Ark1'!$H$29:$H$40</c:f>
              <c:numCache>
                <c:formatCode>0.00%</c:formatCode>
                <c:ptCount val="12"/>
                <c:pt idx="0">
                  <c:v>0.08</c:v>
                </c:pt>
                <c:pt idx="1">
                  <c:v>0.08</c:v>
                </c:pt>
                <c:pt idx="2">
                  <c:v>0.08</c:v>
                </c:pt>
                <c:pt idx="3">
                  <c:v>0.08</c:v>
                </c:pt>
                <c:pt idx="4">
                  <c:v>0.08</c:v>
                </c:pt>
                <c:pt idx="5">
                  <c:v>0.08</c:v>
                </c:pt>
                <c:pt idx="6">
                  <c:v>0.08</c:v>
                </c:pt>
                <c:pt idx="7">
                  <c:v>0.08</c:v>
                </c:pt>
                <c:pt idx="8">
                  <c:v>0.08</c:v>
                </c:pt>
                <c:pt idx="9">
                  <c:v>0.08</c:v>
                </c:pt>
                <c:pt idx="10">
                  <c:v>0.08</c:v>
                </c:pt>
                <c:pt idx="11">
                  <c:v>0.08</c:v>
                </c:pt>
              </c:numCache>
            </c:numRef>
          </c:val>
          <c:smooth val="0"/>
        </c:ser>
        <c:ser>
          <c:idx val="7"/>
          <c:order val="7"/>
          <c:tx>
            <c:strRef>
              <c:f>'Ark1'!$I$28</c:f>
              <c:strCache>
                <c:ptCount val="1"/>
                <c:pt idx="0">
                  <c:v>bev</c:v>
                </c:pt>
              </c:strCache>
            </c:strRef>
          </c:tx>
          <c:spPr>
            <a:ln w="19050">
              <a:solidFill>
                <a:srgbClr val="0000FF"/>
              </a:solidFill>
              <a:prstDash val="sysDash"/>
            </a:ln>
          </c:spPr>
          <c:marker>
            <c:symbol val="none"/>
          </c:marker>
          <c:cat>
            <c:strRef>
              <c:f>'Ark1'!$A$30:$A$40</c:f>
              <c:strCache>
                <c:ptCount val="10"/>
                <c:pt idx="0">
                  <c:v>Today</c:v>
                </c:pt>
                <c:pt idx="3">
                  <c:v>1 July 2013</c:v>
                </c:pt>
                <c:pt idx="5">
                  <c:v>1 July 2014</c:v>
                </c:pt>
                <c:pt idx="7">
                  <c:v>1 July 2015</c:v>
                </c:pt>
                <c:pt idx="9">
                  <c:v>1 July 2016</c:v>
                </c:pt>
              </c:strCache>
            </c:strRef>
          </c:cat>
          <c:val>
            <c:numRef>
              <c:f>'Ark1'!$I$29:$I$40</c:f>
              <c:numCache>
                <c:formatCode>General</c:formatCode>
                <c:ptCount val="12"/>
                <c:pt idx="3" formatCode="0.00%">
                  <c:v>0.105</c:v>
                </c:pt>
                <c:pt idx="4" formatCode="0.00%">
                  <c:v>0.105</c:v>
                </c:pt>
                <c:pt idx="5" formatCode="0.00%">
                  <c:v>0.105</c:v>
                </c:pt>
                <c:pt idx="6" formatCode="0.00%">
                  <c:v>0.105</c:v>
                </c:pt>
                <c:pt idx="7" formatCode="0.00%">
                  <c:v>0.105</c:v>
                </c:pt>
                <c:pt idx="8" formatCode="0.00%">
                  <c:v>0.105</c:v>
                </c:pt>
                <c:pt idx="9" formatCode="0.00%">
                  <c:v>0.105</c:v>
                </c:pt>
                <c:pt idx="10" formatCode="0.00%">
                  <c:v>0.105</c:v>
                </c:pt>
                <c:pt idx="11" formatCode="0.00%">
                  <c:v>0.105</c:v>
                </c:pt>
              </c:numCache>
            </c:numRef>
          </c:val>
          <c:smooth val="0"/>
        </c:ser>
        <c:dLbls>
          <c:showLegendKey val="0"/>
          <c:showVal val="0"/>
          <c:showCatName val="0"/>
          <c:showSerName val="0"/>
          <c:showPercent val="0"/>
          <c:showBubbleSize val="0"/>
        </c:dLbls>
        <c:marker val="1"/>
        <c:smooth val="0"/>
        <c:axId val="114504064"/>
        <c:axId val="114505600"/>
      </c:lineChart>
      <c:lineChart>
        <c:grouping val="standard"/>
        <c:varyColors val="0"/>
        <c:ser>
          <c:idx val="8"/>
          <c:order val="8"/>
          <c:tx>
            <c:strRef>
              <c:f>'Ark1'!$J$28</c:f>
              <c:strCache>
                <c:ptCount val="1"/>
                <c:pt idx="0">
                  <c:v>syst</c:v>
                </c:pt>
              </c:strCache>
            </c:strRef>
          </c:tx>
          <c:spPr>
            <a:ln w="19050">
              <a:solidFill>
                <a:srgbClr val="0000FF"/>
              </a:solidFill>
              <a:prstDash val="sysDash"/>
            </a:ln>
          </c:spPr>
          <c:marker>
            <c:symbol val="none"/>
          </c:marker>
          <c:cat>
            <c:strRef>
              <c:f>'Ark1'!$A$30:$A$40</c:f>
              <c:strCache>
                <c:ptCount val="10"/>
                <c:pt idx="0">
                  <c:v>Today</c:v>
                </c:pt>
                <c:pt idx="3">
                  <c:v>1 July 2013</c:v>
                </c:pt>
                <c:pt idx="5">
                  <c:v>1 July 2014</c:v>
                </c:pt>
                <c:pt idx="7">
                  <c:v>1 July 2015</c:v>
                </c:pt>
                <c:pt idx="9">
                  <c:v>1 July 2016</c:v>
                </c:pt>
              </c:strCache>
            </c:strRef>
          </c:cat>
          <c:val>
            <c:numRef>
              <c:f>'Ark1'!$J$29:$J$40</c:f>
              <c:numCache>
                <c:formatCode>General</c:formatCode>
                <c:ptCount val="12"/>
                <c:pt idx="3" formatCode="0.00%">
                  <c:v>0.125</c:v>
                </c:pt>
                <c:pt idx="4" formatCode="0.00%">
                  <c:v>0.125</c:v>
                </c:pt>
                <c:pt idx="5" formatCode="0.00%">
                  <c:v>0.125</c:v>
                </c:pt>
                <c:pt idx="6" formatCode="0.00%">
                  <c:v>0.13500000000000001</c:v>
                </c:pt>
                <c:pt idx="7" formatCode="0.00%">
                  <c:v>0.13500000000000001</c:v>
                </c:pt>
                <c:pt idx="8" formatCode="0.00%">
                  <c:v>0.13500000000000001</c:v>
                </c:pt>
                <c:pt idx="9" formatCode="0.00%">
                  <c:v>0.13500000000000001</c:v>
                </c:pt>
                <c:pt idx="10" formatCode="0.00%">
                  <c:v>0.13500000000000001</c:v>
                </c:pt>
                <c:pt idx="11" formatCode="0.00%">
                  <c:v>0.13500000000000001</c:v>
                </c:pt>
              </c:numCache>
            </c:numRef>
          </c:val>
          <c:smooth val="0"/>
        </c:ser>
        <c:ser>
          <c:idx val="9"/>
          <c:order val="9"/>
          <c:tx>
            <c:strRef>
              <c:f>'Ark1'!$K$28</c:f>
              <c:strCache>
                <c:ptCount val="1"/>
                <c:pt idx="0">
                  <c:v>sifi</c:v>
                </c:pt>
              </c:strCache>
            </c:strRef>
          </c:tx>
          <c:spPr>
            <a:ln w="19050">
              <a:solidFill>
                <a:srgbClr val="7030A0"/>
              </a:solidFill>
              <a:prstDash val="sysDash"/>
            </a:ln>
          </c:spPr>
          <c:marker>
            <c:symbol val="none"/>
          </c:marker>
          <c:cat>
            <c:strRef>
              <c:f>'Ark1'!$A$30:$A$40</c:f>
              <c:strCache>
                <c:ptCount val="10"/>
                <c:pt idx="0">
                  <c:v>Today</c:v>
                </c:pt>
                <c:pt idx="3">
                  <c:v>1 July 2013</c:v>
                </c:pt>
                <c:pt idx="5">
                  <c:v>1 July 2014</c:v>
                </c:pt>
                <c:pt idx="7">
                  <c:v>1 July 2015</c:v>
                </c:pt>
                <c:pt idx="9">
                  <c:v>1 July 2016</c:v>
                </c:pt>
              </c:strCache>
            </c:strRef>
          </c:cat>
          <c:val>
            <c:numRef>
              <c:f>'Ark1'!$K$29:$K$40</c:f>
              <c:numCache>
                <c:formatCode>General</c:formatCode>
                <c:ptCount val="12"/>
                <c:pt idx="7" formatCode="0.00%">
                  <c:v>0.14499999999999999</c:v>
                </c:pt>
                <c:pt idx="8" formatCode="0.00%">
                  <c:v>0.14499999999999999</c:v>
                </c:pt>
                <c:pt idx="9" formatCode="0.00%">
                  <c:v>0.155</c:v>
                </c:pt>
                <c:pt idx="10" formatCode="0.00%">
                  <c:v>0.155</c:v>
                </c:pt>
                <c:pt idx="11" formatCode="0.00%">
                  <c:v>0.155</c:v>
                </c:pt>
              </c:numCache>
            </c:numRef>
          </c:val>
          <c:smooth val="0"/>
        </c:ser>
        <c:ser>
          <c:idx val="10"/>
          <c:order val="10"/>
          <c:tx>
            <c:strRef>
              <c:f>'Ark1'!$L$28</c:f>
              <c:strCache>
                <c:ptCount val="1"/>
                <c:pt idx="0">
                  <c:v>ms</c:v>
                </c:pt>
              </c:strCache>
            </c:strRef>
          </c:tx>
          <c:spPr>
            <a:ln w="19050">
              <a:noFill/>
              <a:prstDash val="sysDash"/>
            </a:ln>
          </c:spPr>
          <c:marker>
            <c:symbol val="none"/>
          </c:marker>
          <c:cat>
            <c:strRef>
              <c:f>'Ark1'!$A$30:$A$40</c:f>
              <c:strCache>
                <c:ptCount val="10"/>
                <c:pt idx="0">
                  <c:v>Today</c:v>
                </c:pt>
                <c:pt idx="3">
                  <c:v>1 July 2013</c:v>
                </c:pt>
                <c:pt idx="5">
                  <c:v>1 July 2014</c:v>
                </c:pt>
                <c:pt idx="7">
                  <c:v>1 July 2015</c:v>
                </c:pt>
                <c:pt idx="9">
                  <c:v>1 July 2016</c:v>
                </c:pt>
              </c:strCache>
            </c:strRef>
          </c:cat>
          <c:val>
            <c:numRef>
              <c:f>'Ark1'!$L$29:$L$40</c:f>
              <c:numCache>
                <c:formatCode>0.00%</c:formatCode>
                <c:ptCount val="12"/>
                <c:pt idx="0">
                  <c:v>0.18</c:v>
                </c:pt>
                <c:pt idx="1">
                  <c:v>0.18</c:v>
                </c:pt>
                <c:pt idx="2">
                  <c:v>0.18</c:v>
                </c:pt>
                <c:pt idx="3">
                  <c:v>0.18</c:v>
                </c:pt>
                <c:pt idx="4">
                  <c:v>0.18</c:v>
                </c:pt>
                <c:pt idx="5">
                  <c:v>0.18</c:v>
                </c:pt>
                <c:pt idx="6">
                  <c:v>0.18</c:v>
                </c:pt>
                <c:pt idx="7">
                  <c:v>0.18</c:v>
                </c:pt>
                <c:pt idx="8">
                  <c:v>0.18</c:v>
                </c:pt>
                <c:pt idx="9">
                  <c:v>0.18</c:v>
                </c:pt>
                <c:pt idx="10">
                  <c:v>0.18</c:v>
                </c:pt>
                <c:pt idx="11">
                  <c:v>0.18</c:v>
                </c:pt>
              </c:numCache>
            </c:numRef>
          </c:val>
          <c:smooth val="0"/>
        </c:ser>
        <c:dLbls>
          <c:showLegendKey val="0"/>
          <c:showVal val="0"/>
          <c:showCatName val="0"/>
          <c:showSerName val="0"/>
          <c:showPercent val="0"/>
          <c:showBubbleSize val="0"/>
        </c:dLbls>
        <c:marker val="1"/>
        <c:smooth val="0"/>
        <c:axId val="114517120"/>
        <c:axId val="114507136"/>
      </c:lineChart>
      <c:catAx>
        <c:axId val="114504064"/>
        <c:scaling>
          <c:orientation val="minMax"/>
        </c:scaling>
        <c:delete val="0"/>
        <c:axPos val="b"/>
        <c:majorTickMark val="none"/>
        <c:minorTickMark val="none"/>
        <c:tickLblPos val="nextTo"/>
        <c:txPr>
          <a:bodyPr rot="-2700000" vert="horz"/>
          <a:lstStyle/>
          <a:p>
            <a:pPr>
              <a:defRPr/>
            </a:pPr>
            <a:endParaRPr lang="sv-SE"/>
          </a:p>
        </c:txPr>
        <c:crossAx val="114505600"/>
        <c:crosses val="autoZero"/>
        <c:auto val="1"/>
        <c:lblAlgn val="ctr"/>
        <c:lblOffset val="100"/>
        <c:noMultiLvlLbl val="0"/>
      </c:catAx>
      <c:valAx>
        <c:axId val="114505600"/>
        <c:scaling>
          <c:orientation val="minMax"/>
          <c:max val="0.2"/>
        </c:scaling>
        <c:delete val="0"/>
        <c:axPos val="l"/>
        <c:numFmt formatCode="0%" sourceLinked="0"/>
        <c:majorTickMark val="out"/>
        <c:minorTickMark val="none"/>
        <c:tickLblPos val="nextTo"/>
        <c:crossAx val="114504064"/>
        <c:crosses val="autoZero"/>
        <c:crossBetween val="between"/>
      </c:valAx>
      <c:valAx>
        <c:axId val="114507136"/>
        <c:scaling>
          <c:orientation val="minMax"/>
          <c:max val="0.2"/>
          <c:min val="0"/>
        </c:scaling>
        <c:delete val="0"/>
        <c:axPos val="r"/>
        <c:numFmt formatCode="0%" sourceLinked="0"/>
        <c:majorTickMark val="out"/>
        <c:minorTickMark val="none"/>
        <c:tickLblPos val="nextTo"/>
        <c:crossAx val="114517120"/>
        <c:crosses val="max"/>
        <c:crossBetween val="between"/>
      </c:valAx>
      <c:catAx>
        <c:axId val="114517120"/>
        <c:scaling>
          <c:orientation val="minMax"/>
        </c:scaling>
        <c:delete val="1"/>
        <c:axPos val="b"/>
        <c:majorTickMark val="out"/>
        <c:minorTickMark val="none"/>
        <c:tickLblPos val="nextTo"/>
        <c:crossAx val="114507136"/>
        <c:crosses val="autoZero"/>
        <c:auto val="1"/>
        <c:lblAlgn val="ctr"/>
        <c:lblOffset val="100"/>
        <c:noMultiLvlLbl val="0"/>
      </c:catAx>
      <c:spPr>
        <a:noFill/>
      </c:spPr>
    </c:plotArea>
    <c:legend>
      <c:legendPos val="r"/>
      <c:legendEntry>
        <c:idx val="0"/>
        <c:delete val="1"/>
      </c:legendEntry>
      <c:legendEntry>
        <c:idx val="4"/>
        <c:delete val="1"/>
      </c:legendEntry>
      <c:legendEntry>
        <c:idx val="5"/>
        <c:delete val="1"/>
      </c:legendEntry>
      <c:legendEntry>
        <c:idx val="6"/>
        <c:delete val="1"/>
      </c:legendEntry>
      <c:legendEntry>
        <c:idx val="7"/>
        <c:delete val="1"/>
      </c:legendEntry>
      <c:legendEntry>
        <c:idx val="8"/>
        <c:delete val="1"/>
      </c:legendEntry>
      <c:legendEntry>
        <c:idx val="9"/>
        <c:delete val="1"/>
      </c:legendEntry>
      <c:legendEntry>
        <c:idx val="10"/>
        <c:delete val="1"/>
      </c:legendEntry>
      <c:layout>
        <c:manualLayout>
          <c:xMode val="edge"/>
          <c:yMode val="edge"/>
          <c:x val="4.6271299551841782E-2"/>
          <c:y val="3.6349362082460555E-2"/>
          <c:w val="0.4541521170159698"/>
          <c:h val="0.18133884127271183"/>
        </c:manualLayout>
      </c:layout>
      <c:overlay val="1"/>
    </c:legend>
    <c:plotVisOnly val="1"/>
    <c:dispBlanksAs val="gap"/>
    <c:showDLblsOverMax val="0"/>
  </c:chart>
  <c:txPr>
    <a:bodyPr/>
    <a:lstStyle/>
    <a:p>
      <a:pPr>
        <a:defRPr sz="1400">
          <a:latin typeface="Calibri" pitchFamily="34" charset="0"/>
          <a:cs typeface="Calibri" pitchFamily="34" charset="0"/>
        </a:defRPr>
      </a:pPr>
      <a:endParaRPr lang="sv-SE"/>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'Ark1'!$B$28</c:f>
              <c:strCache>
                <c:ptCount val="1"/>
                <c:pt idx="0">
                  <c:v>Ren kjernekapital</c:v>
                </c:pt>
              </c:strCache>
            </c:strRef>
          </c:tx>
          <c:spPr>
            <a:solidFill>
              <a:srgbClr val="00B0F0"/>
            </a:solidFill>
          </c:spPr>
          <c:invertIfNegative val="0"/>
          <c:dPt>
            <c:idx val="1"/>
            <c:invertIfNegative val="0"/>
            <c:bubble3D val="0"/>
            <c:spPr>
              <a:solidFill>
                <a:schemeClr val="bg1">
                  <a:lumMod val="65000"/>
                </a:schemeClr>
              </a:solidFill>
            </c:spPr>
          </c:dPt>
          <c:cat>
            <c:strRef>
              <c:f>'Ark1'!$A$29:$A$37</c:f>
              <c:strCache>
                <c:ptCount val="8"/>
                <c:pt idx="1">
                  <c:v>Minima 1 July 2013</c:v>
                </c:pt>
                <c:pt idx="3">
                  <c:v>All banks per 2012</c:v>
                </c:pt>
                <c:pt idx="5">
                  <c:v>Six largest banks</c:v>
                </c:pt>
                <c:pt idx="6">
                  <c:v>Other (TA &gt; NOK 10bn)</c:v>
                </c:pt>
                <c:pt idx="7">
                  <c:v>Other (TA &lt; NOK 10bn)</c:v>
                </c:pt>
              </c:strCache>
            </c:strRef>
          </c:cat>
          <c:val>
            <c:numRef>
              <c:f>'Ark1'!$B$29:$B$37</c:f>
              <c:numCache>
                <c:formatCode>0.00%</c:formatCode>
                <c:ptCount val="9"/>
                <c:pt idx="0">
                  <c:v>0</c:v>
                </c:pt>
                <c:pt idx="1">
                  <c:v>4.4999999999999998E-2</c:v>
                </c:pt>
                <c:pt idx="2">
                  <c:v>0</c:v>
                </c:pt>
                <c:pt idx="3">
                  <c:v>0.08</c:v>
                </c:pt>
                <c:pt idx="4">
                  <c:v>0</c:v>
                </c:pt>
                <c:pt idx="5">
                  <c:v>0.08</c:v>
                </c:pt>
                <c:pt idx="6">
                  <c:v>0.08</c:v>
                </c:pt>
                <c:pt idx="7">
                  <c:v>0.08</c:v>
                </c:pt>
                <c:pt idx="8">
                  <c:v>0</c:v>
                </c:pt>
              </c:numCache>
            </c:numRef>
          </c:val>
        </c:ser>
        <c:ser>
          <c:idx val="1"/>
          <c:order val="1"/>
          <c:tx>
            <c:strRef>
              <c:f>'Ark1'!$C$28</c:f>
              <c:strCache>
                <c:ptCount val="1"/>
                <c:pt idx="0">
                  <c:v>Hybridkapital</c:v>
                </c:pt>
              </c:strCache>
            </c:strRef>
          </c:tx>
          <c:spPr>
            <a:solidFill>
              <a:srgbClr val="F5750B"/>
            </a:solidFill>
          </c:spPr>
          <c:invertIfNegative val="0"/>
          <c:cat>
            <c:strRef>
              <c:f>'Ark1'!$A$29:$A$37</c:f>
              <c:strCache>
                <c:ptCount val="8"/>
                <c:pt idx="1">
                  <c:v>Minima 1 July 2013</c:v>
                </c:pt>
                <c:pt idx="3">
                  <c:v>All banks per 2012</c:v>
                </c:pt>
                <c:pt idx="5">
                  <c:v>Six largest banks</c:v>
                </c:pt>
                <c:pt idx="6">
                  <c:v>Other (TA &gt; NOK 10bn)</c:v>
                </c:pt>
                <c:pt idx="7">
                  <c:v>Other (TA &lt; NOK 10bn)</c:v>
                </c:pt>
              </c:strCache>
            </c:strRef>
          </c:cat>
          <c:val>
            <c:numRef>
              <c:f>'Ark1'!$C$29:$C$37</c:f>
              <c:numCache>
                <c:formatCode>0.00%</c:formatCode>
                <c:ptCount val="9"/>
                <c:pt idx="0">
                  <c:v>0</c:v>
                </c:pt>
                <c:pt idx="1">
                  <c:v>0</c:v>
                </c:pt>
                <c:pt idx="2">
                  <c:v>0</c:v>
                </c:pt>
                <c:pt idx="3">
                  <c:v>0</c:v>
                </c:pt>
                <c:pt idx="4">
                  <c:v>0</c:v>
                </c:pt>
                <c:pt idx="5">
                  <c:v>0</c:v>
                </c:pt>
                <c:pt idx="6">
                  <c:v>0</c:v>
                </c:pt>
                <c:pt idx="7">
                  <c:v>0</c:v>
                </c:pt>
                <c:pt idx="8">
                  <c:v>0</c:v>
                </c:pt>
              </c:numCache>
            </c:numRef>
          </c:val>
        </c:ser>
        <c:ser>
          <c:idx val="2"/>
          <c:order val="2"/>
          <c:tx>
            <c:strRef>
              <c:f>'Ark1'!$D$28</c:f>
              <c:strCache>
                <c:ptCount val="1"/>
                <c:pt idx="0">
                  <c:v>Tilleggskapital</c:v>
                </c:pt>
              </c:strCache>
            </c:strRef>
          </c:tx>
          <c:spPr>
            <a:solidFill>
              <a:srgbClr val="FFC000"/>
            </a:solidFill>
          </c:spPr>
          <c:invertIfNegative val="0"/>
          <c:cat>
            <c:strRef>
              <c:f>'Ark1'!$A$29:$A$37</c:f>
              <c:strCache>
                <c:ptCount val="8"/>
                <c:pt idx="1">
                  <c:v>Minima 1 July 2013</c:v>
                </c:pt>
                <c:pt idx="3">
                  <c:v>All banks per 2012</c:v>
                </c:pt>
                <c:pt idx="5">
                  <c:v>Six largest banks</c:v>
                </c:pt>
                <c:pt idx="6">
                  <c:v>Other (TA &gt; NOK 10bn)</c:v>
                </c:pt>
                <c:pt idx="7">
                  <c:v>Other (TA &lt; NOK 10bn)</c:v>
                </c:pt>
              </c:strCache>
            </c:strRef>
          </c:cat>
          <c:val>
            <c:numRef>
              <c:f>'Ark1'!$D$29:$D$37</c:f>
              <c:numCache>
                <c:formatCode>0.00%</c:formatCode>
                <c:ptCount val="9"/>
                <c:pt idx="0">
                  <c:v>0</c:v>
                </c:pt>
                <c:pt idx="1">
                  <c:v>0</c:v>
                </c:pt>
                <c:pt idx="2">
                  <c:v>0</c:v>
                </c:pt>
                <c:pt idx="3">
                  <c:v>0</c:v>
                </c:pt>
                <c:pt idx="4">
                  <c:v>0</c:v>
                </c:pt>
                <c:pt idx="5">
                  <c:v>0</c:v>
                </c:pt>
                <c:pt idx="6">
                  <c:v>0</c:v>
                </c:pt>
                <c:pt idx="7">
                  <c:v>0</c:v>
                </c:pt>
                <c:pt idx="8">
                  <c:v>0</c:v>
                </c:pt>
              </c:numCache>
            </c:numRef>
          </c:val>
        </c:ser>
        <c:ser>
          <c:idx val="3"/>
          <c:order val="3"/>
          <c:tx>
            <c:strRef>
              <c:f>'Ark1'!$E$28</c:f>
              <c:strCache>
                <c:ptCount val="1"/>
                <c:pt idx="0">
                  <c:v>RK ut over minstekrav</c:v>
                </c:pt>
              </c:strCache>
            </c:strRef>
          </c:tx>
          <c:spPr>
            <a:solidFill>
              <a:srgbClr val="00B0F0"/>
            </a:solidFill>
          </c:spPr>
          <c:invertIfNegative val="0"/>
          <c:dPt>
            <c:idx val="1"/>
            <c:invertIfNegative val="0"/>
            <c:bubble3D val="0"/>
            <c:spPr>
              <a:solidFill>
                <a:schemeClr val="bg1">
                  <a:lumMod val="65000"/>
                </a:schemeClr>
              </a:solidFill>
            </c:spPr>
          </c:dPt>
          <c:cat>
            <c:strRef>
              <c:f>'Ark1'!$A$29:$A$37</c:f>
              <c:strCache>
                <c:ptCount val="8"/>
                <c:pt idx="1">
                  <c:v>Minima 1 July 2013</c:v>
                </c:pt>
                <c:pt idx="3">
                  <c:v>All banks per 2012</c:v>
                </c:pt>
                <c:pt idx="5">
                  <c:v>Six largest banks</c:v>
                </c:pt>
                <c:pt idx="6">
                  <c:v>Other (TA &gt; NOK 10bn)</c:v>
                </c:pt>
                <c:pt idx="7">
                  <c:v>Other (TA &lt; NOK 10bn)</c:v>
                </c:pt>
              </c:strCache>
            </c:strRef>
          </c:cat>
          <c:val>
            <c:numRef>
              <c:f>'Ark1'!$E$29:$E$37</c:f>
              <c:numCache>
                <c:formatCode>0.00%</c:formatCode>
                <c:ptCount val="9"/>
                <c:pt idx="0">
                  <c:v>0</c:v>
                </c:pt>
                <c:pt idx="1">
                  <c:v>4.4999999999999998E-2</c:v>
                </c:pt>
                <c:pt idx="2">
                  <c:v>0</c:v>
                </c:pt>
                <c:pt idx="3">
                  <c:v>3.1E-2</c:v>
                </c:pt>
                <c:pt idx="4">
                  <c:v>0</c:v>
                </c:pt>
                <c:pt idx="5">
                  <c:v>2.4999999999999994E-2</c:v>
                </c:pt>
                <c:pt idx="6">
                  <c:v>3.9999999999999994E-2</c:v>
                </c:pt>
                <c:pt idx="7">
                  <c:v>7.8E-2</c:v>
                </c:pt>
                <c:pt idx="8">
                  <c:v>0</c:v>
                </c:pt>
              </c:numCache>
            </c:numRef>
          </c:val>
        </c:ser>
        <c:dLbls>
          <c:showLegendKey val="0"/>
          <c:showVal val="0"/>
          <c:showCatName val="0"/>
          <c:showSerName val="0"/>
          <c:showPercent val="0"/>
          <c:showBubbleSize val="0"/>
        </c:dLbls>
        <c:gapWidth val="46"/>
        <c:overlap val="100"/>
        <c:axId val="114861568"/>
        <c:axId val="114863104"/>
      </c:barChart>
      <c:lineChart>
        <c:grouping val="standard"/>
        <c:varyColors val="0"/>
        <c:ser>
          <c:idx val="4"/>
          <c:order val="4"/>
          <c:tx>
            <c:strRef>
              <c:f>'Ark1'!$F$28</c:f>
              <c:strCache>
                <c:ptCount val="1"/>
                <c:pt idx="0">
                  <c:v>4,5pst</c:v>
                </c:pt>
              </c:strCache>
            </c:strRef>
          </c:tx>
          <c:spPr>
            <a:ln w="19050">
              <a:solidFill>
                <a:srgbClr val="C00000"/>
              </a:solidFill>
            </a:ln>
          </c:spPr>
          <c:marker>
            <c:symbol val="none"/>
          </c:marker>
          <c:cat>
            <c:strRef>
              <c:f>'Ark1'!$A$30:$A$37</c:f>
              <c:strCache>
                <c:ptCount val="7"/>
                <c:pt idx="0">
                  <c:v>Minima 1 July 2013</c:v>
                </c:pt>
                <c:pt idx="2">
                  <c:v>All banks per 2012</c:v>
                </c:pt>
                <c:pt idx="4">
                  <c:v>Six largest banks</c:v>
                </c:pt>
                <c:pt idx="5">
                  <c:v>Other (TA &gt; NOK 10bn)</c:v>
                </c:pt>
                <c:pt idx="6">
                  <c:v>Other (TA &lt; NOK 10bn)</c:v>
                </c:pt>
              </c:strCache>
            </c:strRef>
          </c:cat>
          <c:val>
            <c:numRef>
              <c:f>'Ark1'!$F$29:$F$37</c:f>
              <c:numCache>
                <c:formatCode>0.00%</c:formatCode>
                <c:ptCount val="9"/>
                <c:pt idx="0">
                  <c:v>4.4999999999999998E-2</c:v>
                </c:pt>
                <c:pt idx="1">
                  <c:v>4.4999999999999998E-2</c:v>
                </c:pt>
                <c:pt idx="2">
                  <c:v>4.4999999999999998E-2</c:v>
                </c:pt>
                <c:pt idx="3">
                  <c:v>4.4999999999999998E-2</c:v>
                </c:pt>
                <c:pt idx="4">
                  <c:v>4.4999999999999998E-2</c:v>
                </c:pt>
                <c:pt idx="5">
                  <c:v>4.4999999999999998E-2</c:v>
                </c:pt>
                <c:pt idx="6">
                  <c:v>4.4999999999999998E-2</c:v>
                </c:pt>
                <c:pt idx="7">
                  <c:v>4.4999999999999998E-2</c:v>
                </c:pt>
                <c:pt idx="8">
                  <c:v>4.4999999999999998E-2</c:v>
                </c:pt>
              </c:numCache>
            </c:numRef>
          </c:val>
          <c:smooth val="0"/>
        </c:ser>
        <c:ser>
          <c:idx val="5"/>
          <c:order val="5"/>
          <c:tx>
            <c:strRef>
              <c:f>'Ark1'!$G$28</c:f>
              <c:strCache>
                <c:ptCount val="1"/>
                <c:pt idx="0">
                  <c:v>6pst</c:v>
                </c:pt>
              </c:strCache>
            </c:strRef>
          </c:tx>
          <c:spPr>
            <a:ln w="19050">
              <a:noFill/>
            </a:ln>
          </c:spPr>
          <c:marker>
            <c:symbol val="none"/>
          </c:marker>
          <c:cat>
            <c:strRef>
              <c:f>'Ark1'!$A$30:$A$37</c:f>
              <c:strCache>
                <c:ptCount val="7"/>
                <c:pt idx="0">
                  <c:v>Minima 1 July 2013</c:v>
                </c:pt>
                <c:pt idx="2">
                  <c:v>All banks per 2012</c:v>
                </c:pt>
                <c:pt idx="4">
                  <c:v>Six largest banks</c:v>
                </c:pt>
                <c:pt idx="5">
                  <c:v>Other (TA &gt; NOK 10bn)</c:v>
                </c:pt>
                <c:pt idx="6">
                  <c:v>Other (TA &lt; NOK 10bn)</c:v>
                </c:pt>
              </c:strCache>
            </c:strRef>
          </c:cat>
          <c:val>
            <c:numRef>
              <c:f>'Ark1'!$G$29:$G$37</c:f>
              <c:numCache>
                <c:formatCode>0.00%</c:formatCode>
                <c:ptCount val="9"/>
                <c:pt idx="0">
                  <c:v>0.06</c:v>
                </c:pt>
                <c:pt idx="1">
                  <c:v>0.06</c:v>
                </c:pt>
                <c:pt idx="2">
                  <c:v>0.06</c:v>
                </c:pt>
                <c:pt idx="3">
                  <c:v>0.06</c:v>
                </c:pt>
                <c:pt idx="4">
                  <c:v>0.06</c:v>
                </c:pt>
                <c:pt idx="5">
                  <c:v>0.06</c:v>
                </c:pt>
                <c:pt idx="6">
                  <c:v>0.06</c:v>
                </c:pt>
                <c:pt idx="7">
                  <c:v>0.06</c:v>
                </c:pt>
                <c:pt idx="8">
                  <c:v>0.06</c:v>
                </c:pt>
              </c:numCache>
            </c:numRef>
          </c:val>
          <c:smooth val="0"/>
        </c:ser>
        <c:ser>
          <c:idx val="6"/>
          <c:order val="6"/>
          <c:tx>
            <c:strRef>
              <c:f>'Ark1'!$H$28</c:f>
              <c:strCache>
                <c:ptCount val="1"/>
                <c:pt idx="0">
                  <c:v>8pst</c:v>
                </c:pt>
              </c:strCache>
            </c:strRef>
          </c:tx>
          <c:spPr>
            <a:ln w="19050">
              <a:noFill/>
            </a:ln>
          </c:spPr>
          <c:marker>
            <c:symbol val="none"/>
          </c:marker>
          <c:cat>
            <c:strRef>
              <c:f>'Ark1'!$A$30:$A$37</c:f>
              <c:strCache>
                <c:ptCount val="7"/>
                <c:pt idx="0">
                  <c:v>Minima 1 July 2013</c:v>
                </c:pt>
                <c:pt idx="2">
                  <c:v>All banks per 2012</c:v>
                </c:pt>
                <c:pt idx="4">
                  <c:v>Six largest banks</c:v>
                </c:pt>
                <c:pt idx="5">
                  <c:v>Other (TA &gt; NOK 10bn)</c:v>
                </c:pt>
                <c:pt idx="6">
                  <c:v>Other (TA &lt; NOK 10bn)</c:v>
                </c:pt>
              </c:strCache>
            </c:strRef>
          </c:cat>
          <c:val>
            <c:numRef>
              <c:f>'Ark1'!$H$29:$H$37</c:f>
              <c:numCache>
                <c:formatCode>0.00%</c:formatCode>
                <c:ptCount val="9"/>
                <c:pt idx="0">
                  <c:v>0.08</c:v>
                </c:pt>
                <c:pt idx="1">
                  <c:v>0.08</c:v>
                </c:pt>
                <c:pt idx="2">
                  <c:v>0.08</c:v>
                </c:pt>
                <c:pt idx="3">
                  <c:v>0.08</c:v>
                </c:pt>
                <c:pt idx="4">
                  <c:v>0.08</c:v>
                </c:pt>
                <c:pt idx="5">
                  <c:v>0.08</c:v>
                </c:pt>
                <c:pt idx="6">
                  <c:v>0.08</c:v>
                </c:pt>
                <c:pt idx="7">
                  <c:v>0.08</c:v>
                </c:pt>
                <c:pt idx="8">
                  <c:v>0.08</c:v>
                </c:pt>
              </c:numCache>
            </c:numRef>
          </c:val>
          <c:smooth val="0"/>
        </c:ser>
        <c:ser>
          <c:idx val="7"/>
          <c:order val="7"/>
          <c:tx>
            <c:strRef>
              <c:f>'Ark1'!$I$28</c:f>
              <c:strCache>
                <c:ptCount val="1"/>
                <c:pt idx="0">
                  <c:v>bev</c:v>
                </c:pt>
              </c:strCache>
            </c:strRef>
          </c:tx>
          <c:spPr>
            <a:ln w="19050">
              <a:noFill/>
              <a:prstDash val="sysDash"/>
            </a:ln>
          </c:spPr>
          <c:marker>
            <c:symbol val="none"/>
          </c:marker>
          <c:cat>
            <c:strRef>
              <c:f>'Ark1'!$A$30:$A$37</c:f>
              <c:strCache>
                <c:ptCount val="7"/>
                <c:pt idx="0">
                  <c:v>Minima 1 July 2013</c:v>
                </c:pt>
                <c:pt idx="2">
                  <c:v>All banks per 2012</c:v>
                </c:pt>
                <c:pt idx="4">
                  <c:v>Six largest banks</c:v>
                </c:pt>
                <c:pt idx="5">
                  <c:v>Other (TA &gt; NOK 10bn)</c:v>
                </c:pt>
                <c:pt idx="6">
                  <c:v>Other (TA &lt; NOK 10bn)</c:v>
                </c:pt>
              </c:strCache>
            </c:strRef>
          </c:cat>
          <c:val>
            <c:numRef>
              <c:f>'Ark1'!$I$29:$I$37</c:f>
              <c:numCache>
                <c:formatCode>0.00%</c:formatCode>
                <c:ptCount val="9"/>
                <c:pt idx="0">
                  <c:v>7.0000000000000007E-2</c:v>
                </c:pt>
                <c:pt idx="1">
                  <c:v>7.0000000000000007E-2</c:v>
                </c:pt>
                <c:pt idx="2">
                  <c:v>7.0000000000000007E-2</c:v>
                </c:pt>
                <c:pt idx="3">
                  <c:v>7.0000000000000007E-2</c:v>
                </c:pt>
                <c:pt idx="4">
                  <c:v>7.0000000000000007E-2</c:v>
                </c:pt>
                <c:pt idx="5">
                  <c:v>7.0000000000000007E-2</c:v>
                </c:pt>
                <c:pt idx="6">
                  <c:v>7.0000000000000007E-2</c:v>
                </c:pt>
                <c:pt idx="7">
                  <c:v>7.0000000000000007E-2</c:v>
                </c:pt>
                <c:pt idx="8">
                  <c:v>7.0000000000000007E-2</c:v>
                </c:pt>
              </c:numCache>
            </c:numRef>
          </c:val>
          <c:smooth val="0"/>
        </c:ser>
        <c:dLbls>
          <c:showLegendKey val="0"/>
          <c:showVal val="0"/>
          <c:showCatName val="0"/>
          <c:showSerName val="0"/>
          <c:showPercent val="0"/>
          <c:showBubbleSize val="0"/>
        </c:dLbls>
        <c:marker val="1"/>
        <c:smooth val="0"/>
        <c:axId val="114861568"/>
        <c:axId val="114863104"/>
      </c:lineChart>
      <c:lineChart>
        <c:grouping val="standard"/>
        <c:varyColors val="0"/>
        <c:ser>
          <c:idx val="8"/>
          <c:order val="8"/>
          <c:tx>
            <c:strRef>
              <c:f>'Ark1'!$J$28</c:f>
              <c:strCache>
                <c:ptCount val="1"/>
                <c:pt idx="0">
                  <c:v>syst</c:v>
                </c:pt>
              </c:strCache>
            </c:strRef>
          </c:tx>
          <c:spPr>
            <a:ln w="19050">
              <a:solidFill>
                <a:srgbClr val="0000FF"/>
              </a:solidFill>
              <a:prstDash val="sysDash"/>
            </a:ln>
          </c:spPr>
          <c:marker>
            <c:symbol val="none"/>
          </c:marker>
          <c:cat>
            <c:strRef>
              <c:f>'Ark1'!$A$30:$A$37</c:f>
              <c:strCache>
                <c:ptCount val="7"/>
                <c:pt idx="0">
                  <c:v>Minima 1 July 2013</c:v>
                </c:pt>
                <c:pt idx="2">
                  <c:v>All banks per 2012</c:v>
                </c:pt>
                <c:pt idx="4">
                  <c:v>Six largest banks</c:v>
                </c:pt>
                <c:pt idx="5">
                  <c:v>Other (TA &gt; NOK 10bn)</c:v>
                </c:pt>
                <c:pt idx="6">
                  <c:v>Other (TA &lt; NOK 10bn)</c:v>
                </c:pt>
              </c:strCache>
            </c:strRef>
          </c:cat>
          <c:val>
            <c:numRef>
              <c:f>'Ark1'!$J$29:$J$37</c:f>
              <c:numCache>
                <c:formatCode>0.00%</c:formatCode>
                <c:ptCount val="9"/>
                <c:pt idx="0">
                  <c:v>0.09</c:v>
                </c:pt>
                <c:pt idx="1">
                  <c:v>0.09</c:v>
                </c:pt>
                <c:pt idx="2">
                  <c:v>0.09</c:v>
                </c:pt>
                <c:pt idx="3">
                  <c:v>0.09</c:v>
                </c:pt>
                <c:pt idx="4">
                  <c:v>0.09</c:v>
                </c:pt>
                <c:pt idx="5">
                  <c:v>0.09</c:v>
                </c:pt>
                <c:pt idx="6">
                  <c:v>0.09</c:v>
                </c:pt>
                <c:pt idx="7">
                  <c:v>0.09</c:v>
                </c:pt>
                <c:pt idx="8">
                  <c:v>0.09</c:v>
                </c:pt>
              </c:numCache>
            </c:numRef>
          </c:val>
          <c:smooth val="0"/>
        </c:ser>
        <c:ser>
          <c:idx val="9"/>
          <c:order val="9"/>
          <c:tx>
            <c:strRef>
              <c:f>'Ark1'!$K$28</c:f>
              <c:strCache>
                <c:ptCount val="1"/>
                <c:pt idx="0">
                  <c:v>sifi</c:v>
                </c:pt>
              </c:strCache>
            </c:strRef>
          </c:tx>
          <c:spPr>
            <a:ln w="19050">
              <a:noFill/>
              <a:prstDash val="sysDash"/>
            </a:ln>
          </c:spPr>
          <c:marker>
            <c:symbol val="none"/>
          </c:marker>
          <c:cat>
            <c:strRef>
              <c:f>'Ark1'!$A$30:$A$37</c:f>
              <c:strCache>
                <c:ptCount val="7"/>
                <c:pt idx="0">
                  <c:v>Minima 1 July 2013</c:v>
                </c:pt>
                <c:pt idx="2">
                  <c:v>All banks per 2012</c:v>
                </c:pt>
                <c:pt idx="4">
                  <c:v>Six largest banks</c:v>
                </c:pt>
                <c:pt idx="5">
                  <c:v>Other (TA &gt; NOK 10bn)</c:v>
                </c:pt>
                <c:pt idx="6">
                  <c:v>Other (TA &lt; NOK 10bn)</c:v>
                </c:pt>
              </c:strCache>
            </c:strRef>
          </c:cat>
          <c:val>
            <c:numRef>
              <c:f>'Ark1'!$K$29:$K$37</c:f>
              <c:numCache>
                <c:formatCode>0.00%</c:formatCode>
                <c:ptCount val="9"/>
                <c:pt idx="0">
                  <c:v>0.155</c:v>
                </c:pt>
                <c:pt idx="1">
                  <c:v>0.155</c:v>
                </c:pt>
                <c:pt idx="2">
                  <c:v>0.155</c:v>
                </c:pt>
                <c:pt idx="3">
                  <c:v>0.155</c:v>
                </c:pt>
                <c:pt idx="4">
                  <c:v>0.155</c:v>
                </c:pt>
                <c:pt idx="5">
                  <c:v>0.155</c:v>
                </c:pt>
                <c:pt idx="6">
                  <c:v>0.155</c:v>
                </c:pt>
                <c:pt idx="7">
                  <c:v>0.155</c:v>
                </c:pt>
                <c:pt idx="8">
                  <c:v>0.155</c:v>
                </c:pt>
              </c:numCache>
            </c:numRef>
          </c:val>
          <c:smooth val="0"/>
        </c:ser>
        <c:ser>
          <c:idx val="10"/>
          <c:order val="10"/>
          <c:tx>
            <c:strRef>
              <c:f>'Ark1'!$L$28</c:f>
              <c:strCache>
                <c:ptCount val="1"/>
                <c:pt idx="0">
                  <c:v>ms</c:v>
                </c:pt>
              </c:strCache>
            </c:strRef>
          </c:tx>
          <c:spPr>
            <a:ln w="19050">
              <a:noFill/>
              <a:prstDash val="sysDash"/>
            </a:ln>
          </c:spPr>
          <c:marker>
            <c:symbol val="none"/>
          </c:marker>
          <c:cat>
            <c:strRef>
              <c:f>'Ark1'!$A$30:$A$37</c:f>
              <c:strCache>
                <c:ptCount val="7"/>
                <c:pt idx="0">
                  <c:v>Minima 1 July 2013</c:v>
                </c:pt>
                <c:pt idx="2">
                  <c:v>All banks per 2012</c:v>
                </c:pt>
                <c:pt idx="4">
                  <c:v>Six largest banks</c:v>
                </c:pt>
                <c:pt idx="5">
                  <c:v>Other (TA &gt; NOK 10bn)</c:v>
                </c:pt>
                <c:pt idx="6">
                  <c:v>Other (TA &lt; NOK 10bn)</c:v>
                </c:pt>
              </c:strCache>
            </c:strRef>
          </c:cat>
          <c:val>
            <c:numRef>
              <c:f>'Ark1'!$L$29:$L$37</c:f>
              <c:numCache>
                <c:formatCode>0.00%</c:formatCode>
                <c:ptCount val="9"/>
                <c:pt idx="0">
                  <c:v>0.15</c:v>
                </c:pt>
                <c:pt idx="1">
                  <c:v>0.15</c:v>
                </c:pt>
                <c:pt idx="2">
                  <c:v>0.15</c:v>
                </c:pt>
                <c:pt idx="3">
                  <c:v>0.15</c:v>
                </c:pt>
                <c:pt idx="4">
                  <c:v>0.15</c:v>
                </c:pt>
                <c:pt idx="5">
                  <c:v>0.15</c:v>
                </c:pt>
                <c:pt idx="6">
                  <c:v>0.15</c:v>
                </c:pt>
                <c:pt idx="7">
                  <c:v>0.15</c:v>
                </c:pt>
                <c:pt idx="8">
                  <c:v>0.15</c:v>
                </c:pt>
              </c:numCache>
            </c:numRef>
          </c:val>
          <c:smooth val="0"/>
        </c:ser>
        <c:dLbls>
          <c:showLegendKey val="0"/>
          <c:showVal val="0"/>
          <c:showCatName val="0"/>
          <c:showSerName val="0"/>
          <c:showPercent val="0"/>
          <c:showBubbleSize val="0"/>
        </c:dLbls>
        <c:marker val="1"/>
        <c:smooth val="0"/>
        <c:axId val="114878720"/>
        <c:axId val="114877184"/>
      </c:lineChart>
      <c:catAx>
        <c:axId val="114861568"/>
        <c:scaling>
          <c:orientation val="minMax"/>
        </c:scaling>
        <c:delete val="0"/>
        <c:axPos val="b"/>
        <c:majorTickMark val="none"/>
        <c:minorTickMark val="none"/>
        <c:tickLblPos val="nextTo"/>
        <c:txPr>
          <a:bodyPr rot="-2700000"/>
          <a:lstStyle/>
          <a:p>
            <a:pPr>
              <a:defRPr/>
            </a:pPr>
            <a:endParaRPr lang="sv-SE"/>
          </a:p>
        </c:txPr>
        <c:crossAx val="114863104"/>
        <c:crosses val="autoZero"/>
        <c:auto val="1"/>
        <c:lblAlgn val="ctr"/>
        <c:lblOffset val="100"/>
        <c:noMultiLvlLbl val="0"/>
      </c:catAx>
      <c:valAx>
        <c:axId val="114863104"/>
        <c:scaling>
          <c:orientation val="minMax"/>
          <c:max val="0.2"/>
        </c:scaling>
        <c:delete val="0"/>
        <c:axPos val="l"/>
        <c:numFmt formatCode="0%" sourceLinked="0"/>
        <c:majorTickMark val="out"/>
        <c:minorTickMark val="none"/>
        <c:tickLblPos val="nextTo"/>
        <c:crossAx val="114861568"/>
        <c:crosses val="autoZero"/>
        <c:crossBetween val="between"/>
      </c:valAx>
      <c:valAx>
        <c:axId val="114877184"/>
        <c:scaling>
          <c:orientation val="minMax"/>
          <c:max val="0.2"/>
          <c:min val="0"/>
        </c:scaling>
        <c:delete val="0"/>
        <c:axPos val="r"/>
        <c:numFmt formatCode="0%" sourceLinked="0"/>
        <c:majorTickMark val="out"/>
        <c:minorTickMark val="none"/>
        <c:tickLblPos val="nextTo"/>
        <c:crossAx val="114878720"/>
        <c:crosses val="max"/>
        <c:crossBetween val="between"/>
      </c:valAx>
      <c:catAx>
        <c:axId val="114878720"/>
        <c:scaling>
          <c:orientation val="minMax"/>
        </c:scaling>
        <c:delete val="1"/>
        <c:axPos val="b"/>
        <c:majorTickMark val="out"/>
        <c:minorTickMark val="none"/>
        <c:tickLblPos val="nextTo"/>
        <c:crossAx val="114877184"/>
        <c:crosses val="autoZero"/>
        <c:auto val="1"/>
        <c:lblAlgn val="ctr"/>
        <c:lblOffset val="100"/>
        <c:noMultiLvlLbl val="0"/>
      </c:catAx>
      <c:spPr>
        <a:noFill/>
      </c:spPr>
    </c:plotArea>
    <c:plotVisOnly val="1"/>
    <c:dispBlanksAs val="gap"/>
    <c:showDLblsOverMax val="0"/>
  </c:chart>
  <c:txPr>
    <a:bodyPr/>
    <a:lstStyle/>
    <a:p>
      <a:pPr>
        <a:defRPr sz="1400">
          <a:latin typeface="Calibri" pitchFamily="34" charset="0"/>
          <a:cs typeface="Calibri" pitchFamily="34" charset="0"/>
        </a:defRPr>
      </a:pPr>
      <a:endParaRPr lang="sv-SE"/>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'Ark1'!$B$28</c:f>
              <c:strCache>
                <c:ptCount val="1"/>
                <c:pt idx="0">
                  <c:v>Ren kjernekapital</c:v>
                </c:pt>
              </c:strCache>
            </c:strRef>
          </c:tx>
          <c:spPr>
            <a:solidFill>
              <a:srgbClr val="00B0F0"/>
            </a:solidFill>
          </c:spPr>
          <c:invertIfNegative val="0"/>
          <c:dPt>
            <c:idx val="1"/>
            <c:invertIfNegative val="0"/>
            <c:bubble3D val="0"/>
            <c:spPr>
              <a:solidFill>
                <a:schemeClr val="bg1">
                  <a:lumMod val="65000"/>
                </a:schemeClr>
              </a:solidFill>
            </c:spPr>
          </c:dPt>
          <c:cat>
            <c:strRef>
              <c:f>'Ark1'!$A$29:$A$37</c:f>
              <c:strCache>
                <c:ptCount val="8"/>
                <c:pt idx="1">
                  <c:v>Minima 1 July 2016</c:v>
                </c:pt>
                <c:pt idx="3">
                  <c:v>All banks per 2012</c:v>
                </c:pt>
                <c:pt idx="5">
                  <c:v>Six largest banks</c:v>
                </c:pt>
                <c:pt idx="6">
                  <c:v>Other (TA &gt; NOK 10bn)</c:v>
                </c:pt>
                <c:pt idx="7">
                  <c:v>Other (TA &lt; NOK 10bn)</c:v>
                </c:pt>
              </c:strCache>
            </c:strRef>
          </c:cat>
          <c:val>
            <c:numRef>
              <c:f>'Ark1'!$B$29:$B$37</c:f>
              <c:numCache>
                <c:formatCode>0.00%</c:formatCode>
                <c:ptCount val="9"/>
                <c:pt idx="0">
                  <c:v>0</c:v>
                </c:pt>
                <c:pt idx="1">
                  <c:v>4.4999999999999998E-2</c:v>
                </c:pt>
                <c:pt idx="2">
                  <c:v>0</c:v>
                </c:pt>
                <c:pt idx="3">
                  <c:v>0.08</c:v>
                </c:pt>
                <c:pt idx="4">
                  <c:v>0</c:v>
                </c:pt>
                <c:pt idx="5">
                  <c:v>0.08</c:v>
                </c:pt>
                <c:pt idx="6">
                  <c:v>0.08</c:v>
                </c:pt>
                <c:pt idx="7">
                  <c:v>0.08</c:v>
                </c:pt>
                <c:pt idx="8">
                  <c:v>0</c:v>
                </c:pt>
              </c:numCache>
            </c:numRef>
          </c:val>
        </c:ser>
        <c:ser>
          <c:idx val="1"/>
          <c:order val="1"/>
          <c:tx>
            <c:strRef>
              <c:f>'Ark1'!$C$28</c:f>
              <c:strCache>
                <c:ptCount val="1"/>
                <c:pt idx="0">
                  <c:v>Hybridkapital</c:v>
                </c:pt>
              </c:strCache>
            </c:strRef>
          </c:tx>
          <c:spPr>
            <a:solidFill>
              <a:srgbClr val="F5750B"/>
            </a:solidFill>
          </c:spPr>
          <c:invertIfNegative val="0"/>
          <c:cat>
            <c:strRef>
              <c:f>'Ark1'!$A$29:$A$37</c:f>
              <c:strCache>
                <c:ptCount val="8"/>
                <c:pt idx="1">
                  <c:v>Minima 1 July 2016</c:v>
                </c:pt>
                <c:pt idx="3">
                  <c:v>All banks per 2012</c:v>
                </c:pt>
                <c:pt idx="5">
                  <c:v>Six largest banks</c:v>
                </c:pt>
                <c:pt idx="6">
                  <c:v>Other (TA &gt; NOK 10bn)</c:v>
                </c:pt>
                <c:pt idx="7">
                  <c:v>Other (TA &lt; NOK 10bn)</c:v>
                </c:pt>
              </c:strCache>
            </c:strRef>
          </c:cat>
          <c:val>
            <c:numRef>
              <c:f>'Ark1'!$C$29:$C$37</c:f>
              <c:numCache>
                <c:formatCode>0.00%</c:formatCode>
                <c:ptCount val="9"/>
                <c:pt idx="0">
                  <c:v>0</c:v>
                </c:pt>
                <c:pt idx="1">
                  <c:v>0</c:v>
                </c:pt>
                <c:pt idx="2">
                  <c:v>0</c:v>
                </c:pt>
                <c:pt idx="3">
                  <c:v>0</c:v>
                </c:pt>
                <c:pt idx="4">
                  <c:v>0</c:v>
                </c:pt>
                <c:pt idx="5">
                  <c:v>0</c:v>
                </c:pt>
                <c:pt idx="6">
                  <c:v>0</c:v>
                </c:pt>
                <c:pt idx="7">
                  <c:v>0</c:v>
                </c:pt>
                <c:pt idx="8">
                  <c:v>0</c:v>
                </c:pt>
              </c:numCache>
            </c:numRef>
          </c:val>
        </c:ser>
        <c:ser>
          <c:idx val="2"/>
          <c:order val="2"/>
          <c:tx>
            <c:strRef>
              <c:f>'Ark1'!$D$28</c:f>
              <c:strCache>
                <c:ptCount val="1"/>
                <c:pt idx="0">
                  <c:v>Tilleggskapital</c:v>
                </c:pt>
              </c:strCache>
            </c:strRef>
          </c:tx>
          <c:spPr>
            <a:solidFill>
              <a:srgbClr val="FFC000"/>
            </a:solidFill>
          </c:spPr>
          <c:invertIfNegative val="0"/>
          <c:cat>
            <c:strRef>
              <c:f>'Ark1'!$A$29:$A$37</c:f>
              <c:strCache>
                <c:ptCount val="8"/>
                <c:pt idx="1">
                  <c:v>Minima 1 July 2016</c:v>
                </c:pt>
                <c:pt idx="3">
                  <c:v>All banks per 2012</c:v>
                </c:pt>
                <c:pt idx="5">
                  <c:v>Six largest banks</c:v>
                </c:pt>
                <c:pt idx="6">
                  <c:v>Other (TA &gt; NOK 10bn)</c:v>
                </c:pt>
                <c:pt idx="7">
                  <c:v>Other (TA &lt; NOK 10bn)</c:v>
                </c:pt>
              </c:strCache>
            </c:strRef>
          </c:cat>
          <c:val>
            <c:numRef>
              <c:f>'Ark1'!$D$29:$D$37</c:f>
              <c:numCache>
                <c:formatCode>0.00%</c:formatCode>
                <c:ptCount val="9"/>
                <c:pt idx="0">
                  <c:v>0</c:v>
                </c:pt>
                <c:pt idx="1">
                  <c:v>0</c:v>
                </c:pt>
                <c:pt idx="2">
                  <c:v>0</c:v>
                </c:pt>
                <c:pt idx="3">
                  <c:v>0</c:v>
                </c:pt>
                <c:pt idx="4">
                  <c:v>0</c:v>
                </c:pt>
                <c:pt idx="5">
                  <c:v>0</c:v>
                </c:pt>
                <c:pt idx="6">
                  <c:v>0</c:v>
                </c:pt>
                <c:pt idx="7">
                  <c:v>0</c:v>
                </c:pt>
                <c:pt idx="8">
                  <c:v>0</c:v>
                </c:pt>
              </c:numCache>
            </c:numRef>
          </c:val>
        </c:ser>
        <c:ser>
          <c:idx val="3"/>
          <c:order val="3"/>
          <c:tx>
            <c:strRef>
              <c:f>'Ark1'!$E$28</c:f>
              <c:strCache>
                <c:ptCount val="1"/>
                <c:pt idx="0">
                  <c:v>RK ut over minstekrav</c:v>
                </c:pt>
              </c:strCache>
            </c:strRef>
          </c:tx>
          <c:spPr>
            <a:solidFill>
              <a:srgbClr val="00B0F0"/>
            </a:solidFill>
          </c:spPr>
          <c:invertIfNegative val="0"/>
          <c:dPt>
            <c:idx val="1"/>
            <c:invertIfNegative val="0"/>
            <c:bubble3D val="0"/>
            <c:spPr>
              <a:solidFill>
                <a:schemeClr val="bg1">
                  <a:lumMod val="65000"/>
                </a:schemeClr>
              </a:solidFill>
            </c:spPr>
          </c:dPt>
          <c:cat>
            <c:strRef>
              <c:f>'Ark1'!$A$29:$A$37</c:f>
              <c:strCache>
                <c:ptCount val="8"/>
                <c:pt idx="1">
                  <c:v>Minima 1 July 2016</c:v>
                </c:pt>
                <c:pt idx="3">
                  <c:v>All banks per 2012</c:v>
                </c:pt>
                <c:pt idx="5">
                  <c:v>Six largest banks</c:v>
                </c:pt>
                <c:pt idx="6">
                  <c:v>Other (TA &gt; NOK 10bn)</c:v>
                </c:pt>
                <c:pt idx="7">
                  <c:v>Other (TA &lt; NOK 10bn)</c:v>
                </c:pt>
              </c:strCache>
            </c:strRef>
          </c:cat>
          <c:val>
            <c:numRef>
              <c:f>'Ark1'!$E$29:$E$37</c:f>
              <c:numCache>
                <c:formatCode>0.00%</c:formatCode>
                <c:ptCount val="9"/>
                <c:pt idx="0">
                  <c:v>0</c:v>
                </c:pt>
                <c:pt idx="1">
                  <c:v>7.4999999999999997E-2</c:v>
                </c:pt>
                <c:pt idx="2">
                  <c:v>0</c:v>
                </c:pt>
                <c:pt idx="3">
                  <c:v>3.1E-2</c:v>
                </c:pt>
                <c:pt idx="4">
                  <c:v>0</c:v>
                </c:pt>
                <c:pt idx="5">
                  <c:v>2.4999999999999994E-2</c:v>
                </c:pt>
                <c:pt idx="6">
                  <c:v>3.9999999999999994E-2</c:v>
                </c:pt>
                <c:pt idx="7">
                  <c:v>7.8E-2</c:v>
                </c:pt>
                <c:pt idx="8">
                  <c:v>0</c:v>
                </c:pt>
              </c:numCache>
            </c:numRef>
          </c:val>
        </c:ser>
        <c:dLbls>
          <c:showLegendKey val="0"/>
          <c:showVal val="0"/>
          <c:showCatName val="0"/>
          <c:showSerName val="0"/>
          <c:showPercent val="0"/>
          <c:showBubbleSize val="0"/>
        </c:dLbls>
        <c:gapWidth val="46"/>
        <c:overlap val="100"/>
        <c:axId val="114988928"/>
        <c:axId val="114990464"/>
      </c:barChart>
      <c:lineChart>
        <c:grouping val="standard"/>
        <c:varyColors val="0"/>
        <c:ser>
          <c:idx val="4"/>
          <c:order val="4"/>
          <c:tx>
            <c:strRef>
              <c:f>'Ark1'!$F$28</c:f>
              <c:strCache>
                <c:ptCount val="1"/>
                <c:pt idx="0">
                  <c:v>4,5pst</c:v>
                </c:pt>
              </c:strCache>
            </c:strRef>
          </c:tx>
          <c:spPr>
            <a:ln w="19050">
              <a:solidFill>
                <a:srgbClr val="C00000"/>
              </a:solidFill>
            </a:ln>
          </c:spPr>
          <c:marker>
            <c:symbol val="none"/>
          </c:marker>
          <c:cat>
            <c:strRef>
              <c:f>'Ark1'!$A$30:$A$37</c:f>
              <c:strCache>
                <c:ptCount val="7"/>
                <c:pt idx="0">
                  <c:v>Minima 1 July 2016</c:v>
                </c:pt>
                <c:pt idx="2">
                  <c:v>All banks per 2012</c:v>
                </c:pt>
                <c:pt idx="4">
                  <c:v>Six largest banks</c:v>
                </c:pt>
                <c:pt idx="5">
                  <c:v>Other (TA &gt; NOK 10bn)</c:v>
                </c:pt>
                <c:pt idx="6">
                  <c:v>Other (TA &lt; NOK 10bn)</c:v>
                </c:pt>
              </c:strCache>
            </c:strRef>
          </c:cat>
          <c:val>
            <c:numRef>
              <c:f>'Ark1'!$F$29:$F$37</c:f>
              <c:numCache>
                <c:formatCode>0.00%</c:formatCode>
                <c:ptCount val="9"/>
                <c:pt idx="0">
                  <c:v>4.4999999999999998E-2</c:v>
                </c:pt>
                <c:pt idx="1">
                  <c:v>4.4999999999999998E-2</c:v>
                </c:pt>
                <c:pt idx="2">
                  <c:v>4.4999999999999998E-2</c:v>
                </c:pt>
                <c:pt idx="3">
                  <c:v>4.4999999999999998E-2</c:v>
                </c:pt>
                <c:pt idx="4">
                  <c:v>4.4999999999999998E-2</c:v>
                </c:pt>
                <c:pt idx="5">
                  <c:v>4.4999999999999998E-2</c:v>
                </c:pt>
                <c:pt idx="6">
                  <c:v>4.4999999999999998E-2</c:v>
                </c:pt>
                <c:pt idx="7">
                  <c:v>4.4999999999999998E-2</c:v>
                </c:pt>
                <c:pt idx="8">
                  <c:v>4.4999999999999998E-2</c:v>
                </c:pt>
              </c:numCache>
            </c:numRef>
          </c:val>
          <c:smooth val="0"/>
        </c:ser>
        <c:ser>
          <c:idx val="5"/>
          <c:order val="5"/>
          <c:tx>
            <c:strRef>
              <c:f>'Ark1'!$G$28</c:f>
              <c:strCache>
                <c:ptCount val="1"/>
                <c:pt idx="0">
                  <c:v>6pst</c:v>
                </c:pt>
              </c:strCache>
            </c:strRef>
          </c:tx>
          <c:spPr>
            <a:ln w="19050">
              <a:noFill/>
            </a:ln>
          </c:spPr>
          <c:marker>
            <c:symbol val="none"/>
          </c:marker>
          <c:cat>
            <c:strRef>
              <c:f>'Ark1'!$A$30:$A$37</c:f>
              <c:strCache>
                <c:ptCount val="7"/>
                <c:pt idx="0">
                  <c:v>Minima 1 July 2016</c:v>
                </c:pt>
                <c:pt idx="2">
                  <c:v>All banks per 2012</c:v>
                </c:pt>
                <c:pt idx="4">
                  <c:v>Six largest banks</c:v>
                </c:pt>
                <c:pt idx="5">
                  <c:v>Other (TA &gt; NOK 10bn)</c:v>
                </c:pt>
                <c:pt idx="6">
                  <c:v>Other (TA &lt; NOK 10bn)</c:v>
                </c:pt>
              </c:strCache>
            </c:strRef>
          </c:cat>
          <c:val>
            <c:numRef>
              <c:f>'Ark1'!$G$29:$G$37</c:f>
              <c:numCache>
                <c:formatCode>0.00%</c:formatCode>
                <c:ptCount val="9"/>
                <c:pt idx="0">
                  <c:v>0.06</c:v>
                </c:pt>
                <c:pt idx="1">
                  <c:v>0.06</c:v>
                </c:pt>
                <c:pt idx="2">
                  <c:v>0.06</c:v>
                </c:pt>
                <c:pt idx="3">
                  <c:v>0.06</c:v>
                </c:pt>
                <c:pt idx="4">
                  <c:v>0.06</c:v>
                </c:pt>
                <c:pt idx="5">
                  <c:v>0.06</c:v>
                </c:pt>
                <c:pt idx="6">
                  <c:v>0.06</c:v>
                </c:pt>
                <c:pt idx="7">
                  <c:v>0.06</c:v>
                </c:pt>
                <c:pt idx="8">
                  <c:v>0.06</c:v>
                </c:pt>
              </c:numCache>
            </c:numRef>
          </c:val>
          <c:smooth val="0"/>
        </c:ser>
        <c:ser>
          <c:idx val="6"/>
          <c:order val="6"/>
          <c:tx>
            <c:strRef>
              <c:f>'Ark1'!$H$28</c:f>
              <c:strCache>
                <c:ptCount val="1"/>
                <c:pt idx="0">
                  <c:v>8pst</c:v>
                </c:pt>
              </c:strCache>
            </c:strRef>
          </c:tx>
          <c:spPr>
            <a:ln w="19050">
              <a:noFill/>
            </a:ln>
          </c:spPr>
          <c:marker>
            <c:symbol val="none"/>
          </c:marker>
          <c:cat>
            <c:strRef>
              <c:f>'Ark1'!$A$30:$A$37</c:f>
              <c:strCache>
                <c:ptCount val="7"/>
                <c:pt idx="0">
                  <c:v>Minima 1 July 2016</c:v>
                </c:pt>
                <c:pt idx="2">
                  <c:v>All banks per 2012</c:v>
                </c:pt>
                <c:pt idx="4">
                  <c:v>Six largest banks</c:v>
                </c:pt>
                <c:pt idx="5">
                  <c:v>Other (TA &gt; NOK 10bn)</c:v>
                </c:pt>
                <c:pt idx="6">
                  <c:v>Other (TA &lt; NOK 10bn)</c:v>
                </c:pt>
              </c:strCache>
            </c:strRef>
          </c:cat>
          <c:val>
            <c:numRef>
              <c:f>'Ark1'!$H$29:$H$37</c:f>
              <c:numCache>
                <c:formatCode>0.00%</c:formatCode>
                <c:ptCount val="9"/>
                <c:pt idx="0">
                  <c:v>0.08</c:v>
                </c:pt>
                <c:pt idx="1">
                  <c:v>0.08</c:v>
                </c:pt>
                <c:pt idx="2">
                  <c:v>0.08</c:v>
                </c:pt>
                <c:pt idx="3">
                  <c:v>0.08</c:v>
                </c:pt>
                <c:pt idx="4">
                  <c:v>0.08</c:v>
                </c:pt>
                <c:pt idx="5">
                  <c:v>0.08</c:v>
                </c:pt>
                <c:pt idx="6">
                  <c:v>0.08</c:v>
                </c:pt>
                <c:pt idx="7">
                  <c:v>0.08</c:v>
                </c:pt>
                <c:pt idx="8">
                  <c:v>0.08</c:v>
                </c:pt>
              </c:numCache>
            </c:numRef>
          </c:val>
          <c:smooth val="0"/>
        </c:ser>
        <c:ser>
          <c:idx val="7"/>
          <c:order val="7"/>
          <c:tx>
            <c:strRef>
              <c:f>'Ark1'!$I$28</c:f>
              <c:strCache>
                <c:ptCount val="1"/>
                <c:pt idx="0">
                  <c:v>bev</c:v>
                </c:pt>
              </c:strCache>
            </c:strRef>
          </c:tx>
          <c:spPr>
            <a:ln w="19050">
              <a:noFill/>
              <a:prstDash val="sysDash"/>
            </a:ln>
          </c:spPr>
          <c:marker>
            <c:symbol val="none"/>
          </c:marker>
          <c:cat>
            <c:strRef>
              <c:f>'Ark1'!$A$30:$A$37</c:f>
              <c:strCache>
                <c:ptCount val="7"/>
                <c:pt idx="0">
                  <c:v>Minima 1 July 2016</c:v>
                </c:pt>
                <c:pt idx="2">
                  <c:v>All banks per 2012</c:v>
                </c:pt>
                <c:pt idx="4">
                  <c:v>Six largest banks</c:v>
                </c:pt>
                <c:pt idx="5">
                  <c:v>Other (TA &gt; NOK 10bn)</c:v>
                </c:pt>
                <c:pt idx="6">
                  <c:v>Other (TA &lt; NOK 10bn)</c:v>
                </c:pt>
              </c:strCache>
            </c:strRef>
          </c:cat>
          <c:val>
            <c:numRef>
              <c:f>'Ark1'!$I$29:$I$37</c:f>
              <c:numCache>
                <c:formatCode>0.00%</c:formatCode>
                <c:ptCount val="9"/>
                <c:pt idx="0">
                  <c:v>6.9999999999999993E-2</c:v>
                </c:pt>
                <c:pt idx="1">
                  <c:v>6.9999999999999993E-2</c:v>
                </c:pt>
                <c:pt idx="2">
                  <c:v>6.9999999999999993E-2</c:v>
                </c:pt>
                <c:pt idx="3">
                  <c:v>6.9999999999999993E-2</c:v>
                </c:pt>
                <c:pt idx="4">
                  <c:v>6.9999999999999993E-2</c:v>
                </c:pt>
                <c:pt idx="5">
                  <c:v>6.9999999999999993E-2</c:v>
                </c:pt>
                <c:pt idx="6">
                  <c:v>6.9999999999999993E-2</c:v>
                </c:pt>
                <c:pt idx="7">
                  <c:v>6.9999999999999993E-2</c:v>
                </c:pt>
                <c:pt idx="8">
                  <c:v>6.9999999999999993E-2</c:v>
                </c:pt>
              </c:numCache>
            </c:numRef>
          </c:val>
          <c:smooth val="0"/>
        </c:ser>
        <c:dLbls>
          <c:showLegendKey val="0"/>
          <c:showVal val="0"/>
          <c:showCatName val="0"/>
          <c:showSerName val="0"/>
          <c:showPercent val="0"/>
          <c:showBubbleSize val="0"/>
        </c:dLbls>
        <c:marker val="1"/>
        <c:smooth val="0"/>
        <c:axId val="114988928"/>
        <c:axId val="114990464"/>
      </c:lineChart>
      <c:lineChart>
        <c:grouping val="standard"/>
        <c:varyColors val="0"/>
        <c:ser>
          <c:idx val="8"/>
          <c:order val="8"/>
          <c:tx>
            <c:strRef>
              <c:f>'Ark1'!$J$28</c:f>
              <c:strCache>
                <c:ptCount val="1"/>
                <c:pt idx="0">
                  <c:v>syst</c:v>
                </c:pt>
              </c:strCache>
            </c:strRef>
          </c:tx>
          <c:spPr>
            <a:ln w="19050">
              <a:solidFill>
                <a:srgbClr val="0000FF"/>
              </a:solidFill>
              <a:prstDash val="sysDash"/>
            </a:ln>
          </c:spPr>
          <c:marker>
            <c:symbol val="none"/>
          </c:marker>
          <c:cat>
            <c:strRef>
              <c:f>'Ark1'!$A$30:$A$37</c:f>
              <c:strCache>
                <c:ptCount val="7"/>
                <c:pt idx="0">
                  <c:v>Minima 1 July 2016</c:v>
                </c:pt>
                <c:pt idx="2">
                  <c:v>All banks per 2012</c:v>
                </c:pt>
                <c:pt idx="4">
                  <c:v>Six largest banks</c:v>
                </c:pt>
                <c:pt idx="5">
                  <c:v>Other (TA &gt; NOK 10bn)</c:v>
                </c:pt>
                <c:pt idx="6">
                  <c:v>Other (TA &lt; NOK 10bn)</c:v>
                </c:pt>
              </c:strCache>
            </c:strRef>
          </c:cat>
          <c:val>
            <c:numRef>
              <c:f>'Ark1'!$J$29:$J$37</c:f>
              <c:numCache>
                <c:formatCode>0.00%</c:formatCode>
                <c:ptCount val="9"/>
                <c:pt idx="0">
                  <c:v>0.1</c:v>
                </c:pt>
                <c:pt idx="1">
                  <c:v>0.1</c:v>
                </c:pt>
                <c:pt idx="2">
                  <c:v>0.1</c:v>
                </c:pt>
                <c:pt idx="3">
                  <c:v>0.1</c:v>
                </c:pt>
                <c:pt idx="4">
                  <c:v>0.1</c:v>
                </c:pt>
                <c:pt idx="5">
                  <c:v>0.1</c:v>
                </c:pt>
                <c:pt idx="6">
                  <c:v>0.1</c:v>
                </c:pt>
                <c:pt idx="7">
                  <c:v>0.1</c:v>
                </c:pt>
                <c:pt idx="8">
                  <c:v>0.1</c:v>
                </c:pt>
              </c:numCache>
            </c:numRef>
          </c:val>
          <c:smooth val="0"/>
        </c:ser>
        <c:ser>
          <c:idx val="9"/>
          <c:order val="9"/>
          <c:tx>
            <c:strRef>
              <c:f>'Ark1'!$K$28</c:f>
              <c:strCache>
                <c:ptCount val="1"/>
                <c:pt idx="0">
                  <c:v>sifi</c:v>
                </c:pt>
              </c:strCache>
            </c:strRef>
          </c:tx>
          <c:spPr>
            <a:ln w="19050">
              <a:solidFill>
                <a:srgbClr val="7030A0"/>
              </a:solidFill>
              <a:prstDash val="sysDash"/>
            </a:ln>
          </c:spPr>
          <c:marker>
            <c:symbol val="none"/>
          </c:marker>
          <c:cat>
            <c:strRef>
              <c:f>'Ark1'!$A$30:$A$37</c:f>
              <c:strCache>
                <c:ptCount val="7"/>
                <c:pt idx="0">
                  <c:v>Minima 1 July 2016</c:v>
                </c:pt>
                <c:pt idx="2">
                  <c:v>All banks per 2012</c:v>
                </c:pt>
                <c:pt idx="4">
                  <c:v>Six largest banks</c:v>
                </c:pt>
                <c:pt idx="5">
                  <c:v>Other (TA &gt; NOK 10bn)</c:v>
                </c:pt>
                <c:pt idx="6">
                  <c:v>Other (TA &lt; NOK 10bn)</c:v>
                </c:pt>
              </c:strCache>
            </c:strRef>
          </c:cat>
          <c:val>
            <c:numRef>
              <c:f>'Ark1'!$K$29:$K$37</c:f>
              <c:numCache>
                <c:formatCode>0.00%</c:formatCode>
                <c:ptCount val="9"/>
                <c:pt idx="0">
                  <c:v>0.12</c:v>
                </c:pt>
                <c:pt idx="1">
                  <c:v>0.12</c:v>
                </c:pt>
                <c:pt idx="2">
                  <c:v>0.12</c:v>
                </c:pt>
                <c:pt idx="3">
                  <c:v>0.12</c:v>
                </c:pt>
                <c:pt idx="4">
                  <c:v>0.12</c:v>
                </c:pt>
                <c:pt idx="5">
                  <c:v>0.12</c:v>
                </c:pt>
                <c:pt idx="6">
                  <c:v>0.12</c:v>
                </c:pt>
                <c:pt idx="7">
                  <c:v>0.12</c:v>
                </c:pt>
                <c:pt idx="8">
                  <c:v>0.12</c:v>
                </c:pt>
              </c:numCache>
            </c:numRef>
          </c:val>
          <c:smooth val="0"/>
        </c:ser>
        <c:ser>
          <c:idx val="10"/>
          <c:order val="10"/>
          <c:tx>
            <c:strRef>
              <c:f>'Ark1'!$L$28</c:f>
              <c:strCache>
                <c:ptCount val="1"/>
                <c:pt idx="0">
                  <c:v>ms</c:v>
                </c:pt>
              </c:strCache>
            </c:strRef>
          </c:tx>
          <c:spPr>
            <a:ln w="19050">
              <a:noFill/>
              <a:prstDash val="sysDash"/>
            </a:ln>
          </c:spPr>
          <c:marker>
            <c:symbol val="none"/>
          </c:marker>
          <c:cat>
            <c:strRef>
              <c:f>'Ark1'!$A$30:$A$37</c:f>
              <c:strCache>
                <c:ptCount val="7"/>
                <c:pt idx="0">
                  <c:v>Minima 1 July 2016</c:v>
                </c:pt>
                <c:pt idx="2">
                  <c:v>All banks per 2012</c:v>
                </c:pt>
                <c:pt idx="4">
                  <c:v>Six largest banks</c:v>
                </c:pt>
                <c:pt idx="5">
                  <c:v>Other (TA &gt; NOK 10bn)</c:v>
                </c:pt>
                <c:pt idx="6">
                  <c:v>Other (TA &lt; NOK 10bn)</c:v>
                </c:pt>
              </c:strCache>
            </c:strRef>
          </c:cat>
          <c:val>
            <c:numRef>
              <c:f>'Ark1'!$L$29:$L$37</c:f>
              <c:numCache>
                <c:formatCode>0.00%</c:formatCode>
                <c:ptCount val="9"/>
                <c:pt idx="0">
                  <c:v>0.14499999999999999</c:v>
                </c:pt>
                <c:pt idx="1">
                  <c:v>0.14499999999999999</c:v>
                </c:pt>
                <c:pt idx="2">
                  <c:v>0.14499999999999999</c:v>
                </c:pt>
                <c:pt idx="3">
                  <c:v>0.14499999999999999</c:v>
                </c:pt>
                <c:pt idx="4">
                  <c:v>0.14499999999999999</c:v>
                </c:pt>
                <c:pt idx="5">
                  <c:v>0.14499999999999999</c:v>
                </c:pt>
                <c:pt idx="6">
                  <c:v>0.14499999999999999</c:v>
                </c:pt>
                <c:pt idx="7">
                  <c:v>0.14499999999999999</c:v>
                </c:pt>
                <c:pt idx="8">
                  <c:v>0.14499999999999999</c:v>
                </c:pt>
              </c:numCache>
            </c:numRef>
          </c:val>
          <c:smooth val="0"/>
        </c:ser>
        <c:dLbls>
          <c:showLegendKey val="0"/>
          <c:showVal val="0"/>
          <c:showCatName val="0"/>
          <c:showSerName val="0"/>
          <c:showPercent val="0"/>
          <c:showBubbleSize val="0"/>
        </c:dLbls>
        <c:marker val="1"/>
        <c:smooth val="0"/>
        <c:axId val="114997888"/>
        <c:axId val="114996352"/>
      </c:lineChart>
      <c:catAx>
        <c:axId val="114988928"/>
        <c:scaling>
          <c:orientation val="minMax"/>
        </c:scaling>
        <c:delete val="0"/>
        <c:axPos val="b"/>
        <c:majorTickMark val="none"/>
        <c:minorTickMark val="none"/>
        <c:tickLblPos val="nextTo"/>
        <c:txPr>
          <a:bodyPr rot="-2700000"/>
          <a:lstStyle/>
          <a:p>
            <a:pPr>
              <a:defRPr/>
            </a:pPr>
            <a:endParaRPr lang="sv-SE"/>
          </a:p>
        </c:txPr>
        <c:crossAx val="114990464"/>
        <c:crosses val="autoZero"/>
        <c:auto val="1"/>
        <c:lblAlgn val="ctr"/>
        <c:lblOffset val="100"/>
        <c:noMultiLvlLbl val="0"/>
      </c:catAx>
      <c:valAx>
        <c:axId val="114990464"/>
        <c:scaling>
          <c:orientation val="minMax"/>
          <c:max val="0.2"/>
        </c:scaling>
        <c:delete val="0"/>
        <c:axPos val="l"/>
        <c:numFmt formatCode="0%" sourceLinked="0"/>
        <c:majorTickMark val="out"/>
        <c:minorTickMark val="none"/>
        <c:tickLblPos val="nextTo"/>
        <c:crossAx val="114988928"/>
        <c:crosses val="autoZero"/>
        <c:crossBetween val="between"/>
      </c:valAx>
      <c:valAx>
        <c:axId val="114996352"/>
        <c:scaling>
          <c:orientation val="minMax"/>
          <c:max val="0.2"/>
          <c:min val="0"/>
        </c:scaling>
        <c:delete val="0"/>
        <c:axPos val="r"/>
        <c:numFmt formatCode="0%" sourceLinked="0"/>
        <c:majorTickMark val="out"/>
        <c:minorTickMark val="none"/>
        <c:tickLblPos val="nextTo"/>
        <c:crossAx val="114997888"/>
        <c:crosses val="max"/>
        <c:crossBetween val="between"/>
      </c:valAx>
      <c:catAx>
        <c:axId val="114997888"/>
        <c:scaling>
          <c:orientation val="minMax"/>
        </c:scaling>
        <c:delete val="1"/>
        <c:axPos val="b"/>
        <c:majorTickMark val="out"/>
        <c:minorTickMark val="none"/>
        <c:tickLblPos val="nextTo"/>
        <c:crossAx val="114996352"/>
        <c:crosses val="autoZero"/>
        <c:auto val="1"/>
        <c:lblAlgn val="ctr"/>
        <c:lblOffset val="100"/>
        <c:noMultiLvlLbl val="0"/>
      </c:catAx>
      <c:spPr>
        <a:noFill/>
      </c:spPr>
    </c:plotArea>
    <c:plotVisOnly val="1"/>
    <c:dispBlanksAs val="gap"/>
    <c:showDLblsOverMax val="0"/>
  </c:chart>
  <c:txPr>
    <a:bodyPr/>
    <a:lstStyle/>
    <a:p>
      <a:pPr>
        <a:defRPr sz="1400">
          <a:latin typeface="Calibri" pitchFamily="34" charset="0"/>
          <a:cs typeface="Calibri" pitchFamily="34" charset="0"/>
        </a:defRPr>
      </a:pPr>
      <a:endParaRPr lang="sv-SE"/>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'Ark14'!$C$34</c:f>
              <c:strCache>
                <c:ptCount val="1"/>
                <c:pt idx="0">
                  <c:v>RW</c:v>
                </c:pt>
              </c:strCache>
            </c:strRef>
          </c:tx>
          <c:spPr>
            <a:solidFill>
              <a:srgbClr val="00B0F0"/>
            </a:solidFill>
          </c:spPr>
          <c:invertIfNegative val="0"/>
          <c:dPt>
            <c:idx val="0"/>
            <c:invertIfNegative val="0"/>
            <c:bubble3D val="0"/>
            <c:spPr>
              <a:solidFill>
                <a:schemeClr val="bg1">
                  <a:lumMod val="50000"/>
                </a:schemeClr>
              </a:solidFill>
            </c:spPr>
          </c:dPt>
          <c:cat>
            <c:strRef>
              <c:f>'Ark14'!$A$35:$B$43</c:f>
              <c:strCache>
                <c:ptCount val="9"/>
                <c:pt idx="0">
                  <c:v>Standardised approach</c:v>
                </c:pt>
                <c:pt idx="1">
                  <c:v>Bank 1 Oslo Akershus</c:v>
                </c:pt>
                <c:pt idx="2">
                  <c:v>Sparebanken Hedmark</c:v>
                </c:pt>
                <c:pt idx="3">
                  <c:v>DNB Bank</c:v>
                </c:pt>
                <c:pt idx="4">
                  <c:v>Sparebank 1 SMN</c:v>
                </c:pt>
                <c:pt idx="5">
                  <c:v>Sparebank 1  Nord-Norge</c:v>
                </c:pt>
                <c:pt idx="6">
                  <c:v>Sparebanken Vest</c:v>
                </c:pt>
                <c:pt idx="7">
                  <c:v>Sparebank 1 SR-Bank</c:v>
                </c:pt>
                <c:pt idx="8">
                  <c:v>Nordea  Norge</c:v>
                </c:pt>
              </c:strCache>
            </c:strRef>
          </c:cat>
          <c:val>
            <c:numRef>
              <c:f>'Ark14'!$C$35:$C$43</c:f>
              <c:numCache>
                <c:formatCode>0.00%</c:formatCode>
                <c:ptCount val="9"/>
                <c:pt idx="0">
                  <c:v>0.35</c:v>
                </c:pt>
                <c:pt idx="1">
                  <c:v>0.13100000000000001</c:v>
                </c:pt>
                <c:pt idx="2">
                  <c:v>0.13100000000000001</c:v>
                </c:pt>
                <c:pt idx="3">
                  <c:v>0.11700000000000001</c:v>
                </c:pt>
                <c:pt idx="4">
                  <c:v>0.108</c:v>
                </c:pt>
                <c:pt idx="5">
                  <c:v>0.107</c:v>
                </c:pt>
                <c:pt idx="6">
                  <c:v>0.105</c:v>
                </c:pt>
                <c:pt idx="7">
                  <c:v>9.4E-2</c:v>
                </c:pt>
                <c:pt idx="8">
                  <c:v>8.4000000000000005E-2</c:v>
                </c:pt>
              </c:numCache>
            </c:numRef>
          </c:val>
        </c:ser>
        <c:dLbls>
          <c:showLegendKey val="0"/>
          <c:showVal val="0"/>
          <c:showCatName val="0"/>
          <c:showSerName val="0"/>
          <c:showPercent val="0"/>
          <c:showBubbleSize val="0"/>
        </c:dLbls>
        <c:gapWidth val="150"/>
        <c:axId val="125430016"/>
        <c:axId val="125435904"/>
      </c:barChart>
      <c:lineChart>
        <c:grouping val="standard"/>
        <c:varyColors val="0"/>
        <c:ser>
          <c:idx val="2"/>
          <c:order val="2"/>
          <c:tx>
            <c:strRef>
              <c:f>'Ark14'!$E$34</c:f>
              <c:strCache>
                <c:ptCount val="1"/>
                <c:pt idx="0">
                  <c:v>Marginal w/Basel I floor</c:v>
                </c:pt>
              </c:strCache>
            </c:strRef>
          </c:tx>
          <c:spPr>
            <a:ln>
              <a:solidFill>
                <a:srgbClr val="00B050"/>
              </a:solidFill>
              <a:prstDash val="dash"/>
            </a:ln>
          </c:spPr>
          <c:marker>
            <c:symbol val="none"/>
          </c:marker>
          <c:cat>
            <c:strRef>
              <c:f>'Ark14'!$A$35:$B$43</c:f>
              <c:strCache>
                <c:ptCount val="9"/>
                <c:pt idx="0">
                  <c:v>Standardised approach</c:v>
                </c:pt>
                <c:pt idx="1">
                  <c:v>Bank 1 Oslo Akershus</c:v>
                </c:pt>
                <c:pt idx="2">
                  <c:v>Sparebanken Hedmark</c:v>
                </c:pt>
                <c:pt idx="3">
                  <c:v>DNB Bank</c:v>
                </c:pt>
                <c:pt idx="4">
                  <c:v>Sparebank 1 SMN</c:v>
                </c:pt>
                <c:pt idx="5">
                  <c:v>Sparebank 1  Nord-Norge</c:v>
                </c:pt>
                <c:pt idx="6">
                  <c:v>Sparebanken Vest</c:v>
                </c:pt>
                <c:pt idx="7">
                  <c:v>Sparebank 1 SR-Bank</c:v>
                </c:pt>
                <c:pt idx="8">
                  <c:v>Nordea  Norge</c:v>
                </c:pt>
              </c:strCache>
            </c:strRef>
          </c:cat>
          <c:val>
            <c:numRef>
              <c:f>'Ark14'!$E$35:$E$43</c:f>
              <c:numCache>
                <c:formatCode>0%</c:formatCode>
                <c:ptCount val="9"/>
                <c:pt idx="0">
                  <c:v>0.4</c:v>
                </c:pt>
                <c:pt idx="1">
                  <c:v>0.4</c:v>
                </c:pt>
                <c:pt idx="2">
                  <c:v>0.4</c:v>
                </c:pt>
                <c:pt idx="3">
                  <c:v>0.4</c:v>
                </c:pt>
                <c:pt idx="4">
                  <c:v>0.4</c:v>
                </c:pt>
                <c:pt idx="5">
                  <c:v>0.4</c:v>
                </c:pt>
                <c:pt idx="6">
                  <c:v>0.4</c:v>
                </c:pt>
                <c:pt idx="7">
                  <c:v>0.4</c:v>
                </c:pt>
                <c:pt idx="8">
                  <c:v>0.4</c:v>
                </c:pt>
              </c:numCache>
            </c:numRef>
          </c:val>
          <c:smooth val="0"/>
        </c:ser>
        <c:dLbls>
          <c:showLegendKey val="0"/>
          <c:showVal val="0"/>
          <c:showCatName val="0"/>
          <c:showSerName val="0"/>
          <c:showPercent val="0"/>
          <c:showBubbleSize val="0"/>
        </c:dLbls>
        <c:marker val="1"/>
        <c:smooth val="0"/>
        <c:axId val="125430016"/>
        <c:axId val="125435904"/>
      </c:lineChart>
      <c:lineChart>
        <c:grouping val="standard"/>
        <c:varyColors val="0"/>
        <c:ser>
          <c:idx val="1"/>
          <c:order val="1"/>
          <c:tx>
            <c:strRef>
              <c:f>'Ark14'!$D$34</c:f>
              <c:strCache>
                <c:ptCount val="1"/>
                <c:pt idx="0">
                  <c:v>Average w/floor</c:v>
                </c:pt>
              </c:strCache>
            </c:strRef>
          </c:tx>
          <c:spPr>
            <a:ln>
              <a:solidFill>
                <a:srgbClr val="FF0000"/>
              </a:solidFill>
              <a:prstDash val="dash"/>
            </a:ln>
          </c:spPr>
          <c:marker>
            <c:symbol val="none"/>
          </c:marker>
          <c:cat>
            <c:strRef>
              <c:f>'Ark14'!$A$35:$B$43</c:f>
              <c:strCache>
                <c:ptCount val="9"/>
                <c:pt idx="0">
                  <c:v>Standardised approach</c:v>
                </c:pt>
                <c:pt idx="1">
                  <c:v>Bank 1 Oslo Akershus</c:v>
                </c:pt>
                <c:pt idx="2">
                  <c:v>Sparebanken Hedmark</c:v>
                </c:pt>
                <c:pt idx="3">
                  <c:v>DNB Bank</c:v>
                </c:pt>
                <c:pt idx="4">
                  <c:v>Sparebank 1 SMN</c:v>
                </c:pt>
                <c:pt idx="5">
                  <c:v>Sparebank 1  Nord-Norge</c:v>
                </c:pt>
                <c:pt idx="6">
                  <c:v>Sparebanken Vest</c:v>
                </c:pt>
                <c:pt idx="7">
                  <c:v>Sparebank 1 SR-Bank</c:v>
                </c:pt>
                <c:pt idx="8">
                  <c:v>Nordea  Norge</c:v>
                </c:pt>
              </c:strCache>
            </c:strRef>
          </c:cat>
          <c:val>
            <c:numRef>
              <c:f>'Ark14'!$D$35:$D$43</c:f>
              <c:numCache>
                <c:formatCode>0.00%</c:formatCode>
                <c:ptCount val="9"/>
                <c:pt idx="0">
                  <c:v>0.22500000000000001</c:v>
                </c:pt>
                <c:pt idx="1">
                  <c:v>0.22500000000000001</c:v>
                </c:pt>
                <c:pt idx="2">
                  <c:v>0.22500000000000001</c:v>
                </c:pt>
                <c:pt idx="3">
                  <c:v>0.22500000000000001</c:v>
                </c:pt>
                <c:pt idx="4">
                  <c:v>0.22500000000000001</c:v>
                </c:pt>
                <c:pt idx="5">
                  <c:v>0.22500000000000001</c:v>
                </c:pt>
                <c:pt idx="6">
                  <c:v>0.22500000000000001</c:v>
                </c:pt>
                <c:pt idx="7">
                  <c:v>0.22500000000000001</c:v>
                </c:pt>
                <c:pt idx="8">
                  <c:v>0.22500000000000001</c:v>
                </c:pt>
              </c:numCache>
            </c:numRef>
          </c:val>
          <c:smooth val="0"/>
        </c:ser>
        <c:dLbls>
          <c:showLegendKey val="0"/>
          <c:showVal val="0"/>
          <c:showCatName val="0"/>
          <c:showSerName val="0"/>
          <c:showPercent val="0"/>
          <c:showBubbleSize val="0"/>
        </c:dLbls>
        <c:marker val="1"/>
        <c:smooth val="0"/>
        <c:axId val="125438976"/>
        <c:axId val="125437440"/>
      </c:lineChart>
      <c:catAx>
        <c:axId val="125430016"/>
        <c:scaling>
          <c:orientation val="minMax"/>
        </c:scaling>
        <c:delete val="0"/>
        <c:axPos val="b"/>
        <c:majorTickMark val="out"/>
        <c:minorTickMark val="none"/>
        <c:tickLblPos val="nextTo"/>
        <c:txPr>
          <a:bodyPr rot="2700000"/>
          <a:lstStyle/>
          <a:p>
            <a:pPr>
              <a:defRPr/>
            </a:pPr>
            <a:endParaRPr lang="sv-SE"/>
          </a:p>
        </c:txPr>
        <c:crossAx val="125435904"/>
        <c:crosses val="autoZero"/>
        <c:auto val="1"/>
        <c:lblAlgn val="ctr"/>
        <c:lblOffset val="100"/>
        <c:noMultiLvlLbl val="0"/>
      </c:catAx>
      <c:valAx>
        <c:axId val="125435904"/>
        <c:scaling>
          <c:orientation val="minMax"/>
          <c:max val="0.5"/>
        </c:scaling>
        <c:delete val="0"/>
        <c:axPos val="l"/>
        <c:numFmt formatCode="0%" sourceLinked="0"/>
        <c:majorTickMark val="out"/>
        <c:minorTickMark val="none"/>
        <c:tickLblPos val="nextTo"/>
        <c:crossAx val="125430016"/>
        <c:crosses val="autoZero"/>
        <c:crossBetween val="between"/>
        <c:majorUnit val="0.1"/>
      </c:valAx>
      <c:valAx>
        <c:axId val="125437440"/>
        <c:scaling>
          <c:orientation val="minMax"/>
          <c:max val="0.5"/>
        </c:scaling>
        <c:delete val="0"/>
        <c:axPos val="r"/>
        <c:numFmt formatCode="0%" sourceLinked="0"/>
        <c:majorTickMark val="out"/>
        <c:minorTickMark val="none"/>
        <c:tickLblPos val="nextTo"/>
        <c:crossAx val="125438976"/>
        <c:crosses val="max"/>
        <c:crossBetween val="between"/>
        <c:majorUnit val="0.1"/>
      </c:valAx>
      <c:catAx>
        <c:axId val="125438976"/>
        <c:scaling>
          <c:orientation val="minMax"/>
        </c:scaling>
        <c:delete val="1"/>
        <c:axPos val="b"/>
        <c:majorTickMark val="out"/>
        <c:minorTickMark val="none"/>
        <c:tickLblPos val="nextTo"/>
        <c:crossAx val="125437440"/>
        <c:crosses val="autoZero"/>
        <c:auto val="1"/>
        <c:lblAlgn val="ctr"/>
        <c:lblOffset val="100"/>
        <c:noMultiLvlLbl val="0"/>
      </c:catAx>
    </c:plotArea>
    <c:legend>
      <c:legendPos val="r"/>
      <c:legendEntry>
        <c:idx val="0"/>
        <c:delete val="1"/>
      </c:legendEntry>
      <c:layout>
        <c:manualLayout>
          <c:xMode val="edge"/>
          <c:yMode val="edge"/>
          <c:x val="0.36292370439742544"/>
          <c:y val="6.8063795354057922E-3"/>
          <c:w val="0.55558040001642561"/>
          <c:h val="0.10097051715226582"/>
        </c:manualLayout>
      </c:layout>
      <c:overlay val="1"/>
    </c:legend>
    <c:plotVisOnly val="1"/>
    <c:dispBlanksAs val="gap"/>
    <c:showDLblsOverMax val="0"/>
  </c:chart>
  <c:txPr>
    <a:bodyPr/>
    <a:lstStyle/>
    <a:p>
      <a:pPr>
        <a:defRPr sz="1400">
          <a:latin typeface="Calibri" pitchFamily="34" charset="0"/>
          <a:cs typeface="Calibri" pitchFamily="34" charset="0"/>
        </a:defRPr>
      </a:pPr>
      <a:endParaRPr lang="sv-SE"/>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'Ark16'!$B$5</c:f>
              <c:strCache>
                <c:ptCount val="1"/>
                <c:pt idx="0">
                  <c:v>Total</c:v>
                </c:pt>
              </c:strCache>
            </c:strRef>
          </c:tx>
          <c:spPr>
            <a:ln>
              <a:solidFill>
                <a:srgbClr val="C00000"/>
              </a:solidFill>
            </a:ln>
          </c:spPr>
          <c:marker>
            <c:symbol val="none"/>
          </c:marker>
          <c:cat>
            <c:numRef>
              <c:f>'Ark16'!$A$6:$A$57</c:f>
              <c:numCache>
                <c:formatCode>General</c:formatCode>
                <c:ptCount val="52"/>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numCache>
            </c:numRef>
          </c:cat>
          <c:val>
            <c:numRef>
              <c:f>'Ark16'!$B$6:$B$57</c:f>
              <c:numCache>
                <c:formatCode>0.0</c:formatCode>
                <c:ptCount val="52"/>
                <c:pt idx="1">
                  <c:v>98.4</c:v>
                </c:pt>
                <c:pt idx="2">
                  <c:v>101.2</c:v>
                </c:pt>
                <c:pt idx="3">
                  <c:v>101.9</c:v>
                </c:pt>
                <c:pt idx="4">
                  <c:v>103</c:v>
                </c:pt>
                <c:pt idx="5">
                  <c:v>100.5</c:v>
                </c:pt>
                <c:pt idx="6">
                  <c:v>97.7</c:v>
                </c:pt>
                <c:pt idx="7">
                  <c:v>93.5</c:v>
                </c:pt>
                <c:pt idx="8">
                  <c:v>92.9</c:v>
                </c:pt>
                <c:pt idx="9">
                  <c:v>92.9</c:v>
                </c:pt>
                <c:pt idx="10">
                  <c:v>92.9</c:v>
                </c:pt>
                <c:pt idx="11">
                  <c:v>92.9</c:v>
                </c:pt>
                <c:pt idx="12">
                  <c:v>92.6</c:v>
                </c:pt>
                <c:pt idx="13">
                  <c:v>93</c:v>
                </c:pt>
                <c:pt idx="14">
                  <c:v>92.7</c:v>
                </c:pt>
                <c:pt idx="15">
                  <c:v>94.6</c:v>
                </c:pt>
                <c:pt idx="16">
                  <c:v>96.6</c:v>
                </c:pt>
                <c:pt idx="17">
                  <c:v>99.5</c:v>
                </c:pt>
                <c:pt idx="18">
                  <c:v>103.2</c:v>
                </c:pt>
                <c:pt idx="19">
                  <c:v>106.8</c:v>
                </c:pt>
                <c:pt idx="20">
                  <c:v>110.3</c:v>
                </c:pt>
                <c:pt idx="21">
                  <c:v>114.3</c:v>
                </c:pt>
                <c:pt idx="22">
                  <c:v>119.2</c:v>
                </c:pt>
                <c:pt idx="23">
                  <c:v>125.3</c:v>
                </c:pt>
                <c:pt idx="24">
                  <c:v>128.80000000000001</c:v>
                </c:pt>
                <c:pt idx="25">
                  <c:v>131.4</c:v>
                </c:pt>
                <c:pt idx="26">
                  <c:v>131</c:v>
                </c:pt>
                <c:pt idx="27">
                  <c:v>129.5</c:v>
                </c:pt>
                <c:pt idx="28">
                  <c:v>127.4</c:v>
                </c:pt>
                <c:pt idx="29">
                  <c:v>125.2</c:v>
                </c:pt>
                <c:pt idx="30">
                  <c:v>128.6</c:v>
                </c:pt>
                <c:pt idx="31">
                  <c:v>133.4</c:v>
                </c:pt>
                <c:pt idx="32">
                  <c:v>142.19999999999999</c:v>
                </c:pt>
                <c:pt idx="33">
                  <c:v>147.19999999999999</c:v>
                </c:pt>
                <c:pt idx="34">
                  <c:v>146.1</c:v>
                </c:pt>
                <c:pt idx="35">
                  <c:v>133.80000000000001</c:v>
                </c:pt>
                <c:pt idx="36">
                  <c:v>123.4</c:v>
                </c:pt>
                <c:pt idx="37">
                  <c:v>117.5</c:v>
                </c:pt>
                <c:pt idx="38">
                  <c:v>121.9</c:v>
                </c:pt>
                <c:pt idx="39">
                  <c:v>123.7</c:v>
                </c:pt>
                <c:pt idx="40">
                  <c:v>125.8</c:v>
                </c:pt>
                <c:pt idx="41">
                  <c:v>126.6</c:v>
                </c:pt>
                <c:pt idx="42">
                  <c:v>130.4</c:v>
                </c:pt>
                <c:pt idx="43">
                  <c:v>134.19999999999999</c:v>
                </c:pt>
                <c:pt idx="44">
                  <c:v>137.9</c:v>
                </c:pt>
                <c:pt idx="45">
                  <c:v>139.1</c:v>
                </c:pt>
                <c:pt idx="46">
                  <c:v>142.30000000000001</c:v>
                </c:pt>
                <c:pt idx="47">
                  <c:v>144.19999999999999</c:v>
                </c:pt>
                <c:pt idx="48">
                  <c:v>144.80000000000001</c:v>
                </c:pt>
                <c:pt idx="49">
                  <c:v>142.5</c:v>
                </c:pt>
                <c:pt idx="50">
                  <c:v>142</c:v>
                </c:pt>
                <c:pt idx="51">
                  <c:v>142.19999999999999</c:v>
                </c:pt>
              </c:numCache>
            </c:numRef>
          </c:val>
          <c:smooth val="1"/>
        </c:ser>
        <c:dLbls>
          <c:showLegendKey val="0"/>
          <c:showVal val="0"/>
          <c:showCatName val="0"/>
          <c:showSerName val="0"/>
          <c:showPercent val="0"/>
          <c:showBubbleSize val="0"/>
        </c:dLbls>
        <c:marker val="1"/>
        <c:smooth val="0"/>
        <c:axId val="89550848"/>
        <c:axId val="89552384"/>
      </c:lineChart>
      <c:lineChart>
        <c:grouping val="standard"/>
        <c:varyColors val="0"/>
        <c:ser>
          <c:idx val="1"/>
          <c:order val="1"/>
          <c:tx>
            <c:strRef>
              <c:f>'Ark16'!$C$5</c:f>
              <c:strCache>
                <c:ptCount val="1"/>
                <c:pt idx="0">
                  <c:v>Traditional goods</c:v>
                </c:pt>
              </c:strCache>
            </c:strRef>
          </c:tx>
          <c:spPr>
            <a:ln>
              <a:solidFill>
                <a:schemeClr val="bg1">
                  <a:lumMod val="50000"/>
                </a:schemeClr>
              </a:solidFill>
            </a:ln>
          </c:spPr>
          <c:marker>
            <c:symbol val="none"/>
          </c:marker>
          <c:cat>
            <c:numRef>
              <c:f>'Ark16'!$A$6:$A$57</c:f>
              <c:numCache>
                <c:formatCode>General</c:formatCode>
                <c:ptCount val="52"/>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numCache>
            </c:numRef>
          </c:cat>
          <c:val>
            <c:numRef>
              <c:f>'Ark16'!$C$6:$C$57</c:f>
              <c:numCache>
                <c:formatCode>0.0</c:formatCode>
                <c:ptCount val="52"/>
                <c:pt idx="1">
                  <c:v>99.5</c:v>
                </c:pt>
                <c:pt idx="2">
                  <c:v>100.7</c:v>
                </c:pt>
                <c:pt idx="3">
                  <c:v>99.9</c:v>
                </c:pt>
                <c:pt idx="4">
                  <c:v>100</c:v>
                </c:pt>
                <c:pt idx="5">
                  <c:v>99.9</c:v>
                </c:pt>
                <c:pt idx="6">
                  <c:v>100.2</c:v>
                </c:pt>
                <c:pt idx="7">
                  <c:v>99</c:v>
                </c:pt>
                <c:pt idx="8">
                  <c:v>98.1</c:v>
                </c:pt>
                <c:pt idx="9">
                  <c:v>96.9</c:v>
                </c:pt>
                <c:pt idx="10">
                  <c:v>97.4</c:v>
                </c:pt>
                <c:pt idx="11">
                  <c:v>96.6</c:v>
                </c:pt>
                <c:pt idx="12">
                  <c:v>96.9</c:v>
                </c:pt>
                <c:pt idx="13">
                  <c:v>96.4</c:v>
                </c:pt>
                <c:pt idx="14">
                  <c:v>96.6</c:v>
                </c:pt>
                <c:pt idx="15">
                  <c:v>98</c:v>
                </c:pt>
                <c:pt idx="16">
                  <c:v>99.8</c:v>
                </c:pt>
                <c:pt idx="17">
                  <c:v>101.8</c:v>
                </c:pt>
                <c:pt idx="18">
                  <c:v>103</c:v>
                </c:pt>
                <c:pt idx="19">
                  <c:v>103.5</c:v>
                </c:pt>
                <c:pt idx="20">
                  <c:v>104.5</c:v>
                </c:pt>
                <c:pt idx="21">
                  <c:v>105.2</c:v>
                </c:pt>
                <c:pt idx="22">
                  <c:v>106.2</c:v>
                </c:pt>
                <c:pt idx="23">
                  <c:v>108.1</c:v>
                </c:pt>
                <c:pt idx="24">
                  <c:v>110.2</c:v>
                </c:pt>
                <c:pt idx="25">
                  <c:v>112.1</c:v>
                </c:pt>
                <c:pt idx="26">
                  <c:v>113.6</c:v>
                </c:pt>
                <c:pt idx="27">
                  <c:v>113.5</c:v>
                </c:pt>
                <c:pt idx="28">
                  <c:v>113</c:v>
                </c:pt>
                <c:pt idx="29">
                  <c:v>110.8</c:v>
                </c:pt>
                <c:pt idx="30">
                  <c:v>111.6</c:v>
                </c:pt>
                <c:pt idx="31">
                  <c:v>111.4</c:v>
                </c:pt>
                <c:pt idx="32">
                  <c:v>112.6</c:v>
                </c:pt>
                <c:pt idx="33">
                  <c:v>112.3</c:v>
                </c:pt>
                <c:pt idx="34">
                  <c:v>111.7</c:v>
                </c:pt>
                <c:pt idx="35">
                  <c:v>108.3</c:v>
                </c:pt>
                <c:pt idx="36">
                  <c:v>105.9</c:v>
                </c:pt>
                <c:pt idx="37">
                  <c:v>104.5</c:v>
                </c:pt>
                <c:pt idx="38">
                  <c:v>105.2</c:v>
                </c:pt>
                <c:pt idx="39">
                  <c:v>105.5</c:v>
                </c:pt>
                <c:pt idx="40">
                  <c:v>107.4</c:v>
                </c:pt>
                <c:pt idx="41">
                  <c:v>109.3</c:v>
                </c:pt>
                <c:pt idx="42">
                  <c:v>111.5</c:v>
                </c:pt>
                <c:pt idx="43">
                  <c:v>112.5</c:v>
                </c:pt>
                <c:pt idx="44">
                  <c:v>113.3</c:v>
                </c:pt>
                <c:pt idx="45">
                  <c:v>112.6</c:v>
                </c:pt>
                <c:pt idx="46">
                  <c:v>111.6</c:v>
                </c:pt>
                <c:pt idx="47">
                  <c:v>109.8</c:v>
                </c:pt>
                <c:pt idx="48">
                  <c:v>108.4</c:v>
                </c:pt>
                <c:pt idx="49">
                  <c:v>106.5</c:v>
                </c:pt>
                <c:pt idx="50">
                  <c:v>105.7</c:v>
                </c:pt>
                <c:pt idx="51">
                  <c:v>105.1</c:v>
                </c:pt>
              </c:numCache>
            </c:numRef>
          </c:val>
          <c:smooth val="1"/>
        </c:ser>
        <c:dLbls>
          <c:showLegendKey val="0"/>
          <c:showVal val="0"/>
          <c:showCatName val="0"/>
          <c:showSerName val="0"/>
          <c:showPercent val="0"/>
          <c:showBubbleSize val="0"/>
        </c:dLbls>
        <c:marker val="1"/>
        <c:smooth val="0"/>
        <c:axId val="106201856"/>
        <c:axId val="89553920"/>
      </c:lineChart>
      <c:catAx>
        <c:axId val="89550848"/>
        <c:scaling>
          <c:orientation val="minMax"/>
        </c:scaling>
        <c:delete val="0"/>
        <c:axPos val="b"/>
        <c:numFmt formatCode="General" sourceLinked="1"/>
        <c:majorTickMark val="out"/>
        <c:minorTickMark val="none"/>
        <c:tickLblPos val="nextTo"/>
        <c:txPr>
          <a:bodyPr rot="2700000"/>
          <a:lstStyle/>
          <a:p>
            <a:pPr>
              <a:defRPr/>
            </a:pPr>
            <a:endParaRPr lang="sv-SE"/>
          </a:p>
        </c:txPr>
        <c:crossAx val="89552384"/>
        <c:crosses val="autoZero"/>
        <c:auto val="1"/>
        <c:lblAlgn val="ctr"/>
        <c:lblOffset val="100"/>
        <c:noMultiLvlLbl val="0"/>
      </c:catAx>
      <c:valAx>
        <c:axId val="89552384"/>
        <c:scaling>
          <c:orientation val="minMax"/>
          <c:max val="160"/>
          <c:min val="40"/>
        </c:scaling>
        <c:delete val="0"/>
        <c:axPos val="l"/>
        <c:numFmt formatCode="0" sourceLinked="0"/>
        <c:majorTickMark val="out"/>
        <c:minorTickMark val="none"/>
        <c:tickLblPos val="nextTo"/>
        <c:crossAx val="89550848"/>
        <c:crosses val="autoZero"/>
        <c:crossBetween val="between"/>
      </c:valAx>
      <c:valAx>
        <c:axId val="89553920"/>
        <c:scaling>
          <c:orientation val="minMax"/>
          <c:max val="160"/>
          <c:min val="40"/>
        </c:scaling>
        <c:delete val="0"/>
        <c:axPos val="r"/>
        <c:numFmt formatCode="0" sourceLinked="0"/>
        <c:majorTickMark val="out"/>
        <c:minorTickMark val="none"/>
        <c:tickLblPos val="nextTo"/>
        <c:crossAx val="106201856"/>
        <c:crosses val="max"/>
        <c:crossBetween val="between"/>
      </c:valAx>
      <c:catAx>
        <c:axId val="106201856"/>
        <c:scaling>
          <c:orientation val="minMax"/>
        </c:scaling>
        <c:delete val="1"/>
        <c:axPos val="b"/>
        <c:numFmt formatCode="General" sourceLinked="1"/>
        <c:majorTickMark val="out"/>
        <c:minorTickMark val="none"/>
        <c:tickLblPos val="nextTo"/>
        <c:crossAx val="89553920"/>
        <c:crosses val="autoZero"/>
        <c:auto val="1"/>
        <c:lblAlgn val="ctr"/>
        <c:lblOffset val="100"/>
        <c:noMultiLvlLbl val="0"/>
      </c:catAx>
    </c:plotArea>
    <c:legend>
      <c:legendPos val="r"/>
      <c:layout>
        <c:manualLayout>
          <c:xMode val="edge"/>
          <c:yMode val="edge"/>
          <c:x val="0.61145814387248798"/>
          <c:y val="0.65914810912752086"/>
          <c:w val="0.27955686789151357"/>
          <c:h val="0.16743438320209975"/>
        </c:manualLayout>
      </c:layout>
      <c:overlay val="1"/>
    </c:legend>
    <c:plotVisOnly val="1"/>
    <c:dispBlanksAs val="gap"/>
    <c:showDLblsOverMax val="0"/>
  </c:chart>
  <c:txPr>
    <a:bodyPr/>
    <a:lstStyle/>
    <a:p>
      <a:pPr>
        <a:defRPr sz="1400">
          <a:latin typeface="Calibri" pitchFamily="34" charset="0"/>
          <a:cs typeface="Calibri" pitchFamily="34" charset="0"/>
        </a:defRPr>
      </a:pPr>
      <a:endParaRPr lang="sv-SE"/>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'Ark15'!$B$3</c:f>
              <c:strCache>
                <c:ptCount val="1"/>
                <c:pt idx="0">
                  <c:v>Denmark</c:v>
                </c:pt>
              </c:strCache>
            </c:strRef>
          </c:tx>
          <c:spPr>
            <a:ln>
              <a:solidFill>
                <a:schemeClr val="bg1">
                  <a:lumMod val="50000"/>
                </a:schemeClr>
              </a:solidFill>
            </a:ln>
          </c:spPr>
          <c:marker>
            <c:symbol val="none"/>
          </c:marker>
          <c:cat>
            <c:numRef>
              <c:f>'Ark15'!$A$4:$A$75</c:f>
              <c:numCache>
                <c:formatCode>General</c:formatCode>
                <c:ptCount val="72"/>
                <c:pt idx="0">
                  <c:v>1995</c:v>
                </c:pt>
                <c:pt idx="4">
                  <c:v>1996</c:v>
                </c:pt>
                <c:pt idx="8">
                  <c:v>1997</c:v>
                </c:pt>
                <c:pt idx="12">
                  <c:v>1998</c:v>
                </c:pt>
                <c:pt idx="16">
                  <c:v>1999</c:v>
                </c:pt>
                <c:pt idx="20">
                  <c:v>2000</c:v>
                </c:pt>
                <c:pt idx="24">
                  <c:v>2001</c:v>
                </c:pt>
                <c:pt idx="28">
                  <c:v>2002</c:v>
                </c:pt>
                <c:pt idx="32">
                  <c:v>2003</c:v>
                </c:pt>
                <c:pt idx="36">
                  <c:v>2004</c:v>
                </c:pt>
                <c:pt idx="40">
                  <c:v>2005</c:v>
                </c:pt>
                <c:pt idx="44">
                  <c:v>2006</c:v>
                </c:pt>
                <c:pt idx="48">
                  <c:v>2007</c:v>
                </c:pt>
                <c:pt idx="52">
                  <c:v>2008</c:v>
                </c:pt>
                <c:pt idx="56">
                  <c:v>2009</c:v>
                </c:pt>
                <c:pt idx="60">
                  <c:v>2010</c:v>
                </c:pt>
                <c:pt idx="64">
                  <c:v>2011</c:v>
                </c:pt>
                <c:pt idx="68">
                  <c:v>2012</c:v>
                </c:pt>
              </c:numCache>
            </c:numRef>
          </c:cat>
          <c:val>
            <c:numRef>
              <c:f>'Ark15'!$B$4:$B$75</c:f>
              <c:numCache>
                <c:formatCode>0.0</c:formatCode>
                <c:ptCount val="72"/>
                <c:pt idx="0" formatCode="General">
                  <c:v>100</c:v>
                </c:pt>
                <c:pt idx="1">
                  <c:v>103.3</c:v>
                </c:pt>
                <c:pt idx="2">
                  <c:v>106.5</c:v>
                </c:pt>
                <c:pt idx="3">
                  <c:v>109</c:v>
                </c:pt>
                <c:pt idx="4">
                  <c:v>110.4</c:v>
                </c:pt>
                <c:pt idx="5">
                  <c:v>112.1</c:v>
                </c:pt>
                <c:pt idx="6">
                  <c:v>115.2</c:v>
                </c:pt>
                <c:pt idx="7">
                  <c:v>118.6</c:v>
                </c:pt>
                <c:pt idx="8">
                  <c:v>121.8</c:v>
                </c:pt>
                <c:pt idx="9">
                  <c:v>124</c:v>
                </c:pt>
                <c:pt idx="10">
                  <c:v>126.2</c:v>
                </c:pt>
                <c:pt idx="11">
                  <c:v>127.2</c:v>
                </c:pt>
                <c:pt idx="12">
                  <c:v>129.30000000000001</c:v>
                </c:pt>
                <c:pt idx="13">
                  <c:v>134</c:v>
                </c:pt>
                <c:pt idx="14">
                  <c:v>135.19999999999999</c:v>
                </c:pt>
                <c:pt idx="15">
                  <c:v>138.1</c:v>
                </c:pt>
                <c:pt idx="16">
                  <c:v>139.5</c:v>
                </c:pt>
                <c:pt idx="17">
                  <c:v>140.6</c:v>
                </c:pt>
                <c:pt idx="18">
                  <c:v>141</c:v>
                </c:pt>
                <c:pt idx="19">
                  <c:v>140.9</c:v>
                </c:pt>
                <c:pt idx="20">
                  <c:v>142.6</c:v>
                </c:pt>
                <c:pt idx="21">
                  <c:v>145</c:v>
                </c:pt>
                <c:pt idx="22">
                  <c:v>146.69999999999999</c:v>
                </c:pt>
                <c:pt idx="23">
                  <c:v>148.5</c:v>
                </c:pt>
                <c:pt idx="24">
                  <c:v>150.69999999999999</c:v>
                </c:pt>
                <c:pt idx="25">
                  <c:v>150.4</c:v>
                </c:pt>
                <c:pt idx="26">
                  <c:v>150.69999999999999</c:v>
                </c:pt>
                <c:pt idx="27">
                  <c:v>151</c:v>
                </c:pt>
                <c:pt idx="28">
                  <c:v>152.69999999999999</c:v>
                </c:pt>
                <c:pt idx="29">
                  <c:v>153.5</c:v>
                </c:pt>
                <c:pt idx="30">
                  <c:v>153.6</c:v>
                </c:pt>
                <c:pt idx="31">
                  <c:v>154.4</c:v>
                </c:pt>
                <c:pt idx="32">
                  <c:v>153.80000000000001</c:v>
                </c:pt>
                <c:pt idx="33">
                  <c:v>156</c:v>
                </c:pt>
                <c:pt idx="34">
                  <c:v>157.19999999999999</c:v>
                </c:pt>
                <c:pt idx="35">
                  <c:v>158.9</c:v>
                </c:pt>
                <c:pt idx="36">
                  <c:v>161.9</c:v>
                </c:pt>
                <c:pt idx="37">
                  <c:v>165.5</c:v>
                </c:pt>
                <c:pt idx="38">
                  <c:v>170.4</c:v>
                </c:pt>
                <c:pt idx="39">
                  <c:v>175.2</c:v>
                </c:pt>
                <c:pt idx="40">
                  <c:v>180.9</c:v>
                </c:pt>
                <c:pt idx="41">
                  <c:v>189</c:v>
                </c:pt>
                <c:pt idx="42">
                  <c:v>199</c:v>
                </c:pt>
                <c:pt idx="43">
                  <c:v>210.3</c:v>
                </c:pt>
                <c:pt idx="44">
                  <c:v>223.2</c:v>
                </c:pt>
                <c:pt idx="45">
                  <c:v>232.1</c:v>
                </c:pt>
                <c:pt idx="46">
                  <c:v>235.5</c:v>
                </c:pt>
                <c:pt idx="47">
                  <c:v>239</c:v>
                </c:pt>
                <c:pt idx="48">
                  <c:v>241.7</c:v>
                </c:pt>
                <c:pt idx="49">
                  <c:v>240.3</c:v>
                </c:pt>
                <c:pt idx="50">
                  <c:v>240.3</c:v>
                </c:pt>
                <c:pt idx="51">
                  <c:v>238.4</c:v>
                </c:pt>
                <c:pt idx="52">
                  <c:v>234.4</c:v>
                </c:pt>
                <c:pt idx="53">
                  <c:v>230.9</c:v>
                </c:pt>
                <c:pt idx="54">
                  <c:v>221.2</c:v>
                </c:pt>
                <c:pt idx="55">
                  <c:v>206.5</c:v>
                </c:pt>
                <c:pt idx="56">
                  <c:v>196</c:v>
                </c:pt>
                <c:pt idx="57">
                  <c:v>192.7</c:v>
                </c:pt>
                <c:pt idx="58">
                  <c:v>192</c:v>
                </c:pt>
                <c:pt idx="59">
                  <c:v>193.4</c:v>
                </c:pt>
                <c:pt idx="60">
                  <c:v>193.9</c:v>
                </c:pt>
                <c:pt idx="61">
                  <c:v>194.6</c:v>
                </c:pt>
                <c:pt idx="62">
                  <c:v>192.8</c:v>
                </c:pt>
                <c:pt idx="63">
                  <c:v>194.3</c:v>
                </c:pt>
                <c:pt idx="64">
                  <c:v>190.3</c:v>
                </c:pt>
                <c:pt idx="65">
                  <c:v>187.4</c:v>
                </c:pt>
                <c:pt idx="66">
                  <c:v>180.7</c:v>
                </c:pt>
                <c:pt idx="67">
                  <c:v>177.4</c:v>
                </c:pt>
                <c:pt idx="68">
                  <c:v>175.1</c:v>
                </c:pt>
                <c:pt idx="69">
                  <c:v>173.3</c:v>
                </c:pt>
                <c:pt idx="70">
                  <c:v>173.2</c:v>
                </c:pt>
                <c:pt idx="71">
                  <c:v>173.8</c:v>
                </c:pt>
              </c:numCache>
            </c:numRef>
          </c:val>
          <c:smooth val="1"/>
        </c:ser>
        <c:ser>
          <c:idx val="1"/>
          <c:order val="1"/>
          <c:tx>
            <c:strRef>
              <c:f>'Ark15'!$C$3</c:f>
              <c:strCache>
                <c:ptCount val="1"/>
                <c:pt idx="0">
                  <c:v>Norway</c:v>
                </c:pt>
              </c:strCache>
            </c:strRef>
          </c:tx>
          <c:spPr>
            <a:ln>
              <a:solidFill>
                <a:srgbClr val="C00000"/>
              </a:solidFill>
            </a:ln>
          </c:spPr>
          <c:marker>
            <c:symbol val="none"/>
          </c:marker>
          <c:cat>
            <c:numRef>
              <c:f>'Ark15'!$A$4:$A$75</c:f>
              <c:numCache>
                <c:formatCode>General</c:formatCode>
                <c:ptCount val="72"/>
                <c:pt idx="0">
                  <c:v>1995</c:v>
                </c:pt>
                <c:pt idx="4">
                  <c:v>1996</c:v>
                </c:pt>
                <c:pt idx="8">
                  <c:v>1997</c:v>
                </c:pt>
                <c:pt idx="12">
                  <c:v>1998</c:v>
                </c:pt>
                <c:pt idx="16">
                  <c:v>1999</c:v>
                </c:pt>
                <c:pt idx="20">
                  <c:v>2000</c:v>
                </c:pt>
                <c:pt idx="24">
                  <c:v>2001</c:v>
                </c:pt>
                <c:pt idx="28">
                  <c:v>2002</c:v>
                </c:pt>
                <c:pt idx="32">
                  <c:v>2003</c:v>
                </c:pt>
                <c:pt idx="36">
                  <c:v>2004</c:v>
                </c:pt>
                <c:pt idx="40">
                  <c:v>2005</c:v>
                </c:pt>
                <c:pt idx="44">
                  <c:v>2006</c:v>
                </c:pt>
                <c:pt idx="48">
                  <c:v>2007</c:v>
                </c:pt>
                <c:pt idx="52">
                  <c:v>2008</c:v>
                </c:pt>
                <c:pt idx="56">
                  <c:v>2009</c:v>
                </c:pt>
                <c:pt idx="60">
                  <c:v>2010</c:v>
                </c:pt>
                <c:pt idx="64">
                  <c:v>2011</c:v>
                </c:pt>
                <c:pt idx="68">
                  <c:v>2012</c:v>
                </c:pt>
              </c:numCache>
            </c:numRef>
          </c:cat>
          <c:val>
            <c:numRef>
              <c:f>'Ark15'!$C$4:$C$75</c:f>
              <c:numCache>
                <c:formatCode>0.0</c:formatCode>
                <c:ptCount val="72"/>
                <c:pt idx="0" formatCode="General">
                  <c:v>100</c:v>
                </c:pt>
                <c:pt idx="1">
                  <c:v>101.5</c:v>
                </c:pt>
                <c:pt idx="2">
                  <c:v>102.2</c:v>
                </c:pt>
                <c:pt idx="3">
                  <c:v>102.5</c:v>
                </c:pt>
                <c:pt idx="4">
                  <c:v>105.1</c:v>
                </c:pt>
                <c:pt idx="5">
                  <c:v>106.4</c:v>
                </c:pt>
                <c:pt idx="6">
                  <c:v>108.8</c:v>
                </c:pt>
                <c:pt idx="7">
                  <c:v>111.4</c:v>
                </c:pt>
                <c:pt idx="8">
                  <c:v>110.6</c:v>
                </c:pt>
                <c:pt idx="9">
                  <c:v>114.1</c:v>
                </c:pt>
                <c:pt idx="10">
                  <c:v>116.8</c:v>
                </c:pt>
                <c:pt idx="11">
                  <c:v>118.3</c:v>
                </c:pt>
                <c:pt idx="12">
                  <c:v>119.5</c:v>
                </c:pt>
                <c:pt idx="13">
                  <c:v>121.3</c:v>
                </c:pt>
                <c:pt idx="14">
                  <c:v>121.4</c:v>
                </c:pt>
                <c:pt idx="15">
                  <c:v>119.3</c:v>
                </c:pt>
                <c:pt idx="16">
                  <c:v>124.2</c:v>
                </c:pt>
                <c:pt idx="17">
                  <c:v>125.7</c:v>
                </c:pt>
                <c:pt idx="18">
                  <c:v>128</c:v>
                </c:pt>
                <c:pt idx="19">
                  <c:v>131.4</c:v>
                </c:pt>
                <c:pt idx="20">
                  <c:v>133.80000000000001</c:v>
                </c:pt>
                <c:pt idx="21">
                  <c:v>139.1</c:v>
                </c:pt>
                <c:pt idx="22">
                  <c:v>138.5</c:v>
                </c:pt>
                <c:pt idx="23">
                  <c:v>141.69999999999999</c:v>
                </c:pt>
                <c:pt idx="24">
                  <c:v>141</c:v>
                </c:pt>
                <c:pt idx="25">
                  <c:v>142.30000000000001</c:v>
                </c:pt>
                <c:pt idx="26">
                  <c:v>147.6</c:v>
                </c:pt>
                <c:pt idx="27">
                  <c:v>148.80000000000001</c:v>
                </c:pt>
                <c:pt idx="28">
                  <c:v>147.9</c:v>
                </c:pt>
                <c:pt idx="29">
                  <c:v>148.1</c:v>
                </c:pt>
                <c:pt idx="30">
                  <c:v>145.69999999999999</c:v>
                </c:pt>
                <c:pt idx="31">
                  <c:v>146.5</c:v>
                </c:pt>
                <c:pt idx="32">
                  <c:v>143.9</c:v>
                </c:pt>
                <c:pt idx="33">
                  <c:v>143.80000000000001</c:v>
                </c:pt>
                <c:pt idx="34">
                  <c:v>145.80000000000001</c:v>
                </c:pt>
                <c:pt idx="35">
                  <c:v>147.80000000000001</c:v>
                </c:pt>
                <c:pt idx="36">
                  <c:v>155.6</c:v>
                </c:pt>
                <c:pt idx="37">
                  <c:v>155.80000000000001</c:v>
                </c:pt>
                <c:pt idx="38">
                  <c:v>157.9</c:v>
                </c:pt>
                <c:pt idx="39">
                  <c:v>160.69999999999999</c:v>
                </c:pt>
                <c:pt idx="40">
                  <c:v>164.8</c:v>
                </c:pt>
                <c:pt idx="41">
                  <c:v>164.9</c:v>
                </c:pt>
                <c:pt idx="42">
                  <c:v>168.9</c:v>
                </c:pt>
                <c:pt idx="43">
                  <c:v>171.6</c:v>
                </c:pt>
                <c:pt idx="44">
                  <c:v>175.8</c:v>
                </c:pt>
                <c:pt idx="45">
                  <c:v>181.1</c:v>
                </c:pt>
                <c:pt idx="46">
                  <c:v>188.9</c:v>
                </c:pt>
                <c:pt idx="47">
                  <c:v>194.2</c:v>
                </c:pt>
                <c:pt idx="48">
                  <c:v>200.7</c:v>
                </c:pt>
                <c:pt idx="49">
                  <c:v>206.4</c:v>
                </c:pt>
                <c:pt idx="50">
                  <c:v>210.5</c:v>
                </c:pt>
                <c:pt idx="51">
                  <c:v>210</c:v>
                </c:pt>
                <c:pt idx="52">
                  <c:v>208.7</c:v>
                </c:pt>
                <c:pt idx="53">
                  <c:v>206.7</c:v>
                </c:pt>
                <c:pt idx="54">
                  <c:v>200.5</c:v>
                </c:pt>
                <c:pt idx="55">
                  <c:v>190.9</c:v>
                </c:pt>
                <c:pt idx="56">
                  <c:v>192.3</c:v>
                </c:pt>
                <c:pt idx="57">
                  <c:v>195.6</c:v>
                </c:pt>
                <c:pt idx="58">
                  <c:v>202.1</c:v>
                </c:pt>
                <c:pt idx="59">
                  <c:v>207.5</c:v>
                </c:pt>
                <c:pt idx="60">
                  <c:v>205.7</c:v>
                </c:pt>
                <c:pt idx="61">
                  <c:v>211.5</c:v>
                </c:pt>
                <c:pt idx="62">
                  <c:v>211.6</c:v>
                </c:pt>
                <c:pt idx="63">
                  <c:v>215.2</c:v>
                </c:pt>
                <c:pt idx="64">
                  <c:v>220.5</c:v>
                </c:pt>
                <c:pt idx="65">
                  <c:v>219.9</c:v>
                </c:pt>
                <c:pt idx="66">
                  <c:v>224.3</c:v>
                </c:pt>
                <c:pt idx="67">
                  <c:v>228.6</c:v>
                </c:pt>
                <c:pt idx="68">
                  <c:v>228.2</c:v>
                </c:pt>
                <c:pt idx="69">
                  <c:v>232.3</c:v>
                </c:pt>
                <c:pt idx="70">
                  <c:v>237.4</c:v>
                </c:pt>
                <c:pt idx="71">
                  <c:v>239.2</c:v>
                </c:pt>
              </c:numCache>
            </c:numRef>
          </c:val>
          <c:smooth val="1"/>
        </c:ser>
        <c:ser>
          <c:idx val="2"/>
          <c:order val="2"/>
          <c:tx>
            <c:strRef>
              <c:f>'Ark15'!$D$3</c:f>
              <c:strCache>
                <c:ptCount val="1"/>
                <c:pt idx="0">
                  <c:v>Spain</c:v>
                </c:pt>
              </c:strCache>
            </c:strRef>
          </c:tx>
          <c:spPr>
            <a:ln>
              <a:solidFill>
                <a:srgbClr val="FFC000"/>
              </a:solidFill>
            </a:ln>
          </c:spPr>
          <c:marker>
            <c:symbol val="none"/>
          </c:marker>
          <c:cat>
            <c:numRef>
              <c:f>'Ark15'!$A$4:$A$75</c:f>
              <c:numCache>
                <c:formatCode>General</c:formatCode>
                <c:ptCount val="72"/>
                <c:pt idx="0">
                  <c:v>1995</c:v>
                </c:pt>
                <c:pt idx="4">
                  <c:v>1996</c:v>
                </c:pt>
                <c:pt idx="8">
                  <c:v>1997</c:v>
                </c:pt>
                <c:pt idx="12">
                  <c:v>1998</c:v>
                </c:pt>
                <c:pt idx="16">
                  <c:v>1999</c:v>
                </c:pt>
                <c:pt idx="20">
                  <c:v>2000</c:v>
                </c:pt>
                <c:pt idx="24">
                  <c:v>2001</c:v>
                </c:pt>
                <c:pt idx="28">
                  <c:v>2002</c:v>
                </c:pt>
                <c:pt idx="32">
                  <c:v>2003</c:v>
                </c:pt>
                <c:pt idx="36">
                  <c:v>2004</c:v>
                </c:pt>
                <c:pt idx="40">
                  <c:v>2005</c:v>
                </c:pt>
                <c:pt idx="44">
                  <c:v>2006</c:v>
                </c:pt>
                <c:pt idx="48">
                  <c:v>2007</c:v>
                </c:pt>
                <c:pt idx="52">
                  <c:v>2008</c:v>
                </c:pt>
                <c:pt idx="56">
                  <c:v>2009</c:v>
                </c:pt>
                <c:pt idx="60">
                  <c:v>2010</c:v>
                </c:pt>
                <c:pt idx="64">
                  <c:v>2011</c:v>
                </c:pt>
                <c:pt idx="68">
                  <c:v>2012</c:v>
                </c:pt>
              </c:numCache>
            </c:numRef>
          </c:cat>
          <c:val>
            <c:numRef>
              <c:f>'Ark15'!$D$4:$D$75</c:f>
              <c:numCache>
                <c:formatCode>0.0</c:formatCode>
                <c:ptCount val="72"/>
                <c:pt idx="0" formatCode="General">
                  <c:v>100</c:v>
                </c:pt>
                <c:pt idx="1">
                  <c:v>100.4</c:v>
                </c:pt>
                <c:pt idx="2">
                  <c:v>99.3</c:v>
                </c:pt>
                <c:pt idx="3">
                  <c:v>99.8</c:v>
                </c:pt>
                <c:pt idx="4">
                  <c:v>99.8</c:v>
                </c:pt>
                <c:pt idx="5">
                  <c:v>100</c:v>
                </c:pt>
                <c:pt idx="6">
                  <c:v>97.8</c:v>
                </c:pt>
                <c:pt idx="7">
                  <c:v>99.6</c:v>
                </c:pt>
                <c:pt idx="8">
                  <c:v>99.7</c:v>
                </c:pt>
                <c:pt idx="9">
                  <c:v>101.8</c:v>
                </c:pt>
                <c:pt idx="10">
                  <c:v>102</c:v>
                </c:pt>
                <c:pt idx="11">
                  <c:v>99.5</c:v>
                </c:pt>
                <c:pt idx="12">
                  <c:v>100.3</c:v>
                </c:pt>
                <c:pt idx="13">
                  <c:v>103.6</c:v>
                </c:pt>
                <c:pt idx="14">
                  <c:v>105.6</c:v>
                </c:pt>
                <c:pt idx="15">
                  <c:v>105.3</c:v>
                </c:pt>
                <c:pt idx="16">
                  <c:v>106.5</c:v>
                </c:pt>
                <c:pt idx="17">
                  <c:v>106.4</c:v>
                </c:pt>
                <c:pt idx="18">
                  <c:v>109.3</c:v>
                </c:pt>
                <c:pt idx="19">
                  <c:v>111.8</c:v>
                </c:pt>
                <c:pt idx="20">
                  <c:v>111.9</c:v>
                </c:pt>
                <c:pt idx="21">
                  <c:v>111.7</c:v>
                </c:pt>
                <c:pt idx="22">
                  <c:v>112</c:v>
                </c:pt>
                <c:pt idx="23">
                  <c:v>113.6</c:v>
                </c:pt>
                <c:pt idx="24">
                  <c:v>116</c:v>
                </c:pt>
                <c:pt idx="25">
                  <c:v>116.9</c:v>
                </c:pt>
                <c:pt idx="26">
                  <c:v>119.1</c:v>
                </c:pt>
                <c:pt idx="27">
                  <c:v>123.4</c:v>
                </c:pt>
                <c:pt idx="28">
                  <c:v>128.19999999999999</c:v>
                </c:pt>
                <c:pt idx="29">
                  <c:v>133.80000000000001</c:v>
                </c:pt>
                <c:pt idx="30">
                  <c:v>136.9</c:v>
                </c:pt>
                <c:pt idx="31">
                  <c:v>141.19999999999999</c:v>
                </c:pt>
                <c:pt idx="32">
                  <c:v>146.69999999999999</c:v>
                </c:pt>
                <c:pt idx="33">
                  <c:v>155.5</c:v>
                </c:pt>
                <c:pt idx="34">
                  <c:v>160.1</c:v>
                </c:pt>
                <c:pt idx="35">
                  <c:v>165.9</c:v>
                </c:pt>
                <c:pt idx="36">
                  <c:v>171.5</c:v>
                </c:pt>
                <c:pt idx="37">
                  <c:v>176.9</c:v>
                </c:pt>
                <c:pt idx="38">
                  <c:v>181.9</c:v>
                </c:pt>
                <c:pt idx="39">
                  <c:v>187.1</c:v>
                </c:pt>
                <c:pt idx="40">
                  <c:v>191.8</c:v>
                </c:pt>
                <c:pt idx="41">
                  <c:v>196.5</c:v>
                </c:pt>
                <c:pt idx="42">
                  <c:v>200.9</c:v>
                </c:pt>
                <c:pt idx="43">
                  <c:v>204.9</c:v>
                </c:pt>
                <c:pt idx="44">
                  <c:v>206.7</c:v>
                </c:pt>
                <c:pt idx="45">
                  <c:v>209.3</c:v>
                </c:pt>
                <c:pt idx="46">
                  <c:v>211.8</c:v>
                </c:pt>
                <c:pt idx="47">
                  <c:v>215.4</c:v>
                </c:pt>
                <c:pt idx="48">
                  <c:v>215.1</c:v>
                </c:pt>
                <c:pt idx="49">
                  <c:v>215.4</c:v>
                </c:pt>
                <c:pt idx="50">
                  <c:v>216.5</c:v>
                </c:pt>
                <c:pt idx="51">
                  <c:v>215.3</c:v>
                </c:pt>
                <c:pt idx="52">
                  <c:v>213.9</c:v>
                </c:pt>
                <c:pt idx="53">
                  <c:v>211</c:v>
                </c:pt>
                <c:pt idx="54">
                  <c:v>206.9</c:v>
                </c:pt>
                <c:pt idx="55">
                  <c:v>202.5</c:v>
                </c:pt>
                <c:pt idx="56">
                  <c:v>199.3</c:v>
                </c:pt>
                <c:pt idx="57">
                  <c:v>196.3</c:v>
                </c:pt>
                <c:pt idx="58">
                  <c:v>192.9</c:v>
                </c:pt>
                <c:pt idx="59">
                  <c:v>190.8</c:v>
                </c:pt>
                <c:pt idx="60">
                  <c:v>188.2</c:v>
                </c:pt>
                <c:pt idx="61">
                  <c:v>187.7</c:v>
                </c:pt>
                <c:pt idx="62">
                  <c:v>182.1</c:v>
                </c:pt>
                <c:pt idx="63">
                  <c:v>178.5</c:v>
                </c:pt>
                <c:pt idx="64">
                  <c:v>172.9</c:v>
                </c:pt>
                <c:pt idx="65">
                  <c:v>170.4</c:v>
                </c:pt>
                <c:pt idx="66">
                  <c:v>166.9</c:v>
                </c:pt>
                <c:pt idx="67">
                  <c:v>161.69999999999999</c:v>
                </c:pt>
                <c:pt idx="68">
                  <c:v>156.80000000000001</c:v>
                </c:pt>
                <c:pt idx="69">
                  <c:v>152.30000000000001</c:v>
                </c:pt>
                <c:pt idx="70">
                  <c:v>147</c:v>
                </c:pt>
                <c:pt idx="71">
                  <c:v>140.4</c:v>
                </c:pt>
              </c:numCache>
            </c:numRef>
          </c:val>
          <c:smooth val="1"/>
        </c:ser>
        <c:dLbls>
          <c:showLegendKey val="0"/>
          <c:showVal val="0"/>
          <c:showCatName val="0"/>
          <c:showSerName val="0"/>
          <c:showPercent val="0"/>
          <c:showBubbleSize val="0"/>
        </c:dLbls>
        <c:marker val="1"/>
        <c:smooth val="0"/>
        <c:axId val="106307584"/>
        <c:axId val="106309120"/>
      </c:lineChart>
      <c:lineChart>
        <c:grouping val="standard"/>
        <c:varyColors val="0"/>
        <c:ser>
          <c:idx val="3"/>
          <c:order val="3"/>
          <c:tx>
            <c:strRef>
              <c:f>'Ark15'!$E$3</c:f>
              <c:strCache>
                <c:ptCount val="1"/>
                <c:pt idx="0">
                  <c:v>United States</c:v>
                </c:pt>
              </c:strCache>
            </c:strRef>
          </c:tx>
          <c:spPr>
            <a:ln>
              <a:solidFill>
                <a:srgbClr val="0070C0"/>
              </a:solidFill>
            </a:ln>
          </c:spPr>
          <c:marker>
            <c:symbol val="none"/>
          </c:marker>
          <c:cat>
            <c:numRef>
              <c:f>'Ark15'!$A$4:$A$75</c:f>
              <c:numCache>
                <c:formatCode>General</c:formatCode>
                <c:ptCount val="72"/>
                <c:pt idx="0">
                  <c:v>1995</c:v>
                </c:pt>
                <c:pt idx="4">
                  <c:v>1996</c:v>
                </c:pt>
                <c:pt idx="8">
                  <c:v>1997</c:v>
                </c:pt>
                <c:pt idx="12">
                  <c:v>1998</c:v>
                </c:pt>
                <c:pt idx="16">
                  <c:v>1999</c:v>
                </c:pt>
                <c:pt idx="20">
                  <c:v>2000</c:v>
                </c:pt>
                <c:pt idx="24">
                  <c:v>2001</c:v>
                </c:pt>
                <c:pt idx="28">
                  <c:v>2002</c:v>
                </c:pt>
                <c:pt idx="32">
                  <c:v>2003</c:v>
                </c:pt>
                <c:pt idx="36">
                  <c:v>2004</c:v>
                </c:pt>
                <c:pt idx="40">
                  <c:v>2005</c:v>
                </c:pt>
                <c:pt idx="44">
                  <c:v>2006</c:v>
                </c:pt>
                <c:pt idx="48">
                  <c:v>2007</c:v>
                </c:pt>
                <c:pt idx="52">
                  <c:v>2008</c:v>
                </c:pt>
                <c:pt idx="56">
                  <c:v>2009</c:v>
                </c:pt>
                <c:pt idx="60">
                  <c:v>2010</c:v>
                </c:pt>
                <c:pt idx="64">
                  <c:v>2011</c:v>
                </c:pt>
                <c:pt idx="68">
                  <c:v>2012</c:v>
                </c:pt>
              </c:numCache>
            </c:numRef>
          </c:cat>
          <c:val>
            <c:numRef>
              <c:f>'Ark15'!$E$4:$E$75</c:f>
              <c:numCache>
                <c:formatCode>0.0</c:formatCode>
                <c:ptCount val="72"/>
                <c:pt idx="0" formatCode="General">
                  <c:v>100</c:v>
                </c:pt>
                <c:pt idx="1">
                  <c:v>101</c:v>
                </c:pt>
                <c:pt idx="2">
                  <c:v>102</c:v>
                </c:pt>
                <c:pt idx="3">
                  <c:v>102.5</c:v>
                </c:pt>
                <c:pt idx="4">
                  <c:v>103</c:v>
                </c:pt>
                <c:pt idx="5">
                  <c:v>102.5</c:v>
                </c:pt>
                <c:pt idx="6">
                  <c:v>102.4</c:v>
                </c:pt>
                <c:pt idx="7">
                  <c:v>102.6</c:v>
                </c:pt>
                <c:pt idx="8">
                  <c:v>102.9</c:v>
                </c:pt>
                <c:pt idx="9">
                  <c:v>103.5</c:v>
                </c:pt>
                <c:pt idx="10">
                  <c:v>104.6</c:v>
                </c:pt>
                <c:pt idx="11">
                  <c:v>105.6</c:v>
                </c:pt>
                <c:pt idx="12">
                  <c:v>107.1</c:v>
                </c:pt>
                <c:pt idx="13">
                  <c:v>107.9</c:v>
                </c:pt>
                <c:pt idx="14">
                  <c:v>108.9</c:v>
                </c:pt>
                <c:pt idx="15">
                  <c:v>110</c:v>
                </c:pt>
                <c:pt idx="16">
                  <c:v>110.6</c:v>
                </c:pt>
                <c:pt idx="17">
                  <c:v>111.6</c:v>
                </c:pt>
                <c:pt idx="18">
                  <c:v>112.5</c:v>
                </c:pt>
                <c:pt idx="19">
                  <c:v>113.1</c:v>
                </c:pt>
                <c:pt idx="20">
                  <c:v>114.2</c:v>
                </c:pt>
                <c:pt idx="21">
                  <c:v>115.6</c:v>
                </c:pt>
                <c:pt idx="22">
                  <c:v>116.9</c:v>
                </c:pt>
                <c:pt idx="23">
                  <c:v>118.1</c:v>
                </c:pt>
                <c:pt idx="24">
                  <c:v>120.2</c:v>
                </c:pt>
                <c:pt idx="25">
                  <c:v>121.7</c:v>
                </c:pt>
                <c:pt idx="26">
                  <c:v>123.4</c:v>
                </c:pt>
                <c:pt idx="27">
                  <c:v>124.9</c:v>
                </c:pt>
                <c:pt idx="28">
                  <c:v>126.5</c:v>
                </c:pt>
                <c:pt idx="29">
                  <c:v>127.7</c:v>
                </c:pt>
                <c:pt idx="30">
                  <c:v>129.4</c:v>
                </c:pt>
                <c:pt idx="31">
                  <c:v>130.6</c:v>
                </c:pt>
                <c:pt idx="32">
                  <c:v>131.4</c:v>
                </c:pt>
                <c:pt idx="33">
                  <c:v>132.9</c:v>
                </c:pt>
                <c:pt idx="34">
                  <c:v>133.9</c:v>
                </c:pt>
                <c:pt idx="35">
                  <c:v>137</c:v>
                </c:pt>
                <c:pt idx="36">
                  <c:v>138.19999999999999</c:v>
                </c:pt>
                <c:pt idx="37">
                  <c:v>140.5</c:v>
                </c:pt>
                <c:pt idx="38">
                  <c:v>144.9</c:v>
                </c:pt>
                <c:pt idx="39">
                  <c:v>146.69999999999999</c:v>
                </c:pt>
                <c:pt idx="40">
                  <c:v>149.30000000000001</c:v>
                </c:pt>
                <c:pt idx="41">
                  <c:v>153.1</c:v>
                </c:pt>
                <c:pt idx="42">
                  <c:v>156.19999999999999</c:v>
                </c:pt>
                <c:pt idx="43">
                  <c:v>157.9</c:v>
                </c:pt>
                <c:pt idx="44">
                  <c:v>159.80000000000001</c:v>
                </c:pt>
                <c:pt idx="45">
                  <c:v>160.5</c:v>
                </c:pt>
                <c:pt idx="46">
                  <c:v>161.1</c:v>
                </c:pt>
                <c:pt idx="47">
                  <c:v>162.19999999999999</c:v>
                </c:pt>
                <c:pt idx="48">
                  <c:v>161.19999999999999</c:v>
                </c:pt>
                <c:pt idx="49">
                  <c:v>160</c:v>
                </c:pt>
                <c:pt idx="50">
                  <c:v>158</c:v>
                </c:pt>
                <c:pt idx="51">
                  <c:v>155.19999999999999</c:v>
                </c:pt>
                <c:pt idx="52">
                  <c:v>152.80000000000001</c:v>
                </c:pt>
                <c:pt idx="53">
                  <c:v>148</c:v>
                </c:pt>
                <c:pt idx="54">
                  <c:v>142.4</c:v>
                </c:pt>
                <c:pt idx="55">
                  <c:v>142.30000000000001</c:v>
                </c:pt>
                <c:pt idx="56">
                  <c:v>144.4</c:v>
                </c:pt>
                <c:pt idx="57">
                  <c:v>140.80000000000001</c:v>
                </c:pt>
                <c:pt idx="58">
                  <c:v>136.1</c:v>
                </c:pt>
                <c:pt idx="59">
                  <c:v>133.30000000000001</c:v>
                </c:pt>
                <c:pt idx="60">
                  <c:v>131.6</c:v>
                </c:pt>
                <c:pt idx="61">
                  <c:v>131.1</c:v>
                </c:pt>
                <c:pt idx="62">
                  <c:v>131.5</c:v>
                </c:pt>
                <c:pt idx="63">
                  <c:v>129</c:v>
                </c:pt>
                <c:pt idx="64">
                  <c:v>125.3</c:v>
                </c:pt>
                <c:pt idx="65">
                  <c:v>122.9</c:v>
                </c:pt>
                <c:pt idx="66">
                  <c:v>122.5</c:v>
                </c:pt>
                <c:pt idx="67">
                  <c:v>122</c:v>
                </c:pt>
                <c:pt idx="68">
                  <c:v>120.9</c:v>
                </c:pt>
                <c:pt idx="69">
                  <c:v>120.9</c:v>
                </c:pt>
                <c:pt idx="70">
                  <c:v>120.8</c:v>
                </c:pt>
                <c:pt idx="71">
                  <c:v>120.2</c:v>
                </c:pt>
              </c:numCache>
            </c:numRef>
          </c:val>
          <c:smooth val="1"/>
        </c:ser>
        <c:dLbls>
          <c:showLegendKey val="0"/>
          <c:showVal val="0"/>
          <c:showCatName val="0"/>
          <c:showSerName val="0"/>
          <c:showPercent val="0"/>
          <c:showBubbleSize val="0"/>
        </c:dLbls>
        <c:marker val="1"/>
        <c:smooth val="0"/>
        <c:axId val="106316544"/>
        <c:axId val="106310656"/>
      </c:lineChart>
      <c:catAx>
        <c:axId val="106307584"/>
        <c:scaling>
          <c:orientation val="minMax"/>
        </c:scaling>
        <c:delete val="0"/>
        <c:axPos val="b"/>
        <c:numFmt formatCode="General" sourceLinked="1"/>
        <c:majorTickMark val="out"/>
        <c:minorTickMark val="none"/>
        <c:tickLblPos val="nextTo"/>
        <c:txPr>
          <a:bodyPr rot="2700000" vert="horz"/>
          <a:lstStyle/>
          <a:p>
            <a:pPr>
              <a:defRPr/>
            </a:pPr>
            <a:endParaRPr lang="sv-SE"/>
          </a:p>
        </c:txPr>
        <c:crossAx val="106309120"/>
        <c:crosses val="autoZero"/>
        <c:auto val="1"/>
        <c:lblAlgn val="ctr"/>
        <c:lblOffset val="100"/>
        <c:noMultiLvlLbl val="0"/>
      </c:catAx>
      <c:valAx>
        <c:axId val="106309120"/>
        <c:scaling>
          <c:orientation val="minMax"/>
        </c:scaling>
        <c:delete val="0"/>
        <c:axPos val="l"/>
        <c:numFmt formatCode="General" sourceLinked="1"/>
        <c:majorTickMark val="out"/>
        <c:minorTickMark val="none"/>
        <c:tickLblPos val="nextTo"/>
        <c:crossAx val="106307584"/>
        <c:crosses val="autoZero"/>
        <c:crossBetween val="between"/>
      </c:valAx>
      <c:valAx>
        <c:axId val="106310656"/>
        <c:scaling>
          <c:orientation val="minMax"/>
          <c:max val="300"/>
        </c:scaling>
        <c:delete val="0"/>
        <c:axPos val="r"/>
        <c:numFmt formatCode="General" sourceLinked="1"/>
        <c:majorTickMark val="out"/>
        <c:minorTickMark val="none"/>
        <c:tickLblPos val="nextTo"/>
        <c:crossAx val="106316544"/>
        <c:crosses val="max"/>
        <c:crossBetween val="between"/>
      </c:valAx>
      <c:catAx>
        <c:axId val="106316544"/>
        <c:scaling>
          <c:orientation val="minMax"/>
        </c:scaling>
        <c:delete val="1"/>
        <c:axPos val="b"/>
        <c:numFmt formatCode="General" sourceLinked="1"/>
        <c:majorTickMark val="out"/>
        <c:minorTickMark val="none"/>
        <c:tickLblPos val="nextTo"/>
        <c:crossAx val="106310656"/>
        <c:crosses val="autoZero"/>
        <c:auto val="1"/>
        <c:lblAlgn val="ctr"/>
        <c:lblOffset val="100"/>
        <c:noMultiLvlLbl val="0"/>
      </c:catAx>
    </c:plotArea>
    <c:legend>
      <c:legendPos val="r"/>
      <c:layout>
        <c:manualLayout>
          <c:xMode val="edge"/>
          <c:yMode val="edge"/>
          <c:x val="0.10933499291969945"/>
          <c:y val="6.4093830891368678E-2"/>
          <c:w val="0.19421598073436697"/>
          <c:h val="0.26458762917776424"/>
        </c:manualLayout>
      </c:layout>
      <c:overlay val="1"/>
    </c:legend>
    <c:plotVisOnly val="1"/>
    <c:dispBlanksAs val="gap"/>
    <c:showDLblsOverMax val="0"/>
  </c:chart>
  <c:txPr>
    <a:bodyPr/>
    <a:lstStyle/>
    <a:p>
      <a:pPr>
        <a:defRPr sz="1400">
          <a:latin typeface="Calibri" pitchFamily="34" charset="0"/>
          <a:cs typeface="Calibri" pitchFamily="34" charset="0"/>
        </a:defRPr>
      </a:pPr>
      <a:endParaRPr lang="sv-S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'Ark9'!$A$50</c:f>
              <c:strCache>
                <c:ptCount val="1"/>
                <c:pt idx="0">
                  <c:v>Lending</c:v>
                </c:pt>
              </c:strCache>
            </c:strRef>
          </c:tx>
          <c:spPr>
            <a:solidFill>
              <a:srgbClr val="006600"/>
            </a:solidFill>
            <a:ln>
              <a:solidFill>
                <a:schemeClr val="bg1"/>
              </a:solidFill>
            </a:ln>
          </c:spPr>
          <c:invertIfNegative val="0"/>
          <c:dLbls>
            <c:showLegendKey val="0"/>
            <c:showVal val="1"/>
            <c:showCatName val="0"/>
            <c:showSerName val="0"/>
            <c:showPercent val="0"/>
            <c:showBubbleSize val="0"/>
            <c:showLeaderLines val="0"/>
          </c:dLbls>
          <c:val>
            <c:numRef>
              <c:f>'Ark9'!$B$50</c:f>
              <c:numCache>
                <c:formatCode>0%</c:formatCode>
                <c:ptCount val="1"/>
                <c:pt idx="0">
                  <c:v>0.67784778847482452</c:v>
                </c:pt>
              </c:numCache>
            </c:numRef>
          </c:val>
        </c:ser>
        <c:ser>
          <c:idx val="1"/>
          <c:order val="1"/>
          <c:tx>
            <c:strRef>
              <c:f>'Ark9'!$A$51</c:f>
              <c:strCache>
                <c:ptCount val="1"/>
                <c:pt idx="0">
                  <c:v>Securities</c:v>
                </c:pt>
              </c:strCache>
            </c:strRef>
          </c:tx>
          <c:spPr>
            <a:solidFill>
              <a:srgbClr val="00B050"/>
            </a:solidFill>
            <a:ln>
              <a:solidFill>
                <a:schemeClr val="bg1"/>
              </a:solidFill>
            </a:ln>
          </c:spPr>
          <c:invertIfNegative val="0"/>
          <c:dLbls>
            <c:showLegendKey val="0"/>
            <c:showVal val="1"/>
            <c:showCatName val="0"/>
            <c:showSerName val="0"/>
            <c:showPercent val="0"/>
            <c:showBubbleSize val="0"/>
            <c:showLeaderLines val="0"/>
          </c:dLbls>
          <c:val>
            <c:numRef>
              <c:f>'Ark9'!$B$51</c:f>
              <c:numCache>
                <c:formatCode>0%</c:formatCode>
                <c:ptCount val="1"/>
                <c:pt idx="0">
                  <c:v>0.16068768909034037</c:v>
                </c:pt>
              </c:numCache>
            </c:numRef>
          </c:val>
        </c:ser>
        <c:ser>
          <c:idx val="2"/>
          <c:order val="2"/>
          <c:tx>
            <c:strRef>
              <c:f>'Ark9'!$A$52</c:f>
              <c:strCache>
                <c:ptCount val="1"/>
                <c:pt idx="0">
                  <c:v>Bank deposits</c:v>
                </c:pt>
              </c:strCache>
            </c:strRef>
          </c:tx>
          <c:spPr>
            <a:solidFill>
              <a:srgbClr val="92D050"/>
            </a:solidFill>
            <a:ln>
              <a:solidFill>
                <a:schemeClr val="bg1"/>
              </a:solidFill>
            </a:ln>
          </c:spPr>
          <c:invertIfNegative val="0"/>
          <c:dLbls>
            <c:showLegendKey val="0"/>
            <c:showVal val="1"/>
            <c:showCatName val="0"/>
            <c:showSerName val="0"/>
            <c:showPercent val="0"/>
            <c:showBubbleSize val="0"/>
            <c:showLeaderLines val="0"/>
          </c:dLbls>
          <c:val>
            <c:numRef>
              <c:f>'Ark9'!$B$52</c:f>
              <c:numCache>
                <c:formatCode>0%</c:formatCode>
                <c:ptCount val="1"/>
                <c:pt idx="0">
                  <c:v>9.6014193908249917E-2</c:v>
                </c:pt>
              </c:numCache>
            </c:numRef>
          </c:val>
        </c:ser>
        <c:ser>
          <c:idx val="3"/>
          <c:order val="3"/>
          <c:tx>
            <c:strRef>
              <c:f>'Ark9'!$A$53</c:f>
              <c:strCache>
                <c:ptCount val="1"/>
                <c:pt idx="0">
                  <c:v>Other assets</c:v>
                </c:pt>
              </c:strCache>
            </c:strRef>
          </c:tx>
          <c:spPr>
            <a:solidFill>
              <a:srgbClr val="B2DE82"/>
            </a:solidFill>
            <a:ln>
              <a:solidFill>
                <a:schemeClr val="bg1"/>
              </a:solidFill>
            </a:ln>
          </c:spPr>
          <c:invertIfNegative val="0"/>
          <c:dLbls>
            <c:showLegendKey val="0"/>
            <c:showVal val="1"/>
            <c:showCatName val="0"/>
            <c:showSerName val="0"/>
            <c:showPercent val="0"/>
            <c:showBubbleSize val="0"/>
            <c:showLeaderLines val="0"/>
          </c:dLbls>
          <c:val>
            <c:numRef>
              <c:f>'Ark9'!$B$53</c:f>
              <c:numCache>
                <c:formatCode>0%</c:formatCode>
                <c:ptCount val="1"/>
                <c:pt idx="0">
                  <c:v>6.545032852658518E-2</c:v>
                </c:pt>
              </c:numCache>
            </c:numRef>
          </c:val>
        </c:ser>
        <c:dLbls>
          <c:showLegendKey val="0"/>
          <c:showVal val="0"/>
          <c:showCatName val="0"/>
          <c:showSerName val="0"/>
          <c:showPercent val="0"/>
          <c:showBubbleSize val="0"/>
        </c:dLbls>
        <c:gapWidth val="150"/>
        <c:overlap val="100"/>
        <c:axId val="85345408"/>
        <c:axId val="85346944"/>
      </c:barChart>
      <c:catAx>
        <c:axId val="85345408"/>
        <c:scaling>
          <c:orientation val="minMax"/>
        </c:scaling>
        <c:delete val="1"/>
        <c:axPos val="b"/>
        <c:majorTickMark val="out"/>
        <c:minorTickMark val="none"/>
        <c:tickLblPos val="nextTo"/>
        <c:crossAx val="85346944"/>
        <c:crosses val="autoZero"/>
        <c:auto val="1"/>
        <c:lblAlgn val="ctr"/>
        <c:lblOffset val="100"/>
        <c:noMultiLvlLbl val="0"/>
      </c:catAx>
      <c:valAx>
        <c:axId val="85346944"/>
        <c:scaling>
          <c:orientation val="minMax"/>
        </c:scaling>
        <c:delete val="1"/>
        <c:axPos val="l"/>
        <c:numFmt formatCode="0%" sourceLinked="1"/>
        <c:majorTickMark val="out"/>
        <c:minorTickMark val="none"/>
        <c:tickLblPos val="nextTo"/>
        <c:crossAx val="85345408"/>
        <c:crosses val="autoZero"/>
        <c:crossBetween val="between"/>
      </c:valAx>
    </c:plotArea>
    <c:legend>
      <c:legendPos val="l"/>
      <c:layout>
        <c:manualLayout>
          <c:xMode val="edge"/>
          <c:yMode val="edge"/>
          <c:x val="0.2"/>
          <c:y val="0.68629414557064916"/>
          <c:w val="0.27917060367454066"/>
          <c:h val="0.27039472645236684"/>
        </c:manualLayout>
      </c:layout>
      <c:overlay val="0"/>
    </c:legend>
    <c:plotVisOnly val="1"/>
    <c:dispBlanksAs val="gap"/>
    <c:showDLblsOverMax val="0"/>
  </c:chart>
  <c:txPr>
    <a:bodyPr/>
    <a:lstStyle/>
    <a:p>
      <a:pPr>
        <a:defRPr sz="1400">
          <a:latin typeface="Calibri" pitchFamily="34" charset="0"/>
          <a:cs typeface="Calibri" pitchFamily="34" charset="0"/>
        </a:defRPr>
      </a:pPr>
      <a:endParaRPr lang="sv-SE"/>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'Ark5'!$B$2</c:f>
              <c:strCache>
                <c:ptCount val="1"/>
                <c:pt idx="0">
                  <c:v>Debt burden (right)</c:v>
                </c:pt>
              </c:strCache>
            </c:strRef>
          </c:tx>
          <c:spPr>
            <a:ln>
              <a:solidFill>
                <a:srgbClr val="0070C0"/>
              </a:solidFill>
            </a:ln>
          </c:spPr>
          <c:marker>
            <c:symbol val="none"/>
          </c:marker>
          <c:cat>
            <c:numRef>
              <c:f>'Ark5'!$A$3:$A$114</c:f>
              <c:numCache>
                <c:formatCode>m/d/yyyy</c:formatCode>
                <c:ptCount val="112"/>
                <c:pt idx="0">
                  <c:v>32203</c:v>
                </c:pt>
                <c:pt idx="1">
                  <c:v>32295</c:v>
                </c:pt>
                <c:pt idx="2">
                  <c:v>32387</c:v>
                </c:pt>
                <c:pt idx="3">
                  <c:v>32478</c:v>
                </c:pt>
                <c:pt idx="4">
                  <c:v>32568</c:v>
                </c:pt>
                <c:pt idx="5">
                  <c:v>32660</c:v>
                </c:pt>
                <c:pt idx="6">
                  <c:v>32752</c:v>
                </c:pt>
                <c:pt idx="7">
                  <c:v>32843</c:v>
                </c:pt>
                <c:pt idx="8">
                  <c:v>32933</c:v>
                </c:pt>
                <c:pt idx="9">
                  <c:v>33025</c:v>
                </c:pt>
                <c:pt idx="10">
                  <c:v>33117</c:v>
                </c:pt>
                <c:pt idx="11">
                  <c:v>33208</c:v>
                </c:pt>
                <c:pt idx="12">
                  <c:v>33298</c:v>
                </c:pt>
                <c:pt idx="13">
                  <c:v>33390</c:v>
                </c:pt>
                <c:pt idx="14">
                  <c:v>33482</c:v>
                </c:pt>
                <c:pt idx="15">
                  <c:v>33573</c:v>
                </c:pt>
                <c:pt idx="16">
                  <c:v>33664</c:v>
                </c:pt>
                <c:pt idx="17">
                  <c:v>33756</c:v>
                </c:pt>
                <c:pt idx="18">
                  <c:v>33848</c:v>
                </c:pt>
                <c:pt idx="19">
                  <c:v>33939</c:v>
                </c:pt>
                <c:pt idx="20">
                  <c:v>34029</c:v>
                </c:pt>
                <c:pt idx="21">
                  <c:v>34121</c:v>
                </c:pt>
                <c:pt idx="22">
                  <c:v>34213</c:v>
                </c:pt>
                <c:pt idx="23">
                  <c:v>34304</c:v>
                </c:pt>
                <c:pt idx="24">
                  <c:v>34394</c:v>
                </c:pt>
                <c:pt idx="25">
                  <c:v>34486</c:v>
                </c:pt>
                <c:pt idx="26">
                  <c:v>34578</c:v>
                </c:pt>
                <c:pt idx="27">
                  <c:v>34669</c:v>
                </c:pt>
                <c:pt idx="28">
                  <c:v>34759</c:v>
                </c:pt>
                <c:pt idx="29">
                  <c:v>34851</c:v>
                </c:pt>
                <c:pt idx="30">
                  <c:v>34943</c:v>
                </c:pt>
                <c:pt idx="31">
                  <c:v>35034</c:v>
                </c:pt>
                <c:pt idx="32">
                  <c:v>35125</c:v>
                </c:pt>
                <c:pt idx="33">
                  <c:v>35217</c:v>
                </c:pt>
                <c:pt idx="34">
                  <c:v>35309</c:v>
                </c:pt>
                <c:pt idx="35">
                  <c:v>35400</c:v>
                </c:pt>
                <c:pt idx="36">
                  <c:v>35490</c:v>
                </c:pt>
                <c:pt idx="37">
                  <c:v>35582</c:v>
                </c:pt>
                <c:pt idx="38">
                  <c:v>35674</c:v>
                </c:pt>
                <c:pt idx="39">
                  <c:v>35765</c:v>
                </c:pt>
                <c:pt idx="40">
                  <c:v>35855</c:v>
                </c:pt>
                <c:pt idx="41">
                  <c:v>35947</c:v>
                </c:pt>
                <c:pt idx="42">
                  <c:v>36039</c:v>
                </c:pt>
                <c:pt idx="43">
                  <c:v>36130</c:v>
                </c:pt>
                <c:pt idx="44">
                  <c:v>36220</c:v>
                </c:pt>
                <c:pt idx="45">
                  <c:v>36312</c:v>
                </c:pt>
                <c:pt idx="46">
                  <c:v>36404</c:v>
                </c:pt>
                <c:pt idx="47">
                  <c:v>36495</c:v>
                </c:pt>
                <c:pt idx="48">
                  <c:v>36586</c:v>
                </c:pt>
                <c:pt idx="49">
                  <c:v>36678</c:v>
                </c:pt>
                <c:pt idx="50">
                  <c:v>36770</c:v>
                </c:pt>
                <c:pt idx="51">
                  <c:v>36861</c:v>
                </c:pt>
                <c:pt idx="52">
                  <c:v>36951</c:v>
                </c:pt>
                <c:pt idx="53">
                  <c:v>37043</c:v>
                </c:pt>
                <c:pt idx="54">
                  <c:v>37135</c:v>
                </c:pt>
                <c:pt idx="55">
                  <c:v>37226</c:v>
                </c:pt>
                <c:pt idx="56">
                  <c:v>37316</c:v>
                </c:pt>
                <c:pt idx="57">
                  <c:v>37408</c:v>
                </c:pt>
                <c:pt idx="58">
                  <c:v>37500</c:v>
                </c:pt>
                <c:pt idx="59">
                  <c:v>37591</c:v>
                </c:pt>
                <c:pt idx="60">
                  <c:v>37681</c:v>
                </c:pt>
                <c:pt idx="61">
                  <c:v>37773</c:v>
                </c:pt>
                <c:pt idx="62">
                  <c:v>37865</c:v>
                </c:pt>
                <c:pt idx="63">
                  <c:v>37956</c:v>
                </c:pt>
                <c:pt idx="64">
                  <c:v>38047</c:v>
                </c:pt>
                <c:pt idx="65">
                  <c:v>38139</c:v>
                </c:pt>
                <c:pt idx="66">
                  <c:v>38231</c:v>
                </c:pt>
                <c:pt idx="67">
                  <c:v>38322</c:v>
                </c:pt>
                <c:pt idx="68">
                  <c:v>38412</c:v>
                </c:pt>
                <c:pt idx="69">
                  <c:v>38504</c:v>
                </c:pt>
                <c:pt idx="70">
                  <c:v>38596</c:v>
                </c:pt>
                <c:pt idx="71">
                  <c:v>38687</c:v>
                </c:pt>
                <c:pt idx="72">
                  <c:v>38777</c:v>
                </c:pt>
                <c:pt idx="73">
                  <c:v>38869</c:v>
                </c:pt>
                <c:pt idx="74">
                  <c:v>38961</c:v>
                </c:pt>
                <c:pt idx="75">
                  <c:v>39052</c:v>
                </c:pt>
                <c:pt idx="76">
                  <c:v>39142</c:v>
                </c:pt>
                <c:pt idx="77">
                  <c:v>39234</c:v>
                </c:pt>
                <c:pt idx="78">
                  <c:v>39326</c:v>
                </c:pt>
                <c:pt idx="79">
                  <c:v>39417</c:v>
                </c:pt>
                <c:pt idx="80">
                  <c:v>39508</c:v>
                </c:pt>
                <c:pt idx="81">
                  <c:v>39600</c:v>
                </c:pt>
                <c:pt idx="82">
                  <c:v>39692</c:v>
                </c:pt>
                <c:pt idx="83">
                  <c:v>39783</c:v>
                </c:pt>
                <c:pt idx="84">
                  <c:v>39873</c:v>
                </c:pt>
                <c:pt idx="85">
                  <c:v>39965</c:v>
                </c:pt>
                <c:pt idx="86">
                  <c:v>40057</c:v>
                </c:pt>
                <c:pt idx="87">
                  <c:v>40148</c:v>
                </c:pt>
                <c:pt idx="88">
                  <c:v>40238</c:v>
                </c:pt>
                <c:pt idx="89">
                  <c:v>40330</c:v>
                </c:pt>
                <c:pt idx="90">
                  <c:v>40422</c:v>
                </c:pt>
                <c:pt idx="91">
                  <c:v>40513</c:v>
                </c:pt>
                <c:pt idx="92">
                  <c:v>40603</c:v>
                </c:pt>
                <c:pt idx="93">
                  <c:v>40695</c:v>
                </c:pt>
                <c:pt idx="94">
                  <c:v>40787</c:v>
                </c:pt>
                <c:pt idx="95">
                  <c:v>40878</c:v>
                </c:pt>
                <c:pt idx="96">
                  <c:v>40969</c:v>
                </c:pt>
                <c:pt idx="97">
                  <c:v>41061</c:v>
                </c:pt>
                <c:pt idx="98">
                  <c:v>41153</c:v>
                </c:pt>
                <c:pt idx="99">
                  <c:v>41244</c:v>
                </c:pt>
                <c:pt idx="100">
                  <c:v>41334</c:v>
                </c:pt>
                <c:pt idx="101">
                  <c:v>41426</c:v>
                </c:pt>
                <c:pt idx="102">
                  <c:v>41518</c:v>
                </c:pt>
                <c:pt idx="103">
                  <c:v>41609</c:v>
                </c:pt>
                <c:pt idx="104">
                  <c:v>41699</c:v>
                </c:pt>
                <c:pt idx="105">
                  <c:v>41791</c:v>
                </c:pt>
                <c:pt idx="106">
                  <c:v>41883</c:v>
                </c:pt>
                <c:pt idx="107">
                  <c:v>41974</c:v>
                </c:pt>
                <c:pt idx="108">
                  <c:v>42064</c:v>
                </c:pt>
                <c:pt idx="109">
                  <c:v>42156</c:v>
                </c:pt>
                <c:pt idx="110">
                  <c:v>42248</c:v>
                </c:pt>
                <c:pt idx="111">
                  <c:v>42339</c:v>
                </c:pt>
              </c:numCache>
            </c:numRef>
          </c:cat>
          <c:val>
            <c:numRef>
              <c:f>'Ark5'!$B$3:$B$114</c:f>
              <c:numCache>
                <c:formatCode>General</c:formatCode>
                <c:ptCount val="112"/>
                <c:pt idx="0">
                  <c:v>147.9</c:v>
                </c:pt>
                <c:pt idx="1">
                  <c:v>149</c:v>
                </c:pt>
                <c:pt idx="2">
                  <c:v>149.13</c:v>
                </c:pt>
                <c:pt idx="3">
                  <c:v>152.27000000000001</c:v>
                </c:pt>
                <c:pt idx="4">
                  <c:v>149.57</c:v>
                </c:pt>
                <c:pt idx="5">
                  <c:v>149.08000000000001</c:v>
                </c:pt>
                <c:pt idx="6">
                  <c:v>148.61000000000001</c:v>
                </c:pt>
                <c:pt idx="7">
                  <c:v>151.24</c:v>
                </c:pt>
                <c:pt idx="8">
                  <c:v>149.27000000000001</c:v>
                </c:pt>
                <c:pt idx="9">
                  <c:v>149.31</c:v>
                </c:pt>
                <c:pt idx="10">
                  <c:v>146.88</c:v>
                </c:pt>
                <c:pt idx="11">
                  <c:v>147.6</c:v>
                </c:pt>
                <c:pt idx="12">
                  <c:v>144.44</c:v>
                </c:pt>
                <c:pt idx="13">
                  <c:v>142.22</c:v>
                </c:pt>
                <c:pt idx="14">
                  <c:v>138.94</c:v>
                </c:pt>
                <c:pt idx="15">
                  <c:v>138.22</c:v>
                </c:pt>
                <c:pt idx="16">
                  <c:v>134.81</c:v>
                </c:pt>
                <c:pt idx="17">
                  <c:v>131.99</c:v>
                </c:pt>
                <c:pt idx="18">
                  <c:v>128.87</c:v>
                </c:pt>
                <c:pt idx="19">
                  <c:v>128.72</c:v>
                </c:pt>
                <c:pt idx="20">
                  <c:v>124.79</c:v>
                </c:pt>
                <c:pt idx="21">
                  <c:v>122.69</c:v>
                </c:pt>
                <c:pt idx="22">
                  <c:v>120.5</c:v>
                </c:pt>
                <c:pt idx="23">
                  <c:v>120.26</c:v>
                </c:pt>
                <c:pt idx="24">
                  <c:v>118.79</c:v>
                </c:pt>
                <c:pt idx="25">
                  <c:v>118.53</c:v>
                </c:pt>
                <c:pt idx="26">
                  <c:v>118.44</c:v>
                </c:pt>
                <c:pt idx="27">
                  <c:v>119.15</c:v>
                </c:pt>
                <c:pt idx="28">
                  <c:v>117.28</c:v>
                </c:pt>
                <c:pt idx="29">
                  <c:v>117.11</c:v>
                </c:pt>
                <c:pt idx="30">
                  <c:v>117.08</c:v>
                </c:pt>
                <c:pt idx="31">
                  <c:v>116.86</c:v>
                </c:pt>
                <c:pt idx="32">
                  <c:v>116.82</c:v>
                </c:pt>
                <c:pt idx="33">
                  <c:v>116.71</c:v>
                </c:pt>
                <c:pt idx="34">
                  <c:v>117.1</c:v>
                </c:pt>
                <c:pt idx="35">
                  <c:v>117.26</c:v>
                </c:pt>
                <c:pt idx="36">
                  <c:v>117.06</c:v>
                </c:pt>
                <c:pt idx="37">
                  <c:v>117.46</c:v>
                </c:pt>
                <c:pt idx="38">
                  <c:v>118.02</c:v>
                </c:pt>
                <c:pt idx="39">
                  <c:v>118.77</c:v>
                </c:pt>
                <c:pt idx="40">
                  <c:v>118.79</c:v>
                </c:pt>
                <c:pt idx="41">
                  <c:v>119.17</c:v>
                </c:pt>
                <c:pt idx="42">
                  <c:v>118.11</c:v>
                </c:pt>
                <c:pt idx="43">
                  <c:v>117.54</c:v>
                </c:pt>
                <c:pt idx="44">
                  <c:v>116.31</c:v>
                </c:pt>
                <c:pt idx="45">
                  <c:v>117.06</c:v>
                </c:pt>
                <c:pt idx="46">
                  <c:v>118.93</c:v>
                </c:pt>
                <c:pt idx="47">
                  <c:v>121.44</c:v>
                </c:pt>
                <c:pt idx="48">
                  <c:v>122.91</c:v>
                </c:pt>
                <c:pt idx="49">
                  <c:v>125.4</c:v>
                </c:pt>
                <c:pt idx="50">
                  <c:v>127.14</c:v>
                </c:pt>
                <c:pt idx="51">
                  <c:v>128.44</c:v>
                </c:pt>
                <c:pt idx="52">
                  <c:v>129.78</c:v>
                </c:pt>
                <c:pt idx="53">
                  <c:v>132.30000000000001</c:v>
                </c:pt>
                <c:pt idx="54">
                  <c:v>134.49</c:v>
                </c:pt>
                <c:pt idx="55">
                  <c:v>136.87</c:v>
                </c:pt>
                <c:pt idx="56">
                  <c:v>137.77000000000001</c:v>
                </c:pt>
                <c:pt idx="57">
                  <c:v>139.69999999999999</c:v>
                </c:pt>
                <c:pt idx="58">
                  <c:v>141.13</c:v>
                </c:pt>
                <c:pt idx="59">
                  <c:v>142.26</c:v>
                </c:pt>
                <c:pt idx="60">
                  <c:v>142.85</c:v>
                </c:pt>
                <c:pt idx="61">
                  <c:v>144.49</c:v>
                </c:pt>
                <c:pt idx="62">
                  <c:v>147</c:v>
                </c:pt>
                <c:pt idx="63">
                  <c:v>149.63999999999999</c:v>
                </c:pt>
                <c:pt idx="64">
                  <c:v>152.44999999999999</c:v>
                </c:pt>
                <c:pt idx="65">
                  <c:v>155.44999999999999</c:v>
                </c:pt>
                <c:pt idx="66">
                  <c:v>157.16</c:v>
                </c:pt>
                <c:pt idx="67">
                  <c:v>159.59</c:v>
                </c:pt>
                <c:pt idx="68">
                  <c:v>161.12</c:v>
                </c:pt>
                <c:pt idx="69">
                  <c:v>164.71</c:v>
                </c:pt>
                <c:pt idx="70">
                  <c:v>167.65</c:v>
                </c:pt>
                <c:pt idx="71">
                  <c:v>171.84</c:v>
                </c:pt>
                <c:pt idx="72">
                  <c:v>174.41</c:v>
                </c:pt>
                <c:pt idx="73">
                  <c:v>177.38</c:v>
                </c:pt>
                <c:pt idx="74">
                  <c:v>179.63</c:v>
                </c:pt>
                <c:pt idx="75">
                  <c:v>182.04</c:v>
                </c:pt>
                <c:pt idx="76">
                  <c:v>182.6</c:v>
                </c:pt>
                <c:pt idx="77">
                  <c:v>185.47</c:v>
                </c:pt>
                <c:pt idx="78">
                  <c:v>186.92</c:v>
                </c:pt>
                <c:pt idx="79">
                  <c:v>188.88</c:v>
                </c:pt>
                <c:pt idx="80">
                  <c:v>188.11</c:v>
                </c:pt>
                <c:pt idx="81">
                  <c:v>188.98</c:v>
                </c:pt>
                <c:pt idx="82">
                  <c:v>189.59</c:v>
                </c:pt>
                <c:pt idx="83">
                  <c:v>189.64</c:v>
                </c:pt>
                <c:pt idx="84">
                  <c:v>187.93</c:v>
                </c:pt>
                <c:pt idx="85">
                  <c:v>189.22</c:v>
                </c:pt>
                <c:pt idx="86">
                  <c:v>190.01</c:v>
                </c:pt>
                <c:pt idx="87">
                  <c:v>190.48</c:v>
                </c:pt>
                <c:pt idx="88">
                  <c:v>190.18</c:v>
                </c:pt>
                <c:pt idx="89">
                  <c:v>191.11</c:v>
                </c:pt>
                <c:pt idx="90">
                  <c:v>190.51</c:v>
                </c:pt>
                <c:pt idx="91">
                  <c:v>190.99</c:v>
                </c:pt>
                <c:pt idx="92">
                  <c:v>191.2</c:v>
                </c:pt>
                <c:pt idx="93">
                  <c:v>192.82</c:v>
                </c:pt>
                <c:pt idx="94">
                  <c:v>193.71</c:v>
                </c:pt>
                <c:pt idx="95">
                  <c:v>194.68</c:v>
                </c:pt>
              </c:numCache>
            </c:numRef>
          </c:val>
          <c:smooth val="1"/>
        </c:ser>
        <c:ser>
          <c:idx val="2"/>
          <c:order val="2"/>
          <c:tx>
            <c:strRef>
              <c:f>'Ark5'!$D$2</c:f>
              <c:strCache>
                <c:ptCount val="1"/>
                <c:pt idx="0">
                  <c:v>x</c:v>
                </c:pt>
              </c:strCache>
            </c:strRef>
          </c:tx>
          <c:spPr>
            <a:ln>
              <a:solidFill>
                <a:srgbClr val="0070C0"/>
              </a:solidFill>
              <a:prstDash val="sysDash"/>
            </a:ln>
          </c:spPr>
          <c:marker>
            <c:symbol val="none"/>
          </c:marker>
          <c:cat>
            <c:numRef>
              <c:f>'Ark5'!$A$3:$A$114</c:f>
              <c:numCache>
                <c:formatCode>m/d/yyyy</c:formatCode>
                <c:ptCount val="112"/>
                <c:pt idx="0">
                  <c:v>32203</c:v>
                </c:pt>
                <c:pt idx="1">
                  <c:v>32295</c:v>
                </c:pt>
                <c:pt idx="2">
                  <c:v>32387</c:v>
                </c:pt>
                <c:pt idx="3">
                  <c:v>32478</c:v>
                </c:pt>
                <c:pt idx="4">
                  <c:v>32568</c:v>
                </c:pt>
                <c:pt idx="5">
                  <c:v>32660</c:v>
                </c:pt>
                <c:pt idx="6">
                  <c:v>32752</c:v>
                </c:pt>
                <c:pt idx="7">
                  <c:v>32843</c:v>
                </c:pt>
                <c:pt idx="8">
                  <c:v>32933</c:v>
                </c:pt>
                <c:pt idx="9">
                  <c:v>33025</c:v>
                </c:pt>
                <c:pt idx="10">
                  <c:v>33117</c:v>
                </c:pt>
                <c:pt idx="11">
                  <c:v>33208</c:v>
                </c:pt>
                <c:pt idx="12">
                  <c:v>33298</c:v>
                </c:pt>
                <c:pt idx="13">
                  <c:v>33390</c:v>
                </c:pt>
                <c:pt idx="14">
                  <c:v>33482</c:v>
                </c:pt>
                <c:pt idx="15">
                  <c:v>33573</c:v>
                </c:pt>
                <c:pt idx="16">
                  <c:v>33664</c:v>
                </c:pt>
                <c:pt idx="17">
                  <c:v>33756</c:v>
                </c:pt>
                <c:pt idx="18">
                  <c:v>33848</c:v>
                </c:pt>
                <c:pt idx="19">
                  <c:v>33939</c:v>
                </c:pt>
                <c:pt idx="20">
                  <c:v>34029</c:v>
                </c:pt>
                <c:pt idx="21">
                  <c:v>34121</c:v>
                </c:pt>
                <c:pt idx="22">
                  <c:v>34213</c:v>
                </c:pt>
                <c:pt idx="23">
                  <c:v>34304</c:v>
                </c:pt>
                <c:pt idx="24">
                  <c:v>34394</c:v>
                </c:pt>
                <c:pt idx="25">
                  <c:v>34486</c:v>
                </c:pt>
                <c:pt idx="26">
                  <c:v>34578</c:v>
                </c:pt>
                <c:pt idx="27">
                  <c:v>34669</c:v>
                </c:pt>
                <c:pt idx="28">
                  <c:v>34759</c:v>
                </c:pt>
                <c:pt idx="29">
                  <c:v>34851</c:v>
                </c:pt>
                <c:pt idx="30">
                  <c:v>34943</c:v>
                </c:pt>
                <c:pt idx="31">
                  <c:v>35034</c:v>
                </c:pt>
                <c:pt idx="32">
                  <c:v>35125</c:v>
                </c:pt>
                <c:pt idx="33">
                  <c:v>35217</c:v>
                </c:pt>
                <c:pt idx="34">
                  <c:v>35309</c:v>
                </c:pt>
                <c:pt idx="35">
                  <c:v>35400</c:v>
                </c:pt>
                <c:pt idx="36">
                  <c:v>35490</c:v>
                </c:pt>
                <c:pt idx="37">
                  <c:v>35582</c:v>
                </c:pt>
                <c:pt idx="38">
                  <c:v>35674</c:v>
                </c:pt>
                <c:pt idx="39">
                  <c:v>35765</c:v>
                </c:pt>
                <c:pt idx="40">
                  <c:v>35855</c:v>
                </c:pt>
                <c:pt idx="41">
                  <c:v>35947</c:v>
                </c:pt>
                <c:pt idx="42">
                  <c:v>36039</c:v>
                </c:pt>
                <c:pt idx="43">
                  <c:v>36130</c:v>
                </c:pt>
                <c:pt idx="44">
                  <c:v>36220</c:v>
                </c:pt>
                <c:pt idx="45">
                  <c:v>36312</c:v>
                </c:pt>
                <c:pt idx="46">
                  <c:v>36404</c:v>
                </c:pt>
                <c:pt idx="47">
                  <c:v>36495</c:v>
                </c:pt>
                <c:pt idx="48">
                  <c:v>36586</c:v>
                </c:pt>
                <c:pt idx="49">
                  <c:v>36678</c:v>
                </c:pt>
                <c:pt idx="50">
                  <c:v>36770</c:v>
                </c:pt>
                <c:pt idx="51">
                  <c:v>36861</c:v>
                </c:pt>
                <c:pt idx="52">
                  <c:v>36951</c:v>
                </c:pt>
                <c:pt idx="53">
                  <c:v>37043</c:v>
                </c:pt>
                <c:pt idx="54">
                  <c:v>37135</c:v>
                </c:pt>
                <c:pt idx="55">
                  <c:v>37226</c:v>
                </c:pt>
                <c:pt idx="56">
                  <c:v>37316</c:v>
                </c:pt>
                <c:pt idx="57">
                  <c:v>37408</c:v>
                </c:pt>
                <c:pt idx="58">
                  <c:v>37500</c:v>
                </c:pt>
                <c:pt idx="59">
                  <c:v>37591</c:v>
                </c:pt>
                <c:pt idx="60">
                  <c:v>37681</c:v>
                </c:pt>
                <c:pt idx="61">
                  <c:v>37773</c:v>
                </c:pt>
                <c:pt idx="62">
                  <c:v>37865</c:v>
                </c:pt>
                <c:pt idx="63">
                  <c:v>37956</c:v>
                </c:pt>
                <c:pt idx="64">
                  <c:v>38047</c:v>
                </c:pt>
                <c:pt idx="65">
                  <c:v>38139</c:v>
                </c:pt>
                <c:pt idx="66">
                  <c:v>38231</c:v>
                </c:pt>
                <c:pt idx="67">
                  <c:v>38322</c:v>
                </c:pt>
                <c:pt idx="68">
                  <c:v>38412</c:v>
                </c:pt>
                <c:pt idx="69">
                  <c:v>38504</c:v>
                </c:pt>
                <c:pt idx="70">
                  <c:v>38596</c:v>
                </c:pt>
                <c:pt idx="71">
                  <c:v>38687</c:v>
                </c:pt>
                <c:pt idx="72">
                  <c:v>38777</c:v>
                </c:pt>
                <c:pt idx="73">
                  <c:v>38869</c:v>
                </c:pt>
                <c:pt idx="74">
                  <c:v>38961</c:v>
                </c:pt>
                <c:pt idx="75">
                  <c:v>39052</c:v>
                </c:pt>
                <c:pt idx="76">
                  <c:v>39142</c:v>
                </c:pt>
                <c:pt idx="77">
                  <c:v>39234</c:v>
                </c:pt>
                <c:pt idx="78">
                  <c:v>39326</c:v>
                </c:pt>
                <c:pt idx="79">
                  <c:v>39417</c:v>
                </c:pt>
                <c:pt idx="80">
                  <c:v>39508</c:v>
                </c:pt>
                <c:pt idx="81">
                  <c:v>39600</c:v>
                </c:pt>
                <c:pt idx="82">
                  <c:v>39692</c:v>
                </c:pt>
                <c:pt idx="83">
                  <c:v>39783</c:v>
                </c:pt>
                <c:pt idx="84">
                  <c:v>39873</c:v>
                </c:pt>
                <c:pt idx="85">
                  <c:v>39965</c:v>
                </c:pt>
                <c:pt idx="86">
                  <c:v>40057</c:v>
                </c:pt>
                <c:pt idx="87">
                  <c:v>40148</c:v>
                </c:pt>
                <c:pt idx="88">
                  <c:v>40238</c:v>
                </c:pt>
                <c:pt idx="89">
                  <c:v>40330</c:v>
                </c:pt>
                <c:pt idx="90">
                  <c:v>40422</c:v>
                </c:pt>
                <c:pt idx="91">
                  <c:v>40513</c:v>
                </c:pt>
                <c:pt idx="92">
                  <c:v>40603</c:v>
                </c:pt>
                <c:pt idx="93">
                  <c:v>40695</c:v>
                </c:pt>
                <c:pt idx="94">
                  <c:v>40787</c:v>
                </c:pt>
                <c:pt idx="95">
                  <c:v>40878</c:v>
                </c:pt>
                <c:pt idx="96">
                  <c:v>40969</c:v>
                </c:pt>
                <c:pt idx="97">
                  <c:v>41061</c:v>
                </c:pt>
                <c:pt idx="98">
                  <c:v>41153</c:v>
                </c:pt>
                <c:pt idx="99">
                  <c:v>41244</c:v>
                </c:pt>
                <c:pt idx="100">
                  <c:v>41334</c:v>
                </c:pt>
                <c:pt idx="101">
                  <c:v>41426</c:v>
                </c:pt>
                <c:pt idx="102">
                  <c:v>41518</c:v>
                </c:pt>
                <c:pt idx="103">
                  <c:v>41609</c:v>
                </c:pt>
                <c:pt idx="104">
                  <c:v>41699</c:v>
                </c:pt>
                <c:pt idx="105">
                  <c:v>41791</c:v>
                </c:pt>
                <c:pt idx="106">
                  <c:v>41883</c:v>
                </c:pt>
                <c:pt idx="107">
                  <c:v>41974</c:v>
                </c:pt>
                <c:pt idx="108">
                  <c:v>42064</c:v>
                </c:pt>
                <c:pt idx="109">
                  <c:v>42156</c:v>
                </c:pt>
                <c:pt idx="110">
                  <c:v>42248</c:v>
                </c:pt>
                <c:pt idx="111">
                  <c:v>42339</c:v>
                </c:pt>
              </c:numCache>
            </c:numRef>
          </c:cat>
          <c:val>
            <c:numRef>
              <c:f>'Ark5'!$D$3:$D$114</c:f>
              <c:numCache>
                <c:formatCode>General</c:formatCode>
                <c:ptCount val="112"/>
                <c:pt idx="95">
                  <c:v>194.68</c:v>
                </c:pt>
                <c:pt idx="96">
                  <c:v>194.31</c:v>
                </c:pt>
                <c:pt idx="97">
                  <c:v>195.66</c:v>
                </c:pt>
                <c:pt idx="98">
                  <c:v>196.63</c:v>
                </c:pt>
                <c:pt idx="99">
                  <c:v>197.55</c:v>
                </c:pt>
                <c:pt idx="100">
                  <c:v>197.5</c:v>
                </c:pt>
                <c:pt idx="101">
                  <c:v>198.97</c:v>
                </c:pt>
                <c:pt idx="102">
                  <c:v>200.13</c:v>
                </c:pt>
                <c:pt idx="103">
                  <c:v>201.72</c:v>
                </c:pt>
                <c:pt idx="104">
                  <c:v>202.32</c:v>
                </c:pt>
                <c:pt idx="105">
                  <c:v>204.26</c:v>
                </c:pt>
                <c:pt idx="106">
                  <c:v>206.08</c:v>
                </c:pt>
                <c:pt idx="107">
                  <c:v>208.36</c:v>
                </c:pt>
                <c:pt idx="108">
                  <c:v>209.37</c:v>
                </c:pt>
                <c:pt idx="109">
                  <c:v>211.62</c:v>
                </c:pt>
                <c:pt idx="110">
                  <c:v>213.76</c:v>
                </c:pt>
                <c:pt idx="111">
                  <c:v>216.34</c:v>
                </c:pt>
              </c:numCache>
            </c:numRef>
          </c:val>
          <c:smooth val="1"/>
        </c:ser>
        <c:dLbls>
          <c:showLegendKey val="0"/>
          <c:showVal val="0"/>
          <c:showCatName val="0"/>
          <c:showSerName val="0"/>
          <c:showPercent val="0"/>
          <c:showBubbleSize val="0"/>
        </c:dLbls>
        <c:marker val="1"/>
        <c:smooth val="0"/>
        <c:axId val="106377216"/>
        <c:axId val="106378752"/>
      </c:lineChart>
      <c:lineChart>
        <c:grouping val="standard"/>
        <c:varyColors val="0"/>
        <c:ser>
          <c:idx val="1"/>
          <c:order val="1"/>
          <c:tx>
            <c:strRef>
              <c:f>'Ark5'!$C$2</c:f>
              <c:strCache>
                <c:ptCount val="1"/>
                <c:pt idx="0">
                  <c:v>Interest rate burden (left)</c:v>
                </c:pt>
              </c:strCache>
            </c:strRef>
          </c:tx>
          <c:spPr>
            <a:ln>
              <a:solidFill>
                <a:srgbClr val="C00000"/>
              </a:solidFill>
            </a:ln>
          </c:spPr>
          <c:marker>
            <c:symbol val="none"/>
          </c:marker>
          <c:cat>
            <c:numRef>
              <c:f>'Ark5'!$A$3:$A$114</c:f>
              <c:numCache>
                <c:formatCode>m/d/yyyy</c:formatCode>
                <c:ptCount val="112"/>
                <c:pt idx="0">
                  <c:v>32203</c:v>
                </c:pt>
                <c:pt idx="1">
                  <c:v>32295</c:v>
                </c:pt>
                <c:pt idx="2">
                  <c:v>32387</c:v>
                </c:pt>
                <c:pt idx="3">
                  <c:v>32478</c:v>
                </c:pt>
                <c:pt idx="4">
                  <c:v>32568</c:v>
                </c:pt>
                <c:pt idx="5">
                  <c:v>32660</c:v>
                </c:pt>
                <c:pt idx="6">
                  <c:v>32752</c:v>
                </c:pt>
                <c:pt idx="7">
                  <c:v>32843</c:v>
                </c:pt>
                <c:pt idx="8">
                  <c:v>32933</c:v>
                </c:pt>
                <c:pt idx="9">
                  <c:v>33025</c:v>
                </c:pt>
                <c:pt idx="10">
                  <c:v>33117</c:v>
                </c:pt>
                <c:pt idx="11">
                  <c:v>33208</c:v>
                </c:pt>
                <c:pt idx="12">
                  <c:v>33298</c:v>
                </c:pt>
                <c:pt idx="13">
                  <c:v>33390</c:v>
                </c:pt>
                <c:pt idx="14">
                  <c:v>33482</c:v>
                </c:pt>
                <c:pt idx="15">
                  <c:v>33573</c:v>
                </c:pt>
                <c:pt idx="16">
                  <c:v>33664</c:v>
                </c:pt>
                <c:pt idx="17">
                  <c:v>33756</c:v>
                </c:pt>
                <c:pt idx="18">
                  <c:v>33848</c:v>
                </c:pt>
                <c:pt idx="19">
                  <c:v>33939</c:v>
                </c:pt>
                <c:pt idx="20">
                  <c:v>34029</c:v>
                </c:pt>
                <c:pt idx="21">
                  <c:v>34121</c:v>
                </c:pt>
                <c:pt idx="22">
                  <c:v>34213</c:v>
                </c:pt>
                <c:pt idx="23">
                  <c:v>34304</c:v>
                </c:pt>
                <c:pt idx="24">
                  <c:v>34394</c:v>
                </c:pt>
                <c:pt idx="25">
                  <c:v>34486</c:v>
                </c:pt>
                <c:pt idx="26">
                  <c:v>34578</c:v>
                </c:pt>
                <c:pt idx="27">
                  <c:v>34669</c:v>
                </c:pt>
                <c:pt idx="28">
                  <c:v>34759</c:v>
                </c:pt>
                <c:pt idx="29">
                  <c:v>34851</c:v>
                </c:pt>
                <c:pt idx="30">
                  <c:v>34943</c:v>
                </c:pt>
                <c:pt idx="31">
                  <c:v>35034</c:v>
                </c:pt>
                <c:pt idx="32">
                  <c:v>35125</c:v>
                </c:pt>
                <c:pt idx="33">
                  <c:v>35217</c:v>
                </c:pt>
                <c:pt idx="34">
                  <c:v>35309</c:v>
                </c:pt>
                <c:pt idx="35">
                  <c:v>35400</c:v>
                </c:pt>
                <c:pt idx="36">
                  <c:v>35490</c:v>
                </c:pt>
                <c:pt idx="37">
                  <c:v>35582</c:v>
                </c:pt>
                <c:pt idx="38">
                  <c:v>35674</c:v>
                </c:pt>
                <c:pt idx="39">
                  <c:v>35765</c:v>
                </c:pt>
                <c:pt idx="40">
                  <c:v>35855</c:v>
                </c:pt>
                <c:pt idx="41">
                  <c:v>35947</c:v>
                </c:pt>
                <c:pt idx="42">
                  <c:v>36039</c:v>
                </c:pt>
                <c:pt idx="43">
                  <c:v>36130</c:v>
                </c:pt>
                <c:pt idx="44">
                  <c:v>36220</c:v>
                </c:pt>
                <c:pt idx="45">
                  <c:v>36312</c:v>
                </c:pt>
                <c:pt idx="46">
                  <c:v>36404</c:v>
                </c:pt>
                <c:pt idx="47">
                  <c:v>36495</c:v>
                </c:pt>
                <c:pt idx="48">
                  <c:v>36586</c:v>
                </c:pt>
                <c:pt idx="49">
                  <c:v>36678</c:v>
                </c:pt>
                <c:pt idx="50">
                  <c:v>36770</c:v>
                </c:pt>
                <c:pt idx="51">
                  <c:v>36861</c:v>
                </c:pt>
                <c:pt idx="52">
                  <c:v>36951</c:v>
                </c:pt>
                <c:pt idx="53">
                  <c:v>37043</c:v>
                </c:pt>
                <c:pt idx="54">
                  <c:v>37135</c:v>
                </c:pt>
                <c:pt idx="55">
                  <c:v>37226</c:v>
                </c:pt>
                <c:pt idx="56">
                  <c:v>37316</c:v>
                </c:pt>
                <c:pt idx="57">
                  <c:v>37408</c:v>
                </c:pt>
                <c:pt idx="58">
                  <c:v>37500</c:v>
                </c:pt>
                <c:pt idx="59">
                  <c:v>37591</c:v>
                </c:pt>
                <c:pt idx="60">
                  <c:v>37681</c:v>
                </c:pt>
                <c:pt idx="61">
                  <c:v>37773</c:v>
                </c:pt>
                <c:pt idx="62">
                  <c:v>37865</c:v>
                </c:pt>
                <c:pt idx="63">
                  <c:v>37956</c:v>
                </c:pt>
                <c:pt idx="64">
                  <c:v>38047</c:v>
                </c:pt>
                <c:pt idx="65">
                  <c:v>38139</c:v>
                </c:pt>
                <c:pt idx="66">
                  <c:v>38231</c:v>
                </c:pt>
                <c:pt idx="67">
                  <c:v>38322</c:v>
                </c:pt>
                <c:pt idx="68">
                  <c:v>38412</c:v>
                </c:pt>
                <c:pt idx="69">
                  <c:v>38504</c:v>
                </c:pt>
                <c:pt idx="70">
                  <c:v>38596</c:v>
                </c:pt>
                <c:pt idx="71">
                  <c:v>38687</c:v>
                </c:pt>
                <c:pt idx="72">
                  <c:v>38777</c:v>
                </c:pt>
                <c:pt idx="73">
                  <c:v>38869</c:v>
                </c:pt>
                <c:pt idx="74">
                  <c:v>38961</c:v>
                </c:pt>
                <c:pt idx="75">
                  <c:v>39052</c:v>
                </c:pt>
                <c:pt idx="76">
                  <c:v>39142</c:v>
                </c:pt>
                <c:pt idx="77">
                  <c:v>39234</c:v>
                </c:pt>
                <c:pt idx="78">
                  <c:v>39326</c:v>
                </c:pt>
                <c:pt idx="79">
                  <c:v>39417</c:v>
                </c:pt>
                <c:pt idx="80">
                  <c:v>39508</c:v>
                </c:pt>
                <c:pt idx="81">
                  <c:v>39600</c:v>
                </c:pt>
                <c:pt idx="82">
                  <c:v>39692</c:v>
                </c:pt>
                <c:pt idx="83">
                  <c:v>39783</c:v>
                </c:pt>
                <c:pt idx="84">
                  <c:v>39873</c:v>
                </c:pt>
                <c:pt idx="85">
                  <c:v>39965</c:v>
                </c:pt>
                <c:pt idx="86">
                  <c:v>40057</c:v>
                </c:pt>
                <c:pt idx="87">
                  <c:v>40148</c:v>
                </c:pt>
                <c:pt idx="88">
                  <c:v>40238</c:v>
                </c:pt>
                <c:pt idx="89">
                  <c:v>40330</c:v>
                </c:pt>
                <c:pt idx="90">
                  <c:v>40422</c:v>
                </c:pt>
                <c:pt idx="91">
                  <c:v>40513</c:v>
                </c:pt>
                <c:pt idx="92">
                  <c:v>40603</c:v>
                </c:pt>
                <c:pt idx="93">
                  <c:v>40695</c:v>
                </c:pt>
                <c:pt idx="94">
                  <c:v>40787</c:v>
                </c:pt>
                <c:pt idx="95">
                  <c:v>40878</c:v>
                </c:pt>
                <c:pt idx="96">
                  <c:v>40969</c:v>
                </c:pt>
                <c:pt idx="97">
                  <c:v>41061</c:v>
                </c:pt>
                <c:pt idx="98">
                  <c:v>41153</c:v>
                </c:pt>
                <c:pt idx="99">
                  <c:v>41244</c:v>
                </c:pt>
                <c:pt idx="100">
                  <c:v>41334</c:v>
                </c:pt>
                <c:pt idx="101">
                  <c:v>41426</c:v>
                </c:pt>
                <c:pt idx="102">
                  <c:v>41518</c:v>
                </c:pt>
                <c:pt idx="103">
                  <c:v>41609</c:v>
                </c:pt>
                <c:pt idx="104">
                  <c:v>41699</c:v>
                </c:pt>
                <c:pt idx="105">
                  <c:v>41791</c:v>
                </c:pt>
                <c:pt idx="106">
                  <c:v>41883</c:v>
                </c:pt>
                <c:pt idx="107">
                  <c:v>41974</c:v>
                </c:pt>
                <c:pt idx="108">
                  <c:v>42064</c:v>
                </c:pt>
                <c:pt idx="109">
                  <c:v>42156</c:v>
                </c:pt>
                <c:pt idx="110">
                  <c:v>42248</c:v>
                </c:pt>
                <c:pt idx="111">
                  <c:v>42339</c:v>
                </c:pt>
              </c:numCache>
            </c:numRef>
          </c:cat>
          <c:val>
            <c:numRef>
              <c:f>'Ark5'!$C$3:$C$114</c:f>
              <c:numCache>
                <c:formatCode>General</c:formatCode>
                <c:ptCount val="112"/>
                <c:pt idx="0">
                  <c:v>11.19</c:v>
                </c:pt>
                <c:pt idx="1">
                  <c:v>11.03</c:v>
                </c:pt>
                <c:pt idx="2">
                  <c:v>11.06</c:v>
                </c:pt>
                <c:pt idx="3">
                  <c:v>11.11</c:v>
                </c:pt>
                <c:pt idx="4">
                  <c:v>11.13</c:v>
                </c:pt>
                <c:pt idx="5">
                  <c:v>10.53</c:v>
                </c:pt>
                <c:pt idx="6">
                  <c:v>10.14</c:v>
                </c:pt>
                <c:pt idx="7">
                  <c:v>10.08</c:v>
                </c:pt>
                <c:pt idx="8">
                  <c:v>10.34</c:v>
                </c:pt>
                <c:pt idx="9">
                  <c:v>10.28</c:v>
                </c:pt>
                <c:pt idx="10">
                  <c:v>10.119999999999999</c:v>
                </c:pt>
                <c:pt idx="11">
                  <c:v>9.94</c:v>
                </c:pt>
                <c:pt idx="12">
                  <c:v>9.91</c:v>
                </c:pt>
                <c:pt idx="13">
                  <c:v>9.6</c:v>
                </c:pt>
                <c:pt idx="14">
                  <c:v>9.33</c:v>
                </c:pt>
                <c:pt idx="15">
                  <c:v>9.17</c:v>
                </c:pt>
                <c:pt idx="16">
                  <c:v>10.050000000000001</c:v>
                </c:pt>
                <c:pt idx="17">
                  <c:v>9.7100000000000009</c:v>
                </c:pt>
                <c:pt idx="18">
                  <c:v>9.8699999999999992</c:v>
                </c:pt>
                <c:pt idx="19">
                  <c:v>9.8000000000000007</c:v>
                </c:pt>
                <c:pt idx="20">
                  <c:v>9.6999999999999993</c:v>
                </c:pt>
                <c:pt idx="21">
                  <c:v>8.43</c:v>
                </c:pt>
                <c:pt idx="22">
                  <c:v>7.4</c:v>
                </c:pt>
                <c:pt idx="23">
                  <c:v>6.66</c:v>
                </c:pt>
                <c:pt idx="24">
                  <c:v>6.45</c:v>
                </c:pt>
                <c:pt idx="25">
                  <c:v>6.06</c:v>
                </c:pt>
                <c:pt idx="26">
                  <c:v>6.01</c:v>
                </c:pt>
                <c:pt idx="27">
                  <c:v>6.15</c:v>
                </c:pt>
                <c:pt idx="28">
                  <c:v>5.89</c:v>
                </c:pt>
                <c:pt idx="29">
                  <c:v>5.75</c:v>
                </c:pt>
                <c:pt idx="30">
                  <c:v>5.67</c:v>
                </c:pt>
                <c:pt idx="31">
                  <c:v>5.58</c:v>
                </c:pt>
                <c:pt idx="32">
                  <c:v>5.6</c:v>
                </c:pt>
                <c:pt idx="33">
                  <c:v>5.37</c:v>
                </c:pt>
                <c:pt idx="34">
                  <c:v>5.32</c:v>
                </c:pt>
                <c:pt idx="35">
                  <c:v>5.05</c:v>
                </c:pt>
                <c:pt idx="36">
                  <c:v>4.53</c:v>
                </c:pt>
                <c:pt idx="37">
                  <c:v>4.42</c:v>
                </c:pt>
                <c:pt idx="38">
                  <c:v>4.6399999999999997</c:v>
                </c:pt>
                <c:pt idx="39">
                  <c:v>4.62</c:v>
                </c:pt>
                <c:pt idx="40">
                  <c:v>4.01</c:v>
                </c:pt>
                <c:pt idx="41">
                  <c:v>4.18</c:v>
                </c:pt>
                <c:pt idx="42">
                  <c:v>6.22</c:v>
                </c:pt>
                <c:pt idx="43">
                  <c:v>6.26</c:v>
                </c:pt>
                <c:pt idx="44">
                  <c:v>6.42</c:v>
                </c:pt>
                <c:pt idx="45">
                  <c:v>5.96</c:v>
                </c:pt>
                <c:pt idx="46">
                  <c:v>5.71</c:v>
                </c:pt>
                <c:pt idx="47">
                  <c:v>5.67</c:v>
                </c:pt>
                <c:pt idx="48">
                  <c:v>5.5</c:v>
                </c:pt>
                <c:pt idx="49">
                  <c:v>5.75</c:v>
                </c:pt>
                <c:pt idx="50">
                  <c:v>6.32</c:v>
                </c:pt>
                <c:pt idx="51">
                  <c:v>6.66</c:v>
                </c:pt>
                <c:pt idx="52">
                  <c:v>6.83</c:v>
                </c:pt>
                <c:pt idx="53">
                  <c:v>6.92</c:v>
                </c:pt>
                <c:pt idx="54">
                  <c:v>7.03</c:v>
                </c:pt>
                <c:pt idx="55">
                  <c:v>6.95</c:v>
                </c:pt>
                <c:pt idx="56">
                  <c:v>6.87</c:v>
                </c:pt>
                <c:pt idx="57">
                  <c:v>6.89</c:v>
                </c:pt>
                <c:pt idx="58">
                  <c:v>7.35</c:v>
                </c:pt>
                <c:pt idx="59">
                  <c:v>7.41</c:v>
                </c:pt>
                <c:pt idx="60">
                  <c:v>7.51</c:v>
                </c:pt>
                <c:pt idx="61">
                  <c:v>6.79</c:v>
                </c:pt>
                <c:pt idx="62">
                  <c:v>5.29</c:v>
                </c:pt>
                <c:pt idx="63">
                  <c:v>4.92</c:v>
                </c:pt>
                <c:pt idx="64">
                  <c:v>4.6399999999999997</c:v>
                </c:pt>
                <c:pt idx="65">
                  <c:v>4.49</c:v>
                </c:pt>
                <c:pt idx="66">
                  <c:v>4.58</c:v>
                </c:pt>
                <c:pt idx="67">
                  <c:v>4.55</c:v>
                </c:pt>
                <c:pt idx="68">
                  <c:v>4.3499999999999996</c:v>
                </c:pt>
                <c:pt idx="69">
                  <c:v>4.28</c:v>
                </c:pt>
                <c:pt idx="70">
                  <c:v>4.5199999999999996</c:v>
                </c:pt>
                <c:pt idx="71">
                  <c:v>4.67</c:v>
                </c:pt>
                <c:pt idx="72">
                  <c:v>4.6900000000000004</c:v>
                </c:pt>
                <c:pt idx="73">
                  <c:v>4.93</c:v>
                </c:pt>
                <c:pt idx="74">
                  <c:v>5.13</c:v>
                </c:pt>
                <c:pt idx="75">
                  <c:v>5.49</c:v>
                </c:pt>
                <c:pt idx="76">
                  <c:v>5.98</c:v>
                </c:pt>
                <c:pt idx="77">
                  <c:v>6.32</c:v>
                </c:pt>
                <c:pt idx="78">
                  <c:v>6.94</c:v>
                </c:pt>
                <c:pt idx="79">
                  <c:v>7.58</c:v>
                </c:pt>
                <c:pt idx="80">
                  <c:v>8</c:v>
                </c:pt>
                <c:pt idx="81">
                  <c:v>8.34</c:v>
                </c:pt>
                <c:pt idx="82">
                  <c:v>8.82</c:v>
                </c:pt>
                <c:pt idx="83">
                  <c:v>8.52</c:v>
                </c:pt>
                <c:pt idx="84">
                  <c:v>6.66</c:v>
                </c:pt>
                <c:pt idx="85">
                  <c:v>5.7</c:v>
                </c:pt>
                <c:pt idx="86">
                  <c:v>5.51</c:v>
                </c:pt>
                <c:pt idx="87">
                  <c:v>5.62</c:v>
                </c:pt>
                <c:pt idx="88">
                  <c:v>5.41</c:v>
                </c:pt>
                <c:pt idx="89">
                  <c:v>5.53</c:v>
                </c:pt>
                <c:pt idx="90">
                  <c:v>5.63</c:v>
                </c:pt>
                <c:pt idx="91">
                  <c:v>5.59</c:v>
                </c:pt>
                <c:pt idx="92">
                  <c:v>5.54</c:v>
                </c:pt>
                <c:pt idx="93">
                  <c:v>5.54</c:v>
                </c:pt>
                <c:pt idx="94">
                  <c:v>5.82</c:v>
                </c:pt>
                <c:pt idx="95">
                  <c:v>6.09</c:v>
                </c:pt>
              </c:numCache>
            </c:numRef>
          </c:val>
          <c:smooth val="1"/>
        </c:ser>
        <c:ser>
          <c:idx val="3"/>
          <c:order val="3"/>
          <c:tx>
            <c:strRef>
              <c:f>'Ark5'!$E$2</c:f>
              <c:strCache>
                <c:ptCount val="1"/>
                <c:pt idx="0">
                  <c:v>y</c:v>
                </c:pt>
              </c:strCache>
            </c:strRef>
          </c:tx>
          <c:spPr>
            <a:ln>
              <a:solidFill>
                <a:srgbClr val="C00000"/>
              </a:solidFill>
              <a:prstDash val="sysDash"/>
            </a:ln>
          </c:spPr>
          <c:marker>
            <c:symbol val="none"/>
          </c:marker>
          <c:cat>
            <c:numRef>
              <c:f>'Ark5'!$A$3:$A$114</c:f>
              <c:numCache>
                <c:formatCode>m/d/yyyy</c:formatCode>
                <c:ptCount val="112"/>
                <c:pt idx="0">
                  <c:v>32203</c:v>
                </c:pt>
                <c:pt idx="1">
                  <c:v>32295</c:v>
                </c:pt>
                <c:pt idx="2">
                  <c:v>32387</c:v>
                </c:pt>
                <c:pt idx="3">
                  <c:v>32478</c:v>
                </c:pt>
                <c:pt idx="4">
                  <c:v>32568</c:v>
                </c:pt>
                <c:pt idx="5">
                  <c:v>32660</c:v>
                </c:pt>
                <c:pt idx="6">
                  <c:v>32752</c:v>
                </c:pt>
                <c:pt idx="7">
                  <c:v>32843</c:v>
                </c:pt>
                <c:pt idx="8">
                  <c:v>32933</c:v>
                </c:pt>
                <c:pt idx="9">
                  <c:v>33025</c:v>
                </c:pt>
                <c:pt idx="10">
                  <c:v>33117</c:v>
                </c:pt>
                <c:pt idx="11">
                  <c:v>33208</c:v>
                </c:pt>
                <c:pt idx="12">
                  <c:v>33298</c:v>
                </c:pt>
                <c:pt idx="13">
                  <c:v>33390</c:v>
                </c:pt>
                <c:pt idx="14">
                  <c:v>33482</c:v>
                </c:pt>
                <c:pt idx="15">
                  <c:v>33573</c:v>
                </c:pt>
                <c:pt idx="16">
                  <c:v>33664</c:v>
                </c:pt>
                <c:pt idx="17">
                  <c:v>33756</c:v>
                </c:pt>
                <c:pt idx="18">
                  <c:v>33848</c:v>
                </c:pt>
                <c:pt idx="19">
                  <c:v>33939</c:v>
                </c:pt>
                <c:pt idx="20">
                  <c:v>34029</c:v>
                </c:pt>
                <c:pt idx="21">
                  <c:v>34121</c:v>
                </c:pt>
                <c:pt idx="22">
                  <c:v>34213</c:v>
                </c:pt>
                <c:pt idx="23">
                  <c:v>34304</c:v>
                </c:pt>
                <c:pt idx="24">
                  <c:v>34394</c:v>
                </c:pt>
                <c:pt idx="25">
                  <c:v>34486</c:v>
                </c:pt>
                <c:pt idx="26">
                  <c:v>34578</c:v>
                </c:pt>
                <c:pt idx="27">
                  <c:v>34669</c:v>
                </c:pt>
                <c:pt idx="28">
                  <c:v>34759</c:v>
                </c:pt>
                <c:pt idx="29">
                  <c:v>34851</c:v>
                </c:pt>
                <c:pt idx="30">
                  <c:v>34943</c:v>
                </c:pt>
                <c:pt idx="31">
                  <c:v>35034</c:v>
                </c:pt>
                <c:pt idx="32">
                  <c:v>35125</c:v>
                </c:pt>
                <c:pt idx="33">
                  <c:v>35217</c:v>
                </c:pt>
                <c:pt idx="34">
                  <c:v>35309</c:v>
                </c:pt>
                <c:pt idx="35">
                  <c:v>35400</c:v>
                </c:pt>
                <c:pt idx="36">
                  <c:v>35490</c:v>
                </c:pt>
                <c:pt idx="37">
                  <c:v>35582</c:v>
                </c:pt>
                <c:pt idx="38">
                  <c:v>35674</c:v>
                </c:pt>
                <c:pt idx="39">
                  <c:v>35765</c:v>
                </c:pt>
                <c:pt idx="40">
                  <c:v>35855</c:v>
                </c:pt>
                <c:pt idx="41">
                  <c:v>35947</c:v>
                </c:pt>
                <c:pt idx="42">
                  <c:v>36039</c:v>
                </c:pt>
                <c:pt idx="43">
                  <c:v>36130</c:v>
                </c:pt>
                <c:pt idx="44">
                  <c:v>36220</c:v>
                </c:pt>
                <c:pt idx="45">
                  <c:v>36312</c:v>
                </c:pt>
                <c:pt idx="46">
                  <c:v>36404</c:v>
                </c:pt>
                <c:pt idx="47">
                  <c:v>36495</c:v>
                </c:pt>
                <c:pt idx="48">
                  <c:v>36586</c:v>
                </c:pt>
                <c:pt idx="49">
                  <c:v>36678</c:v>
                </c:pt>
                <c:pt idx="50">
                  <c:v>36770</c:v>
                </c:pt>
                <c:pt idx="51">
                  <c:v>36861</c:v>
                </c:pt>
                <c:pt idx="52">
                  <c:v>36951</c:v>
                </c:pt>
                <c:pt idx="53">
                  <c:v>37043</c:v>
                </c:pt>
                <c:pt idx="54">
                  <c:v>37135</c:v>
                </c:pt>
                <c:pt idx="55">
                  <c:v>37226</c:v>
                </c:pt>
                <c:pt idx="56">
                  <c:v>37316</c:v>
                </c:pt>
                <c:pt idx="57">
                  <c:v>37408</c:v>
                </c:pt>
                <c:pt idx="58">
                  <c:v>37500</c:v>
                </c:pt>
                <c:pt idx="59">
                  <c:v>37591</c:v>
                </c:pt>
                <c:pt idx="60">
                  <c:v>37681</c:v>
                </c:pt>
                <c:pt idx="61">
                  <c:v>37773</c:v>
                </c:pt>
                <c:pt idx="62">
                  <c:v>37865</c:v>
                </c:pt>
                <c:pt idx="63">
                  <c:v>37956</c:v>
                </c:pt>
                <c:pt idx="64">
                  <c:v>38047</c:v>
                </c:pt>
                <c:pt idx="65">
                  <c:v>38139</c:v>
                </c:pt>
                <c:pt idx="66">
                  <c:v>38231</c:v>
                </c:pt>
                <c:pt idx="67">
                  <c:v>38322</c:v>
                </c:pt>
                <c:pt idx="68">
                  <c:v>38412</c:v>
                </c:pt>
                <c:pt idx="69">
                  <c:v>38504</c:v>
                </c:pt>
                <c:pt idx="70">
                  <c:v>38596</c:v>
                </c:pt>
                <c:pt idx="71">
                  <c:v>38687</c:v>
                </c:pt>
                <c:pt idx="72">
                  <c:v>38777</c:v>
                </c:pt>
                <c:pt idx="73">
                  <c:v>38869</c:v>
                </c:pt>
                <c:pt idx="74">
                  <c:v>38961</c:v>
                </c:pt>
                <c:pt idx="75">
                  <c:v>39052</c:v>
                </c:pt>
                <c:pt idx="76">
                  <c:v>39142</c:v>
                </c:pt>
                <c:pt idx="77">
                  <c:v>39234</c:v>
                </c:pt>
                <c:pt idx="78">
                  <c:v>39326</c:v>
                </c:pt>
                <c:pt idx="79">
                  <c:v>39417</c:v>
                </c:pt>
                <c:pt idx="80">
                  <c:v>39508</c:v>
                </c:pt>
                <c:pt idx="81">
                  <c:v>39600</c:v>
                </c:pt>
                <c:pt idx="82">
                  <c:v>39692</c:v>
                </c:pt>
                <c:pt idx="83">
                  <c:v>39783</c:v>
                </c:pt>
                <c:pt idx="84">
                  <c:v>39873</c:v>
                </c:pt>
                <c:pt idx="85">
                  <c:v>39965</c:v>
                </c:pt>
                <c:pt idx="86">
                  <c:v>40057</c:v>
                </c:pt>
                <c:pt idx="87">
                  <c:v>40148</c:v>
                </c:pt>
                <c:pt idx="88">
                  <c:v>40238</c:v>
                </c:pt>
                <c:pt idx="89">
                  <c:v>40330</c:v>
                </c:pt>
                <c:pt idx="90">
                  <c:v>40422</c:v>
                </c:pt>
                <c:pt idx="91">
                  <c:v>40513</c:v>
                </c:pt>
                <c:pt idx="92">
                  <c:v>40603</c:v>
                </c:pt>
                <c:pt idx="93">
                  <c:v>40695</c:v>
                </c:pt>
                <c:pt idx="94">
                  <c:v>40787</c:v>
                </c:pt>
                <c:pt idx="95">
                  <c:v>40878</c:v>
                </c:pt>
                <c:pt idx="96">
                  <c:v>40969</c:v>
                </c:pt>
                <c:pt idx="97">
                  <c:v>41061</c:v>
                </c:pt>
                <c:pt idx="98">
                  <c:v>41153</c:v>
                </c:pt>
                <c:pt idx="99">
                  <c:v>41244</c:v>
                </c:pt>
                <c:pt idx="100">
                  <c:v>41334</c:v>
                </c:pt>
                <c:pt idx="101">
                  <c:v>41426</c:v>
                </c:pt>
                <c:pt idx="102">
                  <c:v>41518</c:v>
                </c:pt>
                <c:pt idx="103">
                  <c:v>41609</c:v>
                </c:pt>
                <c:pt idx="104">
                  <c:v>41699</c:v>
                </c:pt>
                <c:pt idx="105">
                  <c:v>41791</c:v>
                </c:pt>
                <c:pt idx="106">
                  <c:v>41883</c:v>
                </c:pt>
                <c:pt idx="107">
                  <c:v>41974</c:v>
                </c:pt>
                <c:pt idx="108">
                  <c:v>42064</c:v>
                </c:pt>
                <c:pt idx="109">
                  <c:v>42156</c:v>
                </c:pt>
                <c:pt idx="110">
                  <c:v>42248</c:v>
                </c:pt>
                <c:pt idx="111">
                  <c:v>42339</c:v>
                </c:pt>
              </c:numCache>
            </c:numRef>
          </c:cat>
          <c:val>
            <c:numRef>
              <c:f>'Ark5'!$E$3:$E$114</c:f>
              <c:numCache>
                <c:formatCode>General</c:formatCode>
                <c:ptCount val="112"/>
                <c:pt idx="95">
                  <c:v>6.09</c:v>
                </c:pt>
                <c:pt idx="96">
                  <c:v>6.03</c:v>
                </c:pt>
                <c:pt idx="97">
                  <c:v>5.84</c:v>
                </c:pt>
                <c:pt idx="98">
                  <c:v>5.85</c:v>
                </c:pt>
                <c:pt idx="99">
                  <c:v>5.86</c:v>
                </c:pt>
                <c:pt idx="100">
                  <c:v>5.88</c:v>
                </c:pt>
                <c:pt idx="101">
                  <c:v>5.88</c:v>
                </c:pt>
                <c:pt idx="102">
                  <c:v>5.92</c:v>
                </c:pt>
                <c:pt idx="103">
                  <c:v>5.96</c:v>
                </c:pt>
                <c:pt idx="104">
                  <c:v>6.06</c:v>
                </c:pt>
                <c:pt idx="105">
                  <c:v>6.18</c:v>
                </c:pt>
                <c:pt idx="106">
                  <c:v>6.36</c:v>
                </c:pt>
                <c:pt idx="107">
                  <c:v>6.53</c:v>
                </c:pt>
                <c:pt idx="108">
                  <c:v>6.71</c:v>
                </c:pt>
                <c:pt idx="109">
                  <c:v>6.84</c:v>
                </c:pt>
                <c:pt idx="110">
                  <c:v>6.99</c:v>
                </c:pt>
                <c:pt idx="111">
                  <c:v>7.08</c:v>
                </c:pt>
              </c:numCache>
            </c:numRef>
          </c:val>
          <c:smooth val="1"/>
        </c:ser>
        <c:dLbls>
          <c:showLegendKey val="0"/>
          <c:showVal val="0"/>
          <c:showCatName val="0"/>
          <c:showSerName val="0"/>
          <c:showPercent val="0"/>
          <c:showBubbleSize val="0"/>
        </c:dLbls>
        <c:marker val="1"/>
        <c:smooth val="0"/>
        <c:axId val="106386176"/>
        <c:axId val="106380288"/>
      </c:lineChart>
      <c:dateAx>
        <c:axId val="106377216"/>
        <c:scaling>
          <c:orientation val="minMax"/>
        </c:scaling>
        <c:delete val="0"/>
        <c:axPos val="b"/>
        <c:numFmt formatCode="yyyy" sourceLinked="0"/>
        <c:majorTickMark val="out"/>
        <c:minorTickMark val="none"/>
        <c:tickLblPos val="nextTo"/>
        <c:txPr>
          <a:bodyPr rot="2700000" vert="horz"/>
          <a:lstStyle/>
          <a:p>
            <a:pPr>
              <a:defRPr/>
            </a:pPr>
            <a:endParaRPr lang="sv-SE"/>
          </a:p>
        </c:txPr>
        <c:crossAx val="106378752"/>
        <c:crosses val="autoZero"/>
        <c:auto val="1"/>
        <c:lblOffset val="100"/>
        <c:baseTimeUnit val="months"/>
      </c:dateAx>
      <c:valAx>
        <c:axId val="106378752"/>
        <c:scaling>
          <c:orientation val="minMax"/>
        </c:scaling>
        <c:delete val="0"/>
        <c:axPos val="l"/>
        <c:numFmt formatCode="General\%" sourceLinked="0"/>
        <c:majorTickMark val="out"/>
        <c:minorTickMark val="none"/>
        <c:tickLblPos val="nextTo"/>
        <c:crossAx val="106377216"/>
        <c:crosses val="autoZero"/>
        <c:crossBetween val="between"/>
      </c:valAx>
      <c:valAx>
        <c:axId val="106380288"/>
        <c:scaling>
          <c:orientation val="minMax"/>
        </c:scaling>
        <c:delete val="0"/>
        <c:axPos val="r"/>
        <c:numFmt formatCode="General\%" sourceLinked="0"/>
        <c:majorTickMark val="out"/>
        <c:minorTickMark val="none"/>
        <c:tickLblPos val="nextTo"/>
        <c:crossAx val="106386176"/>
        <c:crosses val="max"/>
        <c:crossBetween val="between"/>
      </c:valAx>
      <c:dateAx>
        <c:axId val="106386176"/>
        <c:scaling>
          <c:orientation val="minMax"/>
        </c:scaling>
        <c:delete val="1"/>
        <c:axPos val="b"/>
        <c:numFmt formatCode="m/d/yyyy" sourceLinked="1"/>
        <c:majorTickMark val="out"/>
        <c:minorTickMark val="none"/>
        <c:tickLblPos val="nextTo"/>
        <c:crossAx val="106380288"/>
        <c:crosses val="autoZero"/>
        <c:auto val="1"/>
        <c:lblOffset val="100"/>
        <c:baseTimeUnit val="months"/>
      </c:dateAx>
    </c:plotArea>
    <c:legend>
      <c:legendPos val="r"/>
      <c:legendEntry>
        <c:idx val="1"/>
        <c:delete val="1"/>
      </c:legendEntry>
      <c:legendEntry>
        <c:idx val="3"/>
        <c:delete val="1"/>
      </c:legendEntry>
      <c:layout>
        <c:manualLayout>
          <c:xMode val="edge"/>
          <c:yMode val="edge"/>
          <c:x val="4.0562410380102817E-2"/>
          <c:y val="0.60811868741802932"/>
          <c:w val="0.48878382182062258"/>
          <c:h val="0.17778759214307155"/>
        </c:manualLayout>
      </c:layout>
      <c:overlay val="1"/>
    </c:legend>
    <c:plotVisOnly val="1"/>
    <c:dispBlanksAs val="gap"/>
    <c:showDLblsOverMax val="0"/>
  </c:chart>
  <c:txPr>
    <a:bodyPr/>
    <a:lstStyle/>
    <a:p>
      <a:pPr>
        <a:defRPr sz="1400">
          <a:latin typeface="Calibri" pitchFamily="34" charset="0"/>
          <a:cs typeface="Calibri" pitchFamily="34" charset="0"/>
        </a:defRPr>
      </a:pPr>
      <a:endParaRPr lang="sv-SE"/>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'Ark9'!$A$29</c:f>
              <c:strCache>
                <c:ptCount val="1"/>
                <c:pt idx="0">
                  <c:v>Commercial banks</c:v>
                </c:pt>
              </c:strCache>
            </c:strRef>
          </c:tx>
          <c:spPr>
            <a:solidFill>
              <a:srgbClr val="00B0F0"/>
            </a:solidFill>
            <a:ln>
              <a:solidFill>
                <a:schemeClr val="bg1"/>
              </a:solidFill>
            </a:ln>
          </c:spPr>
          <c:invertIfNegative val="0"/>
          <c:dLbls>
            <c:showLegendKey val="0"/>
            <c:showVal val="1"/>
            <c:showCatName val="0"/>
            <c:showSerName val="0"/>
            <c:showPercent val="0"/>
            <c:showBubbleSize val="0"/>
            <c:showLeaderLines val="0"/>
          </c:dLbls>
          <c:val>
            <c:numRef>
              <c:f>'Ark9'!$B$29</c:f>
              <c:numCache>
                <c:formatCode>0%</c:formatCode>
                <c:ptCount val="1"/>
                <c:pt idx="0">
                  <c:v>0.51</c:v>
                </c:pt>
              </c:numCache>
            </c:numRef>
          </c:val>
        </c:ser>
        <c:ser>
          <c:idx val="1"/>
          <c:order val="1"/>
          <c:tx>
            <c:strRef>
              <c:f>'Ark9'!$A$30</c:f>
              <c:strCache>
                <c:ptCount val="1"/>
                <c:pt idx="0">
                  <c:v>Savings banks</c:v>
                </c:pt>
              </c:strCache>
            </c:strRef>
          </c:tx>
          <c:spPr>
            <a:solidFill>
              <a:srgbClr val="FF0000"/>
            </a:solidFill>
            <a:ln>
              <a:solidFill>
                <a:schemeClr val="bg1"/>
              </a:solidFill>
            </a:ln>
          </c:spPr>
          <c:invertIfNegative val="0"/>
          <c:dLbls>
            <c:showLegendKey val="0"/>
            <c:showVal val="1"/>
            <c:showCatName val="0"/>
            <c:showSerName val="0"/>
            <c:showPercent val="0"/>
            <c:showBubbleSize val="0"/>
            <c:showLeaderLines val="0"/>
          </c:dLbls>
          <c:val>
            <c:numRef>
              <c:f>'Ark9'!$B$30</c:f>
              <c:numCache>
                <c:formatCode>0%</c:formatCode>
                <c:ptCount val="1"/>
                <c:pt idx="0">
                  <c:v>0.17</c:v>
                </c:pt>
              </c:numCache>
            </c:numRef>
          </c:val>
        </c:ser>
        <c:ser>
          <c:idx val="2"/>
          <c:order val="2"/>
          <c:tx>
            <c:strRef>
              <c:f>'Ark9'!$A$31</c:f>
              <c:strCache>
                <c:ptCount val="1"/>
                <c:pt idx="0">
                  <c:v>Mortgage companies</c:v>
                </c:pt>
              </c:strCache>
            </c:strRef>
          </c:tx>
          <c:spPr>
            <a:solidFill>
              <a:srgbClr val="FFC000"/>
            </a:solidFill>
            <a:ln>
              <a:solidFill>
                <a:schemeClr val="bg1"/>
              </a:solidFill>
            </a:ln>
          </c:spPr>
          <c:invertIfNegative val="0"/>
          <c:dLbls>
            <c:showLegendKey val="0"/>
            <c:showVal val="1"/>
            <c:showCatName val="0"/>
            <c:showSerName val="0"/>
            <c:showPercent val="0"/>
            <c:showBubbleSize val="0"/>
            <c:showLeaderLines val="0"/>
          </c:dLbls>
          <c:val>
            <c:numRef>
              <c:f>'Ark9'!$B$31</c:f>
              <c:numCache>
                <c:formatCode>0%</c:formatCode>
                <c:ptCount val="1"/>
                <c:pt idx="0">
                  <c:v>0.29602165367847205</c:v>
                </c:pt>
              </c:numCache>
            </c:numRef>
          </c:val>
        </c:ser>
        <c:ser>
          <c:idx val="3"/>
          <c:order val="3"/>
          <c:tx>
            <c:strRef>
              <c:f>'Ark9'!$A$32</c:f>
              <c:strCache>
                <c:ptCount val="1"/>
                <c:pt idx="0">
                  <c:v>Finance companies</c:v>
                </c:pt>
              </c:strCache>
            </c:strRef>
          </c:tx>
          <c:spPr>
            <a:solidFill>
              <a:srgbClr val="FFFF00"/>
            </a:solidFill>
          </c:spPr>
          <c:invertIfNegative val="0"/>
          <c:dPt>
            <c:idx val="0"/>
            <c:invertIfNegative val="0"/>
            <c:bubble3D val="0"/>
            <c:spPr>
              <a:solidFill>
                <a:srgbClr val="FFFF00"/>
              </a:solidFill>
              <a:ln>
                <a:solidFill>
                  <a:schemeClr val="bg1"/>
                </a:solidFill>
              </a:ln>
            </c:spPr>
          </c:dPt>
          <c:val>
            <c:numRef>
              <c:f>'Ark9'!$B$32</c:f>
              <c:numCache>
                <c:formatCode>0%</c:formatCode>
                <c:ptCount val="1"/>
                <c:pt idx="0">
                  <c:v>2.0748503171673895E-2</c:v>
                </c:pt>
              </c:numCache>
            </c:numRef>
          </c:val>
        </c:ser>
        <c:dLbls>
          <c:showLegendKey val="0"/>
          <c:showVal val="0"/>
          <c:showCatName val="0"/>
          <c:showSerName val="0"/>
          <c:showPercent val="0"/>
          <c:showBubbleSize val="0"/>
        </c:dLbls>
        <c:gapWidth val="150"/>
        <c:overlap val="100"/>
        <c:axId val="85399808"/>
        <c:axId val="85405696"/>
      </c:barChart>
      <c:catAx>
        <c:axId val="85399808"/>
        <c:scaling>
          <c:orientation val="minMax"/>
        </c:scaling>
        <c:delete val="1"/>
        <c:axPos val="b"/>
        <c:majorTickMark val="out"/>
        <c:minorTickMark val="none"/>
        <c:tickLblPos val="nextTo"/>
        <c:crossAx val="85405696"/>
        <c:crosses val="autoZero"/>
        <c:auto val="1"/>
        <c:lblAlgn val="ctr"/>
        <c:lblOffset val="100"/>
        <c:noMultiLvlLbl val="0"/>
      </c:catAx>
      <c:valAx>
        <c:axId val="85405696"/>
        <c:scaling>
          <c:orientation val="minMax"/>
        </c:scaling>
        <c:delete val="1"/>
        <c:axPos val="l"/>
        <c:numFmt formatCode="0%" sourceLinked="1"/>
        <c:majorTickMark val="out"/>
        <c:minorTickMark val="none"/>
        <c:tickLblPos val="nextTo"/>
        <c:crossAx val="85399808"/>
        <c:crosses val="autoZero"/>
        <c:crossBetween val="between"/>
      </c:valAx>
    </c:plotArea>
    <c:legend>
      <c:legendPos val="r"/>
      <c:layout>
        <c:manualLayout>
          <c:xMode val="edge"/>
          <c:yMode val="edge"/>
          <c:x val="0.49753597964545998"/>
          <c:y val="0.68704301049032379"/>
          <c:w val="0.43390779907988913"/>
          <c:h val="0.27665890750328992"/>
        </c:manualLayout>
      </c:layout>
      <c:overlay val="0"/>
    </c:legend>
    <c:plotVisOnly val="1"/>
    <c:dispBlanksAs val="gap"/>
    <c:showDLblsOverMax val="0"/>
  </c:chart>
  <c:txPr>
    <a:bodyPr/>
    <a:lstStyle/>
    <a:p>
      <a:pPr>
        <a:defRPr sz="1400">
          <a:latin typeface="Calibri" pitchFamily="34" charset="0"/>
          <a:cs typeface="Calibri" pitchFamily="34" charset="0"/>
        </a:defRPr>
      </a:pPr>
      <a:endParaRPr lang="sv-S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percentStacked"/>
        <c:varyColors val="0"/>
        <c:ser>
          <c:idx val="0"/>
          <c:order val="0"/>
          <c:tx>
            <c:strRef>
              <c:f>'Ark19'!$B$29</c:f>
              <c:strCache>
                <c:ptCount val="1"/>
                <c:pt idx="0">
                  <c:v>Credit institutions</c:v>
                </c:pt>
              </c:strCache>
            </c:strRef>
          </c:tx>
          <c:spPr>
            <a:solidFill>
              <a:srgbClr val="00B0F0"/>
            </a:solidFill>
            <a:ln>
              <a:solidFill>
                <a:schemeClr val="bg1"/>
              </a:solidFill>
            </a:ln>
          </c:spPr>
          <c:cat>
            <c:numRef>
              <c:f>'Ark19'!$A$30:$A$334</c:f>
              <c:numCache>
                <c:formatCode>mmm\-yy</c:formatCode>
                <c:ptCount val="305"/>
                <c:pt idx="0">
                  <c:v>32112</c:v>
                </c:pt>
                <c:pt idx="1">
                  <c:v>32143</c:v>
                </c:pt>
                <c:pt idx="2">
                  <c:v>32174</c:v>
                </c:pt>
                <c:pt idx="3">
                  <c:v>32203</c:v>
                </c:pt>
                <c:pt idx="4">
                  <c:v>32234</c:v>
                </c:pt>
                <c:pt idx="5">
                  <c:v>32264</c:v>
                </c:pt>
                <c:pt idx="6">
                  <c:v>32295</c:v>
                </c:pt>
                <c:pt idx="7">
                  <c:v>32325</c:v>
                </c:pt>
                <c:pt idx="8">
                  <c:v>32356</c:v>
                </c:pt>
                <c:pt idx="9">
                  <c:v>32387</c:v>
                </c:pt>
                <c:pt idx="10">
                  <c:v>32417</c:v>
                </c:pt>
                <c:pt idx="11">
                  <c:v>32448</c:v>
                </c:pt>
                <c:pt idx="12">
                  <c:v>32478</c:v>
                </c:pt>
                <c:pt idx="13">
                  <c:v>32509</c:v>
                </c:pt>
                <c:pt idx="14">
                  <c:v>32540</c:v>
                </c:pt>
                <c:pt idx="15">
                  <c:v>32568</c:v>
                </c:pt>
                <c:pt idx="16">
                  <c:v>32599</c:v>
                </c:pt>
                <c:pt idx="17">
                  <c:v>32629</c:v>
                </c:pt>
                <c:pt idx="18">
                  <c:v>32660</c:v>
                </c:pt>
                <c:pt idx="19">
                  <c:v>32690</c:v>
                </c:pt>
                <c:pt idx="20">
                  <c:v>32721</c:v>
                </c:pt>
                <c:pt idx="21">
                  <c:v>32752</c:v>
                </c:pt>
                <c:pt idx="22">
                  <c:v>32782</c:v>
                </c:pt>
                <c:pt idx="23">
                  <c:v>32813</c:v>
                </c:pt>
                <c:pt idx="24">
                  <c:v>32843</c:v>
                </c:pt>
                <c:pt idx="25">
                  <c:v>32874</c:v>
                </c:pt>
                <c:pt idx="26">
                  <c:v>32905</c:v>
                </c:pt>
                <c:pt idx="27">
                  <c:v>32933</c:v>
                </c:pt>
                <c:pt idx="28">
                  <c:v>32964</c:v>
                </c:pt>
                <c:pt idx="29">
                  <c:v>32994</c:v>
                </c:pt>
                <c:pt idx="30">
                  <c:v>33025</c:v>
                </c:pt>
                <c:pt idx="31">
                  <c:v>33055</c:v>
                </c:pt>
                <c:pt idx="32">
                  <c:v>33086</c:v>
                </c:pt>
                <c:pt idx="33">
                  <c:v>33117</c:v>
                </c:pt>
                <c:pt idx="34">
                  <c:v>33147</c:v>
                </c:pt>
                <c:pt idx="35">
                  <c:v>33178</c:v>
                </c:pt>
                <c:pt idx="36">
                  <c:v>33208</c:v>
                </c:pt>
                <c:pt idx="37">
                  <c:v>33239</c:v>
                </c:pt>
                <c:pt idx="38">
                  <c:v>33270</c:v>
                </c:pt>
                <c:pt idx="39">
                  <c:v>33298</c:v>
                </c:pt>
                <c:pt idx="40">
                  <c:v>33329</c:v>
                </c:pt>
                <c:pt idx="41">
                  <c:v>33359</c:v>
                </c:pt>
                <c:pt idx="42">
                  <c:v>33390</c:v>
                </c:pt>
                <c:pt idx="43">
                  <c:v>33420</c:v>
                </c:pt>
                <c:pt idx="44">
                  <c:v>33451</c:v>
                </c:pt>
                <c:pt idx="45">
                  <c:v>33482</c:v>
                </c:pt>
                <c:pt idx="46">
                  <c:v>33512</c:v>
                </c:pt>
                <c:pt idx="47">
                  <c:v>33543</c:v>
                </c:pt>
                <c:pt idx="48">
                  <c:v>33573</c:v>
                </c:pt>
                <c:pt idx="49">
                  <c:v>33604</c:v>
                </c:pt>
                <c:pt idx="50">
                  <c:v>33635</c:v>
                </c:pt>
                <c:pt idx="51">
                  <c:v>33664</c:v>
                </c:pt>
                <c:pt idx="52">
                  <c:v>33695</c:v>
                </c:pt>
                <c:pt idx="53">
                  <c:v>33725</c:v>
                </c:pt>
                <c:pt idx="54">
                  <c:v>33756</c:v>
                </c:pt>
                <c:pt idx="55">
                  <c:v>33786</c:v>
                </c:pt>
                <c:pt idx="56">
                  <c:v>33817</c:v>
                </c:pt>
                <c:pt idx="57">
                  <c:v>33848</c:v>
                </c:pt>
                <c:pt idx="58">
                  <c:v>33878</c:v>
                </c:pt>
                <c:pt idx="59">
                  <c:v>33909</c:v>
                </c:pt>
                <c:pt idx="60">
                  <c:v>33939</c:v>
                </c:pt>
                <c:pt idx="61">
                  <c:v>33970</c:v>
                </c:pt>
                <c:pt idx="62">
                  <c:v>34001</c:v>
                </c:pt>
                <c:pt idx="63">
                  <c:v>34029</c:v>
                </c:pt>
                <c:pt idx="64">
                  <c:v>34060</c:v>
                </c:pt>
                <c:pt idx="65">
                  <c:v>34090</c:v>
                </c:pt>
                <c:pt idx="66">
                  <c:v>34121</c:v>
                </c:pt>
                <c:pt idx="67">
                  <c:v>34151</c:v>
                </c:pt>
                <c:pt idx="68">
                  <c:v>34182</c:v>
                </c:pt>
                <c:pt idx="69">
                  <c:v>34213</c:v>
                </c:pt>
                <c:pt idx="70">
                  <c:v>34243</c:v>
                </c:pt>
                <c:pt idx="71">
                  <c:v>34274</c:v>
                </c:pt>
                <c:pt idx="72">
                  <c:v>34304</c:v>
                </c:pt>
                <c:pt idx="73">
                  <c:v>34335</c:v>
                </c:pt>
                <c:pt idx="74">
                  <c:v>34366</c:v>
                </c:pt>
                <c:pt idx="75">
                  <c:v>34394</c:v>
                </c:pt>
                <c:pt idx="76">
                  <c:v>34425</c:v>
                </c:pt>
                <c:pt idx="77">
                  <c:v>34455</c:v>
                </c:pt>
                <c:pt idx="78">
                  <c:v>34486</c:v>
                </c:pt>
                <c:pt idx="79">
                  <c:v>34516</c:v>
                </c:pt>
                <c:pt idx="80">
                  <c:v>34547</c:v>
                </c:pt>
                <c:pt idx="81">
                  <c:v>34578</c:v>
                </c:pt>
                <c:pt idx="82">
                  <c:v>34608</c:v>
                </c:pt>
                <c:pt idx="83">
                  <c:v>34639</c:v>
                </c:pt>
                <c:pt idx="84">
                  <c:v>34669</c:v>
                </c:pt>
                <c:pt idx="85">
                  <c:v>34700</c:v>
                </c:pt>
                <c:pt idx="86">
                  <c:v>34731</c:v>
                </c:pt>
                <c:pt idx="87">
                  <c:v>34759</c:v>
                </c:pt>
                <c:pt idx="88">
                  <c:v>34790</c:v>
                </c:pt>
                <c:pt idx="89">
                  <c:v>34820</c:v>
                </c:pt>
                <c:pt idx="90">
                  <c:v>34851</c:v>
                </c:pt>
                <c:pt idx="91">
                  <c:v>34881</c:v>
                </c:pt>
                <c:pt idx="92">
                  <c:v>34912</c:v>
                </c:pt>
                <c:pt idx="93">
                  <c:v>34943</c:v>
                </c:pt>
                <c:pt idx="94">
                  <c:v>34973</c:v>
                </c:pt>
                <c:pt idx="95">
                  <c:v>35004</c:v>
                </c:pt>
                <c:pt idx="96">
                  <c:v>35034</c:v>
                </c:pt>
                <c:pt idx="97">
                  <c:v>35065</c:v>
                </c:pt>
                <c:pt idx="98">
                  <c:v>35096</c:v>
                </c:pt>
                <c:pt idx="99">
                  <c:v>35125</c:v>
                </c:pt>
                <c:pt idx="100">
                  <c:v>35156</c:v>
                </c:pt>
                <c:pt idx="101">
                  <c:v>35186</c:v>
                </c:pt>
                <c:pt idx="102">
                  <c:v>35217</c:v>
                </c:pt>
                <c:pt idx="103">
                  <c:v>35247</c:v>
                </c:pt>
                <c:pt idx="104">
                  <c:v>35278</c:v>
                </c:pt>
                <c:pt idx="105">
                  <c:v>35309</c:v>
                </c:pt>
                <c:pt idx="106">
                  <c:v>35339</c:v>
                </c:pt>
                <c:pt idx="107">
                  <c:v>35370</c:v>
                </c:pt>
                <c:pt idx="108">
                  <c:v>35400</c:v>
                </c:pt>
                <c:pt idx="109">
                  <c:v>35431</c:v>
                </c:pt>
                <c:pt idx="110">
                  <c:v>35462</c:v>
                </c:pt>
                <c:pt idx="111">
                  <c:v>35490</c:v>
                </c:pt>
                <c:pt idx="112">
                  <c:v>35521</c:v>
                </c:pt>
                <c:pt idx="113">
                  <c:v>35551</c:v>
                </c:pt>
                <c:pt idx="114">
                  <c:v>35582</c:v>
                </c:pt>
                <c:pt idx="115">
                  <c:v>35612</c:v>
                </c:pt>
                <c:pt idx="116">
                  <c:v>35643</c:v>
                </c:pt>
                <c:pt idx="117">
                  <c:v>35674</c:v>
                </c:pt>
                <c:pt idx="118">
                  <c:v>35704</c:v>
                </c:pt>
                <c:pt idx="119">
                  <c:v>35735</c:v>
                </c:pt>
                <c:pt idx="120">
                  <c:v>35765</c:v>
                </c:pt>
                <c:pt idx="121">
                  <c:v>35796</c:v>
                </c:pt>
                <c:pt idx="122">
                  <c:v>35827</c:v>
                </c:pt>
                <c:pt idx="123">
                  <c:v>35855</c:v>
                </c:pt>
                <c:pt idx="124">
                  <c:v>35886</c:v>
                </c:pt>
                <c:pt idx="125">
                  <c:v>35916</c:v>
                </c:pt>
                <c:pt idx="126">
                  <c:v>35947</c:v>
                </c:pt>
                <c:pt idx="127">
                  <c:v>35977</c:v>
                </c:pt>
                <c:pt idx="128">
                  <c:v>36008</c:v>
                </c:pt>
                <c:pt idx="129">
                  <c:v>36039</c:v>
                </c:pt>
                <c:pt idx="130">
                  <c:v>36069</c:v>
                </c:pt>
                <c:pt idx="131">
                  <c:v>36100</c:v>
                </c:pt>
                <c:pt idx="132">
                  <c:v>36130</c:v>
                </c:pt>
                <c:pt idx="133">
                  <c:v>36161</c:v>
                </c:pt>
                <c:pt idx="134">
                  <c:v>36192</c:v>
                </c:pt>
                <c:pt idx="135">
                  <c:v>36220</c:v>
                </c:pt>
                <c:pt idx="136">
                  <c:v>36251</c:v>
                </c:pt>
                <c:pt idx="137">
                  <c:v>36281</c:v>
                </c:pt>
                <c:pt idx="138">
                  <c:v>36312</c:v>
                </c:pt>
                <c:pt idx="139">
                  <c:v>36342</c:v>
                </c:pt>
                <c:pt idx="140">
                  <c:v>36373</c:v>
                </c:pt>
                <c:pt idx="141">
                  <c:v>36404</c:v>
                </c:pt>
                <c:pt idx="142">
                  <c:v>36434</c:v>
                </c:pt>
                <c:pt idx="143">
                  <c:v>36465</c:v>
                </c:pt>
                <c:pt idx="144">
                  <c:v>36495</c:v>
                </c:pt>
                <c:pt idx="145">
                  <c:v>36526</c:v>
                </c:pt>
                <c:pt idx="146">
                  <c:v>36557</c:v>
                </c:pt>
                <c:pt idx="147">
                  <c:v>36586</c:v>
                </c:pt>
                <c:pt idx="148">
                  <c:v>36617</c:v>
                </c:pt>
                <c:pt idx="149">
                  <c:v>36647</c:v>
                </c:pt>
                <c:pt idx="150">
                  <c:v>36678</c:v>
                </c:pt>
                <c:pt idx="151">
                  <c:v>36708</c:v>
                </c:pt>
                <c:pt idx="152">
                  <c:v>36739</c:v>
                </c:pt>
                <c:pt idx="153">
                  <c:v>36770</c:v>
                </c:pt>
                <c:pt idx="154">
                  <c:v>36800</c:v>
                </c:pt>
                <c:pt idx="155">
                  <c:v>36831</c:v>
                </c:pt>
                <c:pt idx="156">
                  <c:v>36861</c:v>
                </c:pt>
                <c:pt idx="157">
                  <c:v>36892</c:v>
                </c:pt>
                <c:pt idx="158">
                  <c:v>36923</c:v>
                </c:pt>
                <c:pt idx="159">
                  <c:v>36951</c:v>
                </c:pt>
                <c:pt idx="160">
                  <c:v>36982</c:v>
                </c:pt>
                <c:pt idx="161">
                  <c:v>37012</c:v>
                </c:pt>
                <c:pt idx="162">
                  <c:v>37043</c:v>
                </c:pt>
                <c:pt idx="163">
                  <c:v>37073</c:v>
                </c:pt>
                <c:pt idx="164">
                  <c:v>37104</c:v>
                </c:pt>
                <c:pt idx="165">
                  <c:v>37135</c:v>
                </c:pt>
                <c:pt idx="166">
                  <c:v>37165</c:v>
                </c:pt>
                <c:pt idx="167">
                  <c:v>37196</c:v>
                </c:pt>
                <c:pt idx="168">
                  <c:v>37226</c:v>
                </c:pt>
                <c:pt idx="169">
                  <c:v>37257</c:v>
                </c:pt>
                <c:pt idx="170">
                  <c:v>37288</c:v>
                </c:pt>
                <c:pt idx="171">
                  <c:v>37316</c:v>
                </c:pt>
                <c:pt idx="172">
                  <c:v>37347</c:v>
                </c:pt>
                <c:pt idx="173">
                  <c:v>37377</c:v>
                </c:pt>
                <c:pt idx="174">
                  <c:v>37408</c:v>
                </c:pt>
                <c:pt idx="175">
                  <c:v>37438</c:v>
                </c:pt>
                <c:pt idx="176">
                  <c:v>37469</c:v>
                </c:pt>
                <c:pt idx="177">
                  <c:v>37500</c:v>
                </c:pt>
                <c:pt idx="178">
                  <c:v>37530</c:v>
                </c:pt>
                <c:pt idx="179">
                  <c:v>37561</c:v>
                </c:pt>
                <c:pt idx="180">
                  <c:v>37591</c:v>
                </c:pt>
                <c:pt idx="181">
                  <c:v>37622</c:v>
                </c:pt>
                <c:pt idx="182">
                  <c:v>37653</c:v>
                </c:pt>
                <c:pt idx="183">
                  <c:v>37681</c:v>
                </c:pt>
                <c:pt idx="184">
                  <c:v>37712</c:v>
                </c:pt>
                <c:pt idx="185">
                  <c:v>37742</c:v>
                </c:pt>
                <c:pt idx="186">
                  <c:v>37773</c:v>
                </c:pt>
                <c:pt idx="187">
                  <c:v>37803</c:v>
                </c:pt>
                <c:pt idx="188">
                  <c:v>37834</c:v>
                </c:pt>
                <c:pt idx="189">
                  <c:v>37865</c:v>
                </c:pt>
                <c:pt idx="190">
                  <c:v>37895</c:v>
                </c:pt>
                <c:pt idx="191">
                  <c:v>37926</c:v>
                </c:pt>
                <c:pt idx="192">
                  <c:v>37956</c:v>
                </c:pt>
                <c:pt idx="193">
                  <c:v>37987</c:v>
                </c:pt>
                <c:pt idx="194">
                  <c:v>38018</c:v>
                </c:pt>
                <c:pt idx="195">
                  <c:v>38047</c:v>
                </c:pt>
                <c:pt idx="196">
                  <c:v>38078</c:v>
                </c:pt>
                <c:pt idx="197">
                  <c:v>38108</c:v>
                </c:pt>
                <c:pt idx="198">
                  <c:v>38139</c:v>
                </c:pt>
                <c:pt idx="199">
                  <c:v>38169</c:v>
                </c:pt>
                <c:pt idx="200">
                  <c:v>38200</c:v>
                </c:pt>
                <c:pt idx="201">
                  <c:v>38231</c:v>
                </c:pt>
                <c:pt idx="202">
                  <c:v>38261</c:v>
                </c:pt>
                <c:pt idx="203">
                  <c:v>38292</c:v>
                </c:pt>
                <c:pt idx="204">
                  <c:v>38322</c:v>
                </c:pt>
                <c:pt idx="205">
                  <c:v>38353</c:v>
                </c:pt>
                <c:pt idx="206">
                  <c:v>38384</c:v>
                </c:pt>
                <c:pt idx="207">
                  <c:v>38412</c:v>
                </c:pt>
                <c:pt idx="208">
                  <c:v>38443</c:v>
                </c:pt>
                <c:pt idx="209">
                  <c:v>38473</c:v>
                </c:pt>
                <c:pt idx="210">
                  <c:v>38504</c:v>
                </c:pt>
                <c:pt idx="211">
                  <c:v>38534</c:v>
                </c:pt>
                <c:pt idx="212">
                  <c:v>38565</c:v>
                </c:pt>
                <c:pt idx="213">
                  <c:v>38596</c:v>
                </c:pt>
                <c:pt idx="214">
                  <c:v>38626</c:v>
                </c:pt>
                <c:pt idx="215">
                  <c:v>38657</c:v>
                </c:pt>
                <c:pt idx="216">
                  <c:v>38687</c:v>
                </c:pt>
                <c:pt idx="217">
                  <c:v>38718</c:v>
                </c:pt>
                <c:pt idx="218">
                  <c:v>38749</c:v>
                </c:pt>
                <c:pt idx="219">
                  <c:v>38777</c:v>
                </c:pt>
                <c:pt idx="220">
                  <c:v>38808</c:v>
                </c:pt>
                <c:pt idx="221">
                  <c:v>38838</c:v>
                </c:pt>
                <c:pt idx="222">
                  <c:v>38869</c:v>
                </c:pt>
                <c:pt idx="223">
                  <c:v>38899</c:v>
                </c:pt>
                <c:pt idx="224">
                  <c:v>38930</c:v>
                </c:pt>
                <c:pt idx="225">
                  <c:v>38961</c:v>
                </c:pt>
                <c:pt idx="226">
                  <c:v>38991</c:v>
                </c:pt>
                <c:pt idx="227">
                  <c:v>39022</c:v>
                </c:pt>
                <c:pt idx="228">
                  <c:v>39052</c:v>
                </c:pt>
                <c:pt idx="229">
                  <c:v>39083</c:v>
                </c:pt>
                <c:pt idx="230">
                  <c:v>39114</c:v>
                </c:pt>
                <c:pt idx="231">
                  <c:v>39142</c:v>
                </c:pt>
                <c:pt idx="232">
                  <c:v>39173</c:v>
                </c:pt>
                <c:pt idx="233">
                  <c:v>39203</c:v>
                </c:pt>
                <c:pt idx="234">
                  <c:v>39234</c:v>
                </c:pt>
                <c:pt idx="235">
                  <c:v>39264</c:v>
                </c:pt>
                <c:pt idx="236">
                  <c:v>39295</c:v>
                </c:pt>
                <c:pt idx="237">
                  <c:v>39326</c:v>
                </c:pt>
                <c:pt idx="238">
                  <c:v>39356</c:v>
                </c:pt>
                <c:pt idx="239">
                  <c:v>39387</c:v>
                </c:pt>
                <c:pt idx="240">
                  <c:v>39417</c:v>
                </c:pt>
                <c:pt idx="241">
                  <c:v>39448</c:v>
                </c:pt>
                <c:pt idx="242">
                  <c:v>39479</c:v>
                </c:pt>
                <c:pt idx="243">
                  <c:v>39508</c:v>
                </c:pt>
                <c:pt idx="244">
                  <c:v>39539</c:v>
                </c:pt>
                <c:pt idx="245">
                  <c:v>39569</c:v>
                </c:pt>
                <c:pt idx="246">
                  <c:v>39600</c:v>
                </c:pt>
                <c:pt idx="247">
                  <c:v>39630</c:v>
                </c:pt>
                <c:pt idx="248">
                  <c:v>39661</c:v>
                </c:pt>
                <c:pt idx="249">
                  <c:v>39692</c:v>
                </c:pt>
                <c:pt idx="250">
                  <c:v>39722</c:v>
                </c:pt>
                <c:pt idx="251">
                  <c:v>39753</c:v>
                </c:pt>
                <c:pt idx="252">
                  <c:v>39783</c:v>
                </c:pt>
                <c:pt idx="253">
                  <c:v>39814</c:v>
                </c:pt>
                <c:pt idx="254">
                  <c:v>39845</c:v>
                </c:pt>
                <c:pt idx="255">
                  <c:v>39873</c:v>
                </c:pt>
                <c:pt idx="256">
                  <c:v>39904</c:v>
                </c:pt>
                <c:pt idx="257">
                  <c:v>39934</c:v>
                </c:pt>
                <c:pt idx="258">
                  <c:v>39965</c:v>
                </c:pt>
                <c:pt idx="259">
                  <c:v>39995</c:v>
                </c:pt>
                <c:pt idx="260">
                  <c:v>40026</c:v>
                </c:pt>
                <c:pt idx="261">
                  <c:v>40057</c:v>
                </c:pt>
                <c:pt idx="262">
                  <c:v>40087</c:v>
                </c:pt>
                <c:pt idx="263">
                  <c:v>40118</c:v>
                </c:pt>
                <c:pt idx="264">
                  <c:v>40148</c:v>
                </c:pt>
                <c:pt idx="265">
                  <c:v>40179</c:v>
                </c:pt>
                <c:pt idx="266">
                  <c:v>40210</c:v>
                </c:pt>
                <c:pt idx="267">
                  <c:v>40238</c:v>
                </c:pt>
                <c:pt idx="268">
                  <c:v>40269</c:v>
                </c:pt>
                <c:pt idx="269">
                  <c:v>40299</c:v>
                </c:pt>
                <c:pt idx="270">
                  <c:v>40330</c:v>
                </c:pt>
                <c:pt idx="271">
                  <c:v>40360</c:v>
                </c:pt>
                <c:pt idx="272">
                  <c:v>40391</c:v>
                </c:pt>
                <c:pt idx="273">
                  <c:v>40422</c:v>
                </c:pt>
                <c:pt idx="274">
                  <c:v>40452</c:v>
                </c:pt>
                <c:pt idx="275">
                  <c:v>40483</c:v>
                </c:pt>
                <c:pt idx="276">
                  <c:v>40513</c:v>
                </c:pt>
                <c:pt idx="277">
                  <c:v>40544</c:v>
                </c:pt>
                <c:pt idx="278">
                  <c:v>40575</c:v>
                </c:pt>
                <c:pt idx="279">
                  <c:v>40603</c:v>
                </c:pt>
                <c:pt idx="280">
                  <c:v>40634</c:v>
                </c:pt>
                <c:pt idx="281">
                  <c:v>40664</c:v>
                </c:pt>
                <c:pt idx="282">
                  <c:v>40695</c:v>
                </c:pt>
                <c:pt idx="283">
                  <c:v>40725</c:v>
                </c:pt>
                <c:pt idx="284">
                  <c:v>40756</c:v>
                </c:pt>
                <c:pt idx="285">
                  <c:v>40787</c:v>
                </c:pt>
                <c:pt idx="286">
                  <c:v>40817</c:v>
                </c:pt>
                <c:pt idx="287">
                  <c:v>40848</c:v>
                </c:pt>
                <c:pt idx="288">
                  <c:v>40878</c:v>
                </c:pt>
                <c:pt idx="289">
                  <c:v>40909</c:v>
                </c:pt>
                <c:pt idx="290">
                  <c:v>40940</c:v>
                </c:pt>
                <c:pt idx="291">
                  <c:v>40969</c:v>
                </c:pt>
                <c:pt idx="292">
                  <c:v>41000</c:v>
                </c:pt>
                <c:pt idx="293">
                  <c:v>41030</c:v>
                </c:pt>
                <c:pt idx="294">
                  <c:v>41061</c:v>
                </c:pt>
                <c:pt idx="295">
                  <c:v>41091</c:v>
                </c:pt>
                <c:pt idx="296">
                  <c:v>41122</c:v>
                </c:pt>
                <c:pt idx="297">
                  <c:v>41153</c:v>
                </c:pt>
                <c:pt idx="298">
                  <c:v>41183</c:v>
                </c:pt>
                <c:pt idx="299">
                  <c:v>41214</c:v>
                </c:pt>
                <c:pt idx="300">
                  <c:v>41244</c:v>
                </c:pt>
                <c:pt idx="301">
                  <c:v>41275</c:v>
                </c:pt>
                <c:pt idx="302">
                  <c:v>41306</c:v>
                </c:pt>
                <c:pt idx="303">
                  <c:v>41334</c:v>
                </c:pt>
                <c:pt idx="304">
                  <c:v>41365</c:v>
                </c:pt>
              </c:numCache>
            </c:numRef>
          </c:cat>
          <c:val>
            <c:numRef>
              <c:f>'Ark19'!$B$30:$B$334</c:f>
              <c:numCache>
                <c:formatCode>General</c:formatCode>
                <c:ptCount val="305"/>
                <c:pt idx="0">
                  <c:v>502309</c:v>
                </c:pt>
                <c:pt idx="1">
                  <c:v>506987</c:v>
                </c:pt>
                <c:pt idx="2">
                  <c:v>510731</c:v>
                </c:pt>
                <c:pt idx="3">
                  <c:v>519428</c:v>
                </c:pt>
                <c:pt idx="4">
                  <c:v>519884</c:v>
                </c:pt>
                <c:pt idx="5">
                  <c:v>525062</c:v>
                </c:pt>
                <c:pt idx="6">
                  <c:v>536941</c:v>
                </c:pt>
                <c:pt idx="7">
                  <c:v>541115</c:v>
                </c:pt>
                <c:pt idx="8">
                  <c:v>542711</c:v>
                </c:pt>
                <c:pt idx="9">
                  <c:v>552975</c:v>
                </c:pt>
                <c:pt idx="10">
                  <c:v>552108</c:v>
                </c:pt>
                <c:pt idx="11">
                  <c:v>554015</c:v>
                </c:pt>
                <c:pt idx="12">
                  <c:v>566568</c:v>
                </c:pt>
                <c:pt idx="13">
                  <c:v>564645</c:v>
                </c:pt>
                <c:pt idx="14">
                  <c:v>565779</c:v>
                </c:pt>
                <c:pt idx="15">
                  <c:v>572949</c:v>
                </c:pt>
                <c:pt idx="16">
                  <c:v>572933</c:v>
                </c:pt>
                <c:pt idx="17">
                  <c:v>578519</c:v>
                </c:pt>
                <c:pt idx="18">
                  <c:v>589005</c:v>
                </c:pt>
                <c:pt idx="19">
                  <c:v>587701</c:v>
                </c:pt>
                <c:pt idx="20">
                  <c:v>591474</c:v>
                </c:pt>
                <c:pt idx="21">
                  <c:v>594435</c:v>
                </c:pt>
                <c:pt idx="22">
                  <c:v>598844</c:v>
                </c:pt>
                <c:pt idx="23">
                  <c:v>602728</c:v>
                </c:pt>
                <c:pt idx="24">
                  <c:v>610367</c:v>
                </c:pt>
                <c:pt idx="25">
                  <c:v>609373</c:v>
                </c:pt>
                <c:pt idx="26">
                  <c:v>610901</c:v>
                </c:pt>
                <c:pt idx="27">
                  <c:v>619404</c:v>
                </c:pt>
                <c:pt idx="28">
                  <c:v>616665</c:v>
                </c:pt>
                <c:pt idx="29">
                  <c:v>621802</c:v>
                </c:pt>
                <c:pt idx="30">
                  <c:v>626220</c:v>
                </c:pt>
                <c:pt idx="31">
                  <c:v>624583</c:v>
                </c:pt>
                <c:pt idx="32">
                  <c:v>619538</c:v>
                </c:pt>
                <c:pt idx="33">
                  <c:v>621377</c:v>
                </c:pt>
                <c:pt idx="34">
                  <c:v>614698</c:v>
                </c:pt>
                <c:pt idx="35">
                  <c:v>615043</c:v>
                </c:pt>
                <c:pt idx="36">
                  <c:v>621044</c:v>
                </c:pt>
                <c:pt idx="37">
                  <c:v>619444</c:v>
                </c:pt>
                <c:pt idx="38">
                  <c:v>617141</c:v>
                </c:pt>
                <c:pt idx="39">
                  <c:v>620124</c:v>
                </c:pt>
                <c:pt idx="40">
                  <c:v>615755</c:v>
                </c:pt>
                <c:pt idx="41">
                  <c:v>611846</c:v>
                </c:pt>
                <c:pt idx="42">
                  <c:v>615552</c:v>
                </c:pt>
                <c:pt idx="43">
                  <c:v>608451</c:v>
                </c:pt>
                <c:pt idx="44">
                  <c:v>602826</c:v>
                </c:pt>
                <c:pt idx="45">
                  <c:v>598747</c:v>
                </c:pt>
                <c:pt idx="46">
                  <c:v>590977</c:v>
                </c:pt>
                <c:pt idx="47">
                  <c:v>584702</c:v>
                </c:pt>
                <c:pt idx="48">
                  <c:v>580662</c:v>
                </c:pt>
                <c:pt idx="49">
                  <c:v>575460</c:v>
                </c:pt>
                <c:pt idx="50">
                  <c:v>573529</c:v>
                </c:pt>
                <c:pt idx="51">
                  <c:v>566839</c:v>
                </c:pt>
                <c:pt idx="52">
                  <c:v>561218</c:v>
                </c:pt>
                <c:pt idx="53">
                  <c:v>556984</c:v>
                </c:pt>
                <c:pt idx="54">
                  <c:v>550906</c:v>
                </c:pt>
                <c:pt idx="55">
                  <c:v>545236</c:v>
                </c:pt>
                <c:pt idx="56">
                  <c:v>541290</c:v>
                </c:pt>
                <c:pt idx="57">
                  <c:v>538672</c:v>
                </c:pt>
                <c:pt idx="58">
                  <c:v>533494</c:v>
                </c:pt>
                <c:pt idx="59">
                  <c:v>535714</c:v>
                </c:pt>
                <c:pt idx="60">
                  <c:v>545783</c:v>
                </c:pt>
                <c:pt idx="61">
                  <c:v>536752</c:v>
                </c:pt>
                <c:pt idx="62">
                  <c:v>535464</c:v>
                </c:pt>
                <c:pt idx="63">
                  <c:v>529661</c:v>
                </c:pt>
                <c:pt idx="64">
                  <c:v>525431</c:v>
                </c:pt>
                <c:pt idx="65">
                  <c:v>527213</c:v>
                </c:pt>
                <c:pt idx="66">
                  <c:v>531339</c:v>
                </c:pt>
                <c:pt idx="67">
                  <c:v>532563</c:v>
                </c:pt>
                <c:pt idx="68">
                  <c:v>529777</c:v>
                </c:pt>
                <c:pt idx="69">
                  <c:v>528787</c:v>
                </c:pt>
                <c:pt idx="70">
                  <c:v>530541</c:v>
                </c:pt>
                <c:pt idx="71">
                  <c:v>531665</c:v>
                </c:pt>
                <c:pt idx="72">
                  <c:v>542028</c:v>
                </c:pt>
                <c:pt idx="73">
                  <c:v>544306</c:v>
                </c:pt>
                <c:pt idx="74">
                  <c:v>541554</c:v>
                </c:pt>
                <c:pt idx="75">
                  <c:v>543943</c:v>
                </c:pt>
                <c:pt idx="76">
                  <c:v>544795</c:v>
                </c:pt>
                <c:pt idx="77">
                  <c:v>546001</c:v>
                </c:pt>
                <c:pt idx="78">
                  <c:v>550500</c:v>
                </c:pt>
                <c:pt idx="79">
                  <c:v>548958</c:v>
                </c:pt>
                <c:pt idx="80">
                  <c:v>548470</c:v>
                </c:pt>
                <c:pt idx="81">
                  <c:v>551878</c:v>
                </c:pt>
                <c:pt idx="82">
                  <c:v>555669</c:v>
                </c:pt>
                <c:pt idx="83">
                  <c:v>560709</c:v>
                </c:pt>
                <c:pt idx="84">
                  <c:v>565154</c:v>
                </c:pt>
                <c:pt idx="85">
                  <c:v>562691</c:v>
                </c:pt>
                <c:pt idx="86">
                  <c:v>565312</c:v>
                </c:pt>
                <c:pt idx="87">
                  <c:v>572315</c:v>
                </c:pt>
                <c:pt idx="88">
                  <c:v>577912</c:v>
                </c:pt>
                <c:pt idx="89">
                  <c:v>581770</c:v>
                </c:pt>
                <c:pt idx="90">
                  <c:v>584208</c:v>
                </c:pt>
                <c:pt idx="91">
                  <c:v>585230</c:v>
                </c:pt>
                <c:pt idx="92">
                  <c:v>591053</c:v>
                </c:pt>
                <c:pt idx="93">
                  <c:v>596052</c:v>
                </c:pt>
                <c:pt idx="94">
                  <c:v>601087</c:v>
                </c:pt>
                <c:pt idx="95">
                  <c:v>605115</c:v>
                </c:pt>
                <c:pt idx="96">
                  <c:v>613835</c:v>
                </c:pt>
                <c:pt idx="97">
                  <c:v>614099</c:v>
                </c:pt>
                <c:pt idx="98">
                  <c:v>617057</c:v>
                </c:pt>
                <c:pt idx="99">
                  <c:v>623641</c:v>
                </c:pt>
                <c:pt idx="100">
                  <c:v>633044</c:v>
                </c:pt>
                <c:pt idx="101">
                  <c:v>637894</c:v>
                </c:pt>
                <c:pt idx="102">
                  <c:v>642035</c:v>
                </c:pt>
                <c:pt idx="103">
                  <c:v>643314</c:v>
                </c:pt>
                <c:pt idx="104">
                  <c:v>650584</c:v>
                </c:pt>
                <c:pt idx="105">
                  <c:v>658107</c:v>
                </c:pt>
                <c:pt idx="106">
                  <c:v>663622</c:v>
                </c:pt>
                <c:pt idx="107">
                  <c:v>668286</c:v>
                </c:pt>
                <c:pt idx="108">
                  <c:v>673708</c:v>
                </c:pt>
                <c:pt idx="109">
                  <c:v>679773</c:v>
                </c:pt>
                <c:pt idx="110">
                  <c:v>687492</c:v>
                </c:pt>
                <c:pt idx="111">
                  <c:v>696526</c:v>
                </c:pt>
                <c:pt idx="112">
                  <c:v>714470</c:v>
                </c:pt>
                <c:pt idx="113">
                  <c:v>721742</c:v>
                </c:pt>
                <c:pt idx="114">
                  <c:v>736010</c:v>
                </c:pt>
                <c:pt idx="115">
                  <c:v>742617</c:v>
                </c:pt>
                <c:pt idx="116">
                  <c:v>749727</c:v>
                </c:pt>
                <c:pt idx="117">
                  <c:v>765371</c:v>
                </c:pt>
                <c:pt idx="118">
                  <c:v>775929</c:v>
                </c:pt>
                <c:pt idx="119">
                  <c:v>784769</c:v>
                </c:pt>
                <c:pt idx="120">
                  <c:v>794575</c:v>
                </c:pt>
                <c:pt idx="121">
                  <c:v>803058</c:v>
                </c:pt>
                <c:pt idx="122">
                  <c:v>809902</c:v>
                </c:pt>
                <c:pt idx="123">
                  <c:v>823968</c:v>
                </c:pt>
                <c:pt idx="124">
                  <c:v>835027</c:v>
                </c:pt>
                <c:pt idx="125">
                  <c:v>844099</c:v>
                </c:pt>
                <c:pt idx="126">
                  <c:v>854003</c:v>
                </c:pt>
                <c:pt idx="127">
                  <c:v>858727</c:v>
                </c:pt>
                <c:pt idx="128">
                  <c:v>868802</c:v>
                </c:pt>
                <c:pt idx="129">
                  <c:v>866588</c:v>
                </c:pt>
                <c:pt idx="130">
                  <c:v>874562</c:v>
                </c:pt>
                <c:pt idx="131">
                  <c:v>880494</c:v>
                </c:pt>
                <c:pt idx="132">
                  <c:v>887795</c:v>
                </c:pt>
                <c:pt idx="133">
                  <c:v>886221</c:v>
                </c:pt>
                <c:pt idx="134">
                  <c:v>895875</c:v>
                </c:pt>
                <c:pt idx="135">
                  <c:v>900812</c:v>
                </c:pt>
                <c:pt idx="136">
                  <c:v>906376</c:v>
                </c:pt>
                <c:pt idx="137">
                  <c:v>918558</c:v>
                </c:pt>
                <c:pt idx="138">
                  <c:v>925232</c:v>
                </c:pt>
                <c:pt idx="139">
                  <c:v>927784</c:v>
                </c:pt>
                <c:pt idx="140">
                  <c:v>933721</c:v>
                </c:pt>
                <c:pt idx="141">
                  <c:v>943706</c:v>
                </c:pt>
                <c:pt idx="142">
                  <c:v>955564</c:v>
                </c:pt>
                <c:pt idx="143">
                  <c:v>963613</c:v>
                </c:pt>
                <c:pt idx="144">
                  <c:v>971611</c:v>
                </c:pt>
                <c:pt idx="145">
                  <c:v>1009560</c:v>
                </c:pt>
                <c:pt idx="146">
                  <c:v>1019784</c:v>
                </c:pt>
                <c:pt idx="147">
                  <c:v>1033992</c:v>
                </c:pt>
                <c:pt idx="148">
                  <c:v>1056949</c:v>
                </c:pt>
                <c:pt idx="149">
                  <c:v>1067057</c:v>
                </c:pt>
                <c:pt idx="150">
                  <c:v>1080920</c:v>
                </c:pt>
                <c:pt idx="151">
                  <c:v>1093879</c:v>
                </c:pt>
                <c:pt idx="152">
                  <c:v>1105388</c:v>
                </c:pt>
                <c:pt idx="153">
                  <c:v>1122887</c:v>
                </c:pt>
                <c:pt idx="154">
                  <c:v>1131769</c:v>
                </c:pt>
                <c:pt idx="155">
                  <c:v>1148627</c:v>
                </c:pt>
                <c:pt idx="156">
                  <c:v>1149731</c:v>
                </c:pt>
                <c:pt idx="157">
                  <c:v>1156428</c:v>
                </c:pt>
                <c:pt idx="158">
                  <c:v>1168366</c:v>
                </c:pt>
                <c:pt idx="159">
                  <c:v>1179183</c:v>
                </c:pt>
                <c:pt idx="160">
                  <c:v>1192942</c:v>
                </c:pt>
                <c:pt idx="161">
                  <c:v>1203833</c:v>
                </c:pt>
                <c:pt idx="162">
                  <c:v>1212340</c:v>
                </c:pt>
                <c:pt idx="163">
                  <c:v>1219594</c:v>
                </c:pt>
                <c:pt idx="164">
                  <c:v>1228339</c:v>
                </c:pt>
                <c:pt idx="165">
                  <c:v>1240010</c:v>
                </c:pt>
                <c:pt idx="166">
                  <c:v>1249555</c:v>
                </c:pt>
                <c:pt idx="167">
                  <c:v>1267032</c:v>
                </c:pt>
                <c:pt idx="168">
                  <c:v>1277866</c:v>
                </c:pt>
                <c:pt idx="169">
                  <c:v>1278608</c:v>
                </c:pt>
                <c:pt idx="170">
                  <c:v>1284436</c:v>
                </c:pt>
                <c:pt idx="171">
                  <c:v>1291583</c:v>
                </c:pt>
                <c:pt idx="172">
                  <c:v>1303090</c:v>
                </c:pt>
                <c:pt idx="173">
                  <c:v>1311583</c:v>
                </c:pt>
                <c:pt idx="174">
                  <c:v>1321989</c:v>
                </c:pt>
                <c:pt idx="175">
                  <c:v>1325821</c:v>
                </c:pt>
                <c:pt idx="176">
                  <c:v>1333930</c:v>
                </c:pt>
                <c:pt idx="177">
                  <c:v>1341649</c:v>
                </c:pt>
                <c:pt idx="178">
                  <c:v>1350935</c:v>
                </c:pt>
                <c:pt idx="179">
                  <c:v>1362287</c:v>
                </c:pt>
                <c:pt idx="180">
                  <c:v>1362384</c:v>
                </c:pt>
                <c:pt idx="181">
                  <c:v>1368902</c:v>
                </c:pt>
                <c:pt idx="182">
                  <c:v>1379302</c:v>
                </c:pt>
                <c:pt idx="183">
                  <c:v>1390108</c:v>
                </c:pt>
                <c:pt idx="184">
                  <c:v>1395483</c:v>
                </c:pt>
                <c:pt idx="185">
                  <c:v>1406284</c:v>
                </c:pt>
                <c:pt idx="186">
                  <c:v>1425622</c:v>
                </c:pt>
                <c:pt idx="187">
                  <c:v>1431275</c:v>
                </c:pt>
                <c:pt idx="188">
                  <c:v>1444777</c:v>
                </c:pt>
                <c:pt idx="189">
                  <c:v>1450434</c:v>
                </c:pt>
                <c:pt idx="190">
                  <c:v>1461072</c:v>
                </c:pt>
                <c:pt idx="191">
                  <c:v>1476572</c:v>
                </c:pt>
                <c:pt idx="192">
                  <c:v>1485305</c:v>
                </c:pt>
                <c:pt idx="193">
                  <c:v>1498841</c:v>
                </c:pt>
                <c:pt idx="194">
                  <c:v>1511035</c:v>
                </c:pt>
                <c:pt idx="195">
                  <c:v>1522641</c:v>
                </c:pt>
                <c:pt idx="196">
                  <c:v>1534557</c:v>
                </c:pt>
                <c:pt idx="197">
                  <c:v>1547928</c:v>
                </c:pt>
                <c:pt idx="198">
                  <c:v>1563992</c:v>
                </c:pt>
                <c:pt idx="199">
                  <c:v>1571871</c:v>
                </c:pt>
                <c:pt idx="200">
                  <c:v>1581242</c:v>
                </c:pt>
                <c:pt idx="201">
                  <c:v>1597089</c:v>
                </c:pt>
                <c:pt idx="202">
                  <c:v>1610771</c:v>
                </c:pt>
                <c:pt idx="203">
                  <c:v>1624513</c:v>
                </c:pt>
                <c:pt idx="204">
                  <c:v>1638813</c:v>
                </c:pt>
                <c:pt idx="205">
                  <c:v>1649368</c:v>
                </c:pt>
                <c:pt idx="206">
                  <c:v>1663787</c:v>
                </c:pt>
                <c:pt idx="207">
                  <c:v>1685678</c:v>
                </c:pt>
                <c:pt idx="208">
                  <c:v>1708716</c:v>
                </c:pt>
                <c:pt idx="209">
                  <c:v>1732648</c:v>
                </c:pt>
                <c:pt idx="210">
                  <c:v>1750763</c:v>
                </c:pt>
                <c:pt idx="211">
                  <c:v>1769864</c:v>
                </c:pt>
                <c:pt idx="212">
                  <c:v>1782485</c:v>
                </c:pt>
                <c:pt idx="213">
                  <c:v>1812124</c:v>
                </c:pt>
                <c:pt idx="214">
                  <c:v>1835152</c:v>
                </c:pt>
                <c:pt idx="215">
                  <c:v>1861686</c:v>
                </c:pt>
                <c:pt idx="216">
                  <c:v>1893823</c:v>
                </c:pt>
                <c:pt idx="217">
                  <c:v>1907588</c:v>
                </c:pt>
                <c:pt idx="218">
                  <c:v>1930645</c:v>
                </c:pt>
                <c:pt idx="219">
                  <c:v>1955998</c:v>
                </c:pt>
                <c:pt idx="220">
                  <c:v>1976530</c:v>
                </c:pt>
                <c:pt idx="221">
                  <c:v>2001868</c:v>
                </c:pt>
                <c:pt idx="222">
                  <c:v>2042122</c:v>
                </c:pt>
                <c:pt idx="223">
                  <c:v>2058792</c:v>
                </c:pt>
                <c:pt idx="224">
                  <c:v>2084836</c:v>
                </c:pt>
                <c:pt idx="225">
                  <c:v>2119459</c:v>
                </c:pt>
                <c:pt idx="226">
                  <c:v>2151961</c:v>
                </c:pt>
                <c:pt idx="227">
                  <c:v>2171931</c:v>
                </c:pt>
                <c:pt idx="228">
                  <c:v>2205408</c:v>
                </c:pt>
                <c:pt idx="229">
                  <c:v>2218561</c:v>
                </c:pt>
                <c:pt idx="230">
                  <c:v>2244789</c:v>
                </c:pt>
                <c:pt idx="231">
                  <c:v>2273928</c:v>
                </c:pt>
                <c:pt idx="232">
                  <c:v>2294726</c:v>
                </c:pt>
                <c:pt idx="233">
                  <c:v>2337854</c:v>
                </c:pt>
                <c:pt idx="234">
                  <c:v>2378643</c:v>
                </c:pt>
                <c:pt idx="235">
                  <c:v>2397911</c:v>
                </c:pt>
                <c:pt idx="236">
                  <c:v>2425845</c:v>
                </c:pt>
                <c:pt idx="237">
                  <c:v>2448275</c:v>
                </c:pt>
                <c:pt idx="238">
                  <c:v>2473772</c:v>
                </c:pt>
                <c:pt idx="239">
                  <c:v>2520957</c:v>
                </c:pt>
                <c:pt idx="240">
                  <c:v>2554163</c:v>
                </c:pt>
                <c:pt idx="241">
                  <c:v>2573571</c:v>
                </c:pt>
                <c:pt idx="242">
                  <c:v>2601679</c:v>
                </c:pt>
                <c:pt idx="243">
                  <c:v>2627995</c:v>
                </c:pt>
                <c:pt idx="244">
                  <c:v>2659702</c:v>
                </c:pt>
                <c:pt idx="245">
                  <c:v>2683058</c:v>
                </c:pt>
                <c:pt idx="246">
                  <c:v>2713445</c:v>
                </c:pt>
                <c:pt idx="247">
                  <c:v>2730448</c:v>
                </c:pt>
                <c:pt idx="248">
                  <c:v>2749657</c:v>
                </c:pt>
                <c:pt idx="249">
                  <c:v>2784341</c:v>
                </c:pt>
                <c:pt idx="250">
                  <c:v>2821959</c:v>
                </c:pt>
                <c:pt idx="251">
                  <c:v>2847295</c:v>
                </c:pt>
                <c:pt idx="252">
                  <c:v>2870749</c:v>
                </c:pt>
                <c:pt idx="253">
                  <c:v>2864066</c:v>
                </c:pt>
                <c:pt idx="254">
                  <c:v>2878541</c:v>
                </c:pt>
                <c:pt idx="255">
                  <c:v>2877645</c:v>
                </c:pt>
                <c:pt idx="256">
                  <c:v>2885371</c:v>
                </c:pt>
                <c:pt idx="257">
                  <c:v>2894213</c:v>
                </c:pt>
                <c:pt idx="258">
                  <c:v>2901175</c:v>
                </c:pt>
                <c:pt idx="259">
                  <c:v>2900108</c:v>
                </c:pt>
                <c:pt idx="260">
                  <c:v>2893998</c:v>
                </c:pt>
                <c:pt idx="261">
                  <c:v>2897706</c:v>
                </c:pt>
                <c:pt idx="262">
                  <c:v>2901291</c:v>
                </c:pt>
                <c:pt idx="263">
                  <c:v>2915310</c:v>
                </c:pt>
                <c:pt idx="264">
                  <c:v>2911590</c:v>
                </c:pt>
                <c:pt idx="265">
                  <c:v>2925053</c:v>
                </c:pt>
                <c:pt idx="266">
                  <c:v>2941056</c:v>
                </c:pt>
                <c:pt idx="267">
                  <c:v>2954154</c:v>
                </c:pt>
                <c:pt idx="268">
                  <c:v>2965625</c:v>
                </c:pt>
                <c:pt idx="269">
                  <c:v>2997072</c:v>
                </c:pt>
                <c:pt idx="270">
                  <c:v>3023795</c:v>
                </c:pt>
                <c:pt idx="271">
                  <c:v>3024098</c:v>
                </c:pt>
                <c:pt idx="272">
                  <c:v>3042679</c:v>
                </c:pt>
                <c:pt idx="273">
                  <c:v>3045444</c:v>
                </c:pt>
                <c:pt idx="274">
                  <c:v>3066163</c:v>
                </c:pt>
                <c:pt idx="275">
                  <c:v>3097147</c:v>
                </c:pt>
                <c:pt idx="276">
                  <c:v>3090070</c:v>
                </c:pt>
                <c:pt idx="277">
                  <c:v>3105013</c:v>
                </c:pt>
                <c:pt idx="278">
                  <c:v>3110784</c:v>
                </c:pt>
                <c:pt idx="279">
                  <c:v>3130060</c:v>
                </c:pt>
                <c:pt idx="280">
                  <c:v>3141674</c:v>
                </c:pt>
                <c:pt idx="281">
                  <c:v>3166634</c:v>
                </c:pt>
                <c:pt idx="282">
                  <c:v>3187173</c:v>
                </c:pt>
                <c:pt idx="283">
                  <c:v>3208480</c:v>
                </c:pt>
                <c:pt idx="284">
                  <c:v>3223259</c:v>
                </c:pt>
                <c:pt idx="285">
                  <c:v>3258537</c:v>
                </c:pt>
                <c:pt idx="286">
                  <c:v>3273557</c:v>
                </c:pt>
                <c:pt idx="287">
                  <c:v>3303800</c:v>
                </c:pt>
                <c:pt idx="288">
                  <c:v>3318175</c:v>
                </c:pt>
                <c:pt idx="289">
                  <c:v>3327758</c:v>
                </c:pt>
                <c:pt idx="290">
                  <c:v>3337871</c:v>
                </c:pt>
                <c:pt idx="291">
                  <c:v>3347795</c:v>
                </c:pt>
                <c:pt idx="292">
                  <c:v>3362004</c:v>
                </c:pt>
                <c:pt idx="293">
                  <c:v>3393756</c:v>
                </c:pt>
                <c:pt idx="294">
                  <c:v>3412209</c:v>
                </c:pt>
                <c:pt idx="295">
                  <c:v>3418394</c:v>
                </c:pt>
                <c:pt idx="296">
                  <c:v>3424895</c:v>
                </c:pt>
                <c:pt idx="297">
                  <c:v>3435216</c:v>
                </c:pt>
                <c:pt idx="298">
                  <c:v>3451820</c:v>
                </c:pt>
                <c:pt idx="299">
                  <c:v>3469374</c:v>
                </c:pt>
                <c:pt idx="300">
                  <c:v>3462402</c:v>
                </c:pt>
                <c:pt idx="301">
                  <c:v>3468496</c:v>
                </c:pt>
                <c:pt idx="302">
                  <c:v>3483410</c:v>
                </c:pt>
                <c:pt idx="303">
                  <c:v>3499621</c:v>
                </c:pt>
                <c:pt idx="304">
                  <c:v>3516538</c:v>
                </c:pt>
              </c:numCache>
            </c:numRef>
          </c:val>
        </c:ser>
        <c:ser>
          <c:idx val="1"/>
          <c:order val="1"/>
          <c:tx>
            <c:strRef>
              <c:f>'Ark19'!$C$29</c:f>
              <c:strCache>
                <c:ptCount val="1"/>
                <c:pt idx="0">
                  <c:v>Bonds and certificates</c:v>
                </c:pt>
              </c:strCache>
            </c:strRef>
          </c:tx>
          <c:spPr>
            <a:solidFill>
              <a:srgbClr val="FFC000"/>
            </a:solidFill>
            <a:ln>
              <a:solidFill>
                <a:schemeClr val="bg1"/>
              </a:solidFill>
            </a:ln>
          </c:spPr>
          <c:cat>
            <c:numRef>
              <c:f>'Ark19'!$A$30:$A$334</c:f>
              <c:numCache>
                <c:formatCode>mmm\-yy</c:formatCode>
                <c:ptCount val="305"/>
                <c:pt idx="0">
                  <c:v>32112</c:v>
                </c:pt>
                <c:pt idx="1">
                  <c:v>32143</c:v>
                </c:pt>
                <c:pt idx="2">
                  <c:v>32174</c:v>
                </c:pt>
                <c:pt idx="3">
                  <c:v>32203</c:v>
                </c:pt>
                <c:pt idx="4">
                  <c:v>32234</c:v>
                </c:pt>
                <c:pt idx="5">
                  <c:v>32264</c:v>
                </c:pt>
                <c:pt idx="6">
                  <c:v>32295</c:v>
                </c:pt>
                <c:pt idx="7">
                  <c:v>32325</c:v>
                </c:pt>
                <c:pt idx="8">
                  <c:v>32356</c:v>
                </c:pt>
                <c:pt idx="9">
                  <c:v>32387</c:v>
                </c:pt>
                <c:pt idx="10">
                  <c:v>32417</c:v>
                </c:pt>
                <c:pt idx="11">
                  <c:v>32448</c:v>
                </c:pt>
                <c:pt idx="12">
                  <c:v>32478</c:v>
                </c:pt>
                <c:pt idx="13">
                  <c:v>32509</c:v>
                </c:pt>
                <c:pt idx="14">
                  <c:v>32540</c:v>
                </c:pt>
                <c:pt idx="15">
                  <c:v>32568</c:v>
                </c:pt>
                <c:pt idx="16">
                  <c:v>32599</c:v>
                </c:pt>
                <c:pt idx="17">
                  <c:v>32629</c:v>
                </c:pt>
                <c:pt idx="18">
                  <c:v>32660</c:v>
                </c:pt>
                <c:pt idx="19">
                  <c:v>32690</c:v>
                </c:pt>
                <c:pt idx="20">
                  <c:v>32721</c:v>
                </c:pt>
                <c:pt idx="21">
                  <c:v>32752</c:v>
                </c:pt>
                <c:pt idx="22">
                  <c:v>32782</c:v>
                </c:pt>
                <c:pt idx="23">
                  <c:v>32813</c:v>
                </c:pt>
                <c:pt idx="24">
                  <c:v>32843</c:v>
                </c:pt>
                <c:pt idx="25">
                  <c:v>32874</c:v>
                </c:pt>
                <c:pt idx="26">
                  <c:v>32905</c:v>
                </c:pt>
                <c:pt idx="27">
                  <c:v>32933</c:v>
                </c:pt>
                <c:pt idx="28">
                  <c:v>32964</c:v>
                </c:pt>
                <c:pt idx="29">
                  <c:v>32994</c:v>
                </c:pt>
                <c:pt idx="30">
                  <c:v>33025</c:v>
                </c:pt>
                <c:pt idx="31">
                  <c:v>33055</c:v>
                </c:pt>
                <c:pt idx="32">
                  <c:v>33086</c:v>
                </c:pt>
                <c:pt idx="33">
                  <c:v>33117</c:v>
                </c:pt>
                <c:pt idx="34">
                  <c:v>33147</c:v>
                </c:pt>
                <c:pt idx="35">
                  <c:v>33178</c:v>
                </c:pt>
                <c:pt idx="36">
                  <c:v>33208</c:v>
                </c:pt>
                <c:pt idx="37">
                  <c:v>33239</c:v>
                </c:pt>
                <c:pt idx="38">
                  <c:v>33270</c:v>
                </c:pt>
                <c:pt idx="39">
                  <c:v>33298</c:v>
                </c:pt>
                <c:pt idx="40">
                  <c:v>33329</c:v>
                </c:pt>
                <c:pt idx="41">
                  <c:v>33359</c:v>
                </c:pt>
                <c:pt idx="42">
                  <c:v>33390</c:v>
                </c:pt>
                <c:pt idx="43">
                  <c:v>33420</c:v>
                </c:pt>
                <c:pt idx="44">
                  <c:v>33451</c:v>
                </c:pt>
                <c:pt idx="45">
                  <c:v>33482</c:v>
                </c:pt>
                <c:pt idx="46">
                  <c:v>33512</c:v>
                </c:pt>
                <c:pt idx="47">
                  <c:v>33543</c:v>
                </c:pt>
                <c:pt idx="48">
                  <c:v>33573</c:v>
                </c:pt>
                <c:pt idx="49">
                  <c:v>33604</c:v>
                </c:pt>
                <c:pt idx="50">
                  <c:v>33635</c:v>
                </c:pt>
                <c:pt idx="51">
                  <c:v>33664</c:v>
                </c:pt>
                <c:pt idx="52">
                  <c:v>33695</c:v>
                </c:pt>
                <c:pt idx="53">
                  <c:v>33725</c:v>
                </c:pt>
                <c:pt idx="54">
                  <c:v>33756</c:v>
                </c:pt>
                <c:pt idx="55">
                  <c:v>33786</c:v>
                </c:pt>
                <c:pt idx="56">
                  <c:v>33817</c:v>
                </c:pt>
                <c:pt idx="57">
                  <c:v>33848</c:v>
                </c:pt>
                <c:pt idx="58">
                  <c:v>33878</c:v>
                </c:pt>
                <c:pt idx="59">
                  <c:v>33909</c:v>
                </c:pt>
                <c:pt idx="60">
                  <c:v>33939</c:v>
                </c:pt>
                <c:pt idx="61">
                  <c:v>33970</c:v>
                </c:pt>
                <c:pt idx="62">
                  <c:v>34001</c:v>
                </c:pt>
                <c:pt idx="63">
                  <c:v>34029</c:v>
                </c:pt>
                <c:pt idx="64">
                  <c:v>34060</c:v>
                </c:pt>
                <c:pt idx="65">
                  <c:v>34090</c:v>
                </c:pt>
                <c:pt idx="66">
                  <c:v>34121</c:v>
                </c:pt>
                <c:pt idx="67">
                  <c:v>34151</c:v>
                </c:pt>
                <c:pt idx="68">
                  <c:v>34182</c:v>
                </c:pt>
                <c:pt idx="69">
                  <c:v>34213</c:v>
                </c:pt>
                <c:pt idx="70">
                  <c:v>34243</c:v>
                </c:pt>
                <c:pt idx="71">
                  <c:v>34274</c:v>
                </c:pt>
                <c:pt idx="72">
                  <c:v>34304</c:v>
                </c:pt>
                <c:pt idx="73">
                  <c:v>34335</c:v>
                </c:pt>
                <c:pt idx="74">
                  <c:v>34366</c:v>
                </c:pt>
                <c:pt idx="75">
                  <c:v>34394</c:v>
                </c:pt>
                <c:pt idx="76">
                  <c:v>34425</c:v>
                </c:pt>
                <c:pt idx="77">
                  <c:v>34455</c:v>
                </c:pt>
                <c:pt idx="78">
                  <c:v>34486</c:v>
                </c:pt>
                <c:pt idx="79">
                  <c:v>34516</c:v>
                </c:pt>
                <c:pt idx="80">
                  <c:v>34547</c:v>
                </c:pt>
                <c:pt idx="81">
                  <c:v>34578</c:v>
                </c:pt>
                <c:pt idx="82">
                  <c:v>34608</c:v>
                </c:pt>
                <c:pt idx="83">
                  <c:v>34639</c:v>
                </c:pt>
                <c:pt idx="84">
                  <c:v>34669</c:v>
                </c:pt>
                <c:pt idx="85">
                  <c:v>34700</c:v>
                </c:pt>
                <c:pt idx="86">
                  <c:v>34731</c:v>
                </c:pt>
                <c:pt idx="87">
                  <c:v>34759</c:v>
                </c:pt>
                <c:pt idx="88">
                  <c:v>34790</c:v>
                </c:pt>
                <c:pt idx="89">
                  <c:v>34820</c:v>
                </c:pt>
                <c:pt idx="90">
                  <c:v>34851</c:v>
                </c:pt>
                <c:pt idx="91">
                  <c:v>34881</c:v>
                </c:pt>
                <c:pt idx="92">
                  <c:v>34912</c:v>
                </c:pt>
                <c:pt idx="93">
                  <c:v>34943</c:v>
                </c:pt>
                <c:pt idx="94">
                  <c:v>34973</c:v>
                </c:pt>
                <c:pt idx="95">
                  <c:v>35004</c:v>
                </c:pt>
                <c:pt idx="96">
                  <c:v>35034</c:v>
                </c:pt>
                <c:pt idx="97">
                  <c:v>35065</c:v>
                </c:pt>
                <c:pt idx="98">
                  <c:v>35096</c:v>
                </c:pt>
                <c:pt idx="99">
                  <c:v>35125</c:v>
                </c:pt>
                <c:pt idx="100">
                  <c:v>35156</c:v>
                </c:pt>
                <c:pt idx="101">
                  <c:v>35186</c:v>
                </c:pt>
                <c:pt idx="102">
                  <c:v>35217</c:v>
                </c:pt>
                <c:pt idx="103">
                  <c:v>35247</c:v>
                </c:pt>
                <c:pt idx="104">
                  <c:v>35278</c:v>
                </c:pt>
                <c:pt idx="105">
                  <c:v>35309</c:v>
                </c:pt>
                <c:pt idx="106">
                  <c:v>35339</c:v>
                </c:pt>
                <c:pt idx="107">
                  <c:v>35370</c:v>
                </c:pt>
                <c:pt idx="108">
                  <c:v>35400</c:v>
                </c:pt>
                <c:pt idx="109">
                  <c:v>35431</c:v>
                </c:pt>
                <c:pt idx="110">
                  <c:v>35462</c:v>
                </c:pt>
                <c:pt idx="111">
                  <c:v>35490</c:v>
                </c:pt>
                <c:pt idx="112">
                  <c:v>35521</c:v>
                </c:pt>
                <c:pt idx="113">
                  <c:v>35551</c:v>
                </c:pt>
                <c:pt idx="114">
                  <c:v>35582</c:v>
                </c:pt>
                <c:pt idx="115">
                  <c:v>35612</c:v>
                </c:pt>
                <c:pt idx="116">
                  <c:v>35643</c:v>
                </c:pt>
                <c:pt idx="117">
                  <c:v>35674</c:v>
                </c:pt>
                <c:pt idx="118">
                  <c:v>35704</c:v>
                </c:pt>
                <c:pt idx="119">
                  <c:v>35735</c:v>
                </c:pt>
                <c:pt idx="120">
                  <c:v>35765</c:v>
                </c:pt>
                <c:pt idx="121">
                  <c:v>35796</c:v>
                </c:pt>
                <c:pt idx="122">
                  <c:v>35827</c:v>
                </c:pt>
                <c:pt idx="123">
                  <c:v>35855</c:v>
                </c:pt>
                <c:pt idx="124">
                  <c:v>35886</c:v>
                </c:pt>
                <c:pt idx="125">
                  <c:v>35916</c:v>
                </c:pt>
                <c:pt idx="126">
                  <c:v>35947</c:v>
                </c:pt>
                <c:pt idx="127">
                  <c:v>35977</c:v>
                </c:pt>
                <c:pt idx="128">
                  <c:v>36008</c:v>
                </c:pt>
                <c:pt idx="129">
                  <c:v>36039</c:v>
                </c:pt>
                <c:pt idx="130">
                  <c:v>36069</c:v>
                </c:pt>
                <c:pt idx="131">
                  <c:v>36100</c:v>
                </c:pt>
                <c:pt idx="132">
                  <c:v>36130</c:v>
                </c:pt>
                <c:pt idx="133">
                  <c:v>36161</c:v>
                </c:pt>
                <c:pt idx="134">
                  <c:v>36192</c:v>
                </c:pt>
                <c:pt idx="135">
                  <c:v>36220</c:v>
                </c:pt>
                <c:pt idx="136">
                  <c:v>36251</c:v>
                </c:pt>
                <c:pt idx="137">
                  <c:v>36281</c:v>
                </c:pt>
                <c:pt idx="138">
                  <c:v>36312</c:v>
                </c:pt>
                <c:pt idx="139">
                  <c:v>36342</c:v>
                </c:pt>
                <c:pt idx="140">
                  <c:v>36373</c:v>
                </c:pt>
                <c:pt idx="141">
                  <c:v>36404</c:v>
                </c:pt>
                <c:pt idx="142">
                  <c:v>36434</c:v>
                </c:pt>
                <c:pt idx="143">
                  <c:v>36465</c:v>
                </c:pt>
                <c:pt idx="144">
                  <c:v>36495</c:v>
                </c:pt>
                <c:pt idx="145">
                  <c:v>36526</c:v>
                </c:pt>
                <c:pt idx="146">
                  <c:v>36557</c:v>
                </c:pt>
                <c:pt idx="147">
                  <c:v>36586</c:v>
                </c:pt>
                <c:pt idx="148">
                  <c:v>36617</c:v>
                </c:pt>
                <c:pt idx="149">
                  <c:v>36647</c:v>
                </c:pt>
                <c:pt idx="150">
                  <c:v>36678</c:v>
                </c:pt>
                <c:pt idx="151">
                  <c:v>36708</c:v>
                </c:pt>
                <c:pt idx="152">
                  <c:v>36739</c:v>
                </c:pt>
                <c:pt idx="153">
                  <c:v>36770</c:v>
                </c:pt>
                <c:pt idx="154">
                  <c:v>36800</c:v>
                </c:pt>
                <c:pt idx="155">
                  <c:v>36831</c:v>
                </c:pt>
                <c:pt idx="156">
                  <c:v>36861</c:v>
                </c:pt>
                <c:pt idx="157">
                  <c:v>36892</c:v>
                </c:pt>
                <c:pt idx="158">
                  <c:v>36923</c:v>
                </c:pt>
                <c:pt idx="159">
                  <c:v>36951</c:v>
                </c:pt>
                <c:pt idx="160">
                  <c:v>36982</c:v>
                </c:pt>
                <c:pt idx="161">
                  <c:v>37012</c:v>
                </c:pt>
                <c:pt idx="162">
                  <c:v>37043</c:v>
                </c:pt>
                <c:pt idx="163">
                  <c:v>37073</c:v>
                </c:pt>
                <c:pt idx="164">
                  <c:v>37104</c:v>
                </c:pt>
                <c:pt idx="165">
                  <c:v>37135</c:v>
                </c:pt>
                <c:pt idx="166">
                  <c:v>37165</c:v>
                </c:pt>
                <c:pt idx="167">
                  <c:v>37196</c:v>
                </c:pt>
                <c:pt idx="168">
                  <c:v>37226</c:v>
                </c:pt>
                <c:pt idx="169">
                  <c:v>37257</c:v>
                </c:pt>
                <c:pt idx="170">
                  <c:v>37288</c:v>
                </c:pt>
                <c:pt idx="171">
                  <c:v>37316</c:v>
                </c:pt>
                <c:pt idx="172">
                  <c:v>37347</c:v>
                </c:pt>
                <c:pt idx="173">
                  <c:v>37377</c:v>
                </c:pt>
                <c:pt idx="174">
                  <c:v>37408</c:v>
                </c:pt>
                <c:pt idx="175">
                  <c:v>37438</c:v>
                </c:pt>
                <c:pt idx="176">
                  <c:v>37469</c:v>
                </c:pt>
                <c:pt idx="177">
                  <c:v>37500</c:v>
                </c:pt>
                <c:pt idx="178">
                  <c:v>37530</c:v>
                </c:pt>
                <c:pt idx="179">
                  <c:v>37561</c:v>
                </c:pt>
                <c:pt idx="180">
                  <c:v>37591</c:v>
                </c:pt>
                <c:pt idx="181">
                  <c:v>37622</c:v>
                </c:pt>
                <c:pt idx="182">
                  <c:v>37653</c:v>
                </c:pt>
                <c:pt idx="183">
                  <c:v>37681</c:v>
                </c:pt>
                <c:pt idx="184">
                  <c:v>37712</c:v>
                </c:pt>
                <c:pt idx="185">
                  <c:v>37742</c:v>
                </c:pt>
                <c:pt idx="186">
                  <c:v>37773</c:v>
                </c:pt>
                <c:pt idx="187">
                  <c:v>37803</c:v>
                </c:pt>
                <c:pt idx="188">
                  <c:v>37834</c:v>
                </c:pt>
                <c:pt idx="189">
                  <c:v>37865</c:v>
                </c:pt>
                <c:pt idx="190">
                  <c:v>37895</c:v>
                </c:pt>
                <c:pt idx="191">
                  <c:v>37926</c:v>
                </c:pt>
                <c:pt idx="192">
                  <c:v>37956</c:v>
                </c:pt>
                <c:pt idx="193">
                  <c:v>37987</c:v>
                </c:pt>
                <c:pt idx="194">
                  <c:v>38018</c:v>
                </c:pt>
                <c:pt idx="195">
                  <c:v>38047</c:v>
                </c:pt>
                <c:pt idx="196">
                  <c:v>38078</c:v>
                </c:pt>
                <c:pt idx="197">
                  <c:v>38108</c:v>
                </c:pt>
                <c:pt idx="198">
                  <c:v>38139</c:v>
                </c:pt>
                <c:pt idx="199">
                  <c:v>38169</c:v>
                </c:pt>
                <c:pt idx="200">
                  <c:v>38200</c:v>
                </c:pt>
                <c:pt idx="201">
                  <c:v>38231</c:v>
                </c:pt>
                <c:pt idx="202">
                  <c:v>38261</c:v>
                </c:pt>
                <c:pt idx="203">
                  <c:v>38292</c:v>
                </c:pt>
                <c:pt idx="204">
                  <c:v>38322</c:v>
                </c:pt>
                <c:pt idx="205">
                  <c:v>38353</c:v>
                </c:pt>
                <c:pt idx="206">
                  <c:v>38384</c:v>
                </c:pt>
                <c:pt idx="207">
                  <c:v>38412</c:v>
                </c:pt>
                <c:pt idx="208">
                  <c:v>38443</c:v>
                </c:pt>
                <c:pt idx="209">
                  <c:v>38473</c:v>
                </c:pt>
                <c:pt idx="210">
                  <c:v>38504</c:v>
                </c:pt>
                <c:pt idx="211">
                  <c:v>38534</c:v>
                </c:pt>
                <c:pt idx="212">
                  <c:v>38565</c:v>
                </c:pt>
                <c:pt idx="213">
                  <c:v>38596</c:v>
                </c:pt>
                <c:pt idx="214">
                  <c:v>38626</c:v>
                </c:pt>
                <c:pt idx="215">
                  <c:v>38657</c:v>
                </c:pt>
                <c:pt idx="216">
                  <c:v>38687</c:v>
                </c:pt>
                <c:pt idx="217">
                  <c:v>38718</c:v>
                </c:pt>
                <c:pt idx="218">
                  <c:v>38749</c:v>
                </c:pt>
                <c:pt idx="219">
                  <c:v>38777</c:v>
                </c:pt>
                <c:pt idx="220">
                  <c:v>38808</c:v>
                </c:pt>
                <c:pt idx="221">
                  <c:v>38838</c:v>
                </c:pt>
                <c:pt idx="222">
                  <c:v>38869</c:v>
                </c:pt>
                <c:pt idx="223">
                  <c:v>38899</c:v>
                </c:pt>
                <c:pt idx="224">
                  <c:v>38930</c:v>
                </c:pt>
                <c:pt idx="225">
                  <c:v>38961</c:v>
                </c:pt>
                <c:pt idx="226">
                  <c:v>38991</c:v>
                </c:pt>
                <c:pt idx="227">
                  <c:v>39022</c:v>
                </c:pt>
                <c:pt idx="228">
                  <c:v>39052</c:v>
                </c:pt>
                <c:pt idx="229">
                  <c:v>39083</c:v>
                </c:pt>
                <c:pt idx="230">
                  <c:v>39114</c:v>
                </c:pt>
                <c:pt idx="231">
                  <c:v>39142</c:v>
                </c:pt>
                <c:pt idx="232">
                  <c:v>39173</c:v>
                </c:pt>
                <c:pt idx="233">
                  <c:v>39203</c:v>
                </c:pt>
                <c:pt idx="234">
                  <c:v>39234</c:v>
                </c:pt>
                <c:pt idx="235">
                  <c:v>39264</c:v>
                </c:pt>
                <c:pt idx="236">
                  <c:v>39295</c:v>
                </c:pt>
                <c:pt idx="237">
                  <c:v>39326</c:v>
                </c:pt>
                <c:pt idx="238">
                  <c:v>39356</c:v>
                </c:pt>
                <c:pt idx="239">
                  <c:v>39387</c:v>
                </c:pt>
                <c:pt idx="240">
                  <c:v>39417</c:v>
                </c:pt>
                <c:pt idx="241">
                  <c:v>39448</c:v>
                </c:pt>
                <c:pt idx="242">
                  <c:v>39479</c:v>
                </c:pt>
                <c:pt idx="243">
                  <c:v>39508</c:v>
                </c:pt>
                <c:pt idx="244">
                  <c:v>39539</c:v>
                </c:pt>
                <c:pt idx="245">
                  <c:v>39569</c:v>
                </c:pt>
                <c:pt idx="246">
                  <c:v>39600</c:v>
                </c:pt>
                <c:pt idx="247">
                  <c:v>39630</c:v>
                </c:pt>
                <c:pt idx="248">
                  <c:v>39661</c:v>
                </c:pt>
                <c:pt idx="249">
                  <c:v>39692</c:v>
                </c:pt>
                <c:pt idx="250">
                  <c:v>39722</c:v>
                </c:pt>
                <c:pt idx="251">
                  <c:v>39753</c:v>
                </c:pt>
                <c:pt idx="252">
                  <c:v>39783</c:v>
                </c:pt>
                <c:pt idx="253">
                  <c:v>39814</c:v>
                </c:pt>
                <c:pt idx="254">
                  <c:v>39845</c:v>
                </c:pt>
                <c:pt idx="255">
                  <c:v>39873</c:v>
                </c:pt>
                <c:pt idx="256">
                  <c:v>39904</c:v>
                </c:pt>
                <c:pt idx="257">
                  <c:v>39934</c:v>
                </c:pt>
                <c:pt idx="258">
                  <c:v>39965</c:v>
                </c:pt>
                <c:pt idx="259">
                  <c:v>39995</c:v>
                </c:pt>
                <c:pt idx="260">
                  <c:v>40026</c:v>
                </c:pt>
                <c:pt idx="261">
                  <c:v>40057</c:v>
                </c:pt>
                <c:pt idx="262">
                  <c:v>40087</c:v>
                </c:pt>
                <c:pt idx="263">
                  <c:v>40118</c:v>
                </c:pt>
                <c:pt idx="264">
                  <c:v>40148</c:v>
                </c:pt>
                <c:pt idx="265">
                  <c:v>40179</c:v>
                </c:pt>
                <c:pt idx="266">
                  <c:v>40210</c:v>
                </c:pt>
                <c:pt idx="267">
                  <c:v>40238</c:v>
                </c:pt>
                <c:pt idx="268">
                  <c:v>40269</c:v>
                </c:pt>
                <c:pt idx="269">
                  <c:v>40299</c:v>
                </c:pt>
                <c:pt idx="270">
                  <c:v>40330</c:v>
                </c:pt>
                <c:pt idx="271">
                  <c:v>40360</c:v>
                </c:pt>
                <c:pt idx="272">
                  <c:v>40391</c:v>
                </c:pt>
                <c:pt idx="273">
                  <c:v>40422</c:v>
                </c:pt>
                <c:pt idx="274">
                  <c:v>40452</c:v>
                </c:pt>
                <c:pt idx="275">
                  <c:v>40483</c:v>
                </c:pt>
                <c:pt idx="276">
                  <c:v>40513</c:v>
                </c:pt>
                <c:pt idx="277">
                  <c:v>40544</c:v>
                </c:pt>
                <c:pt idx="278">
                  <c:v>40575</c:v>
                </c:pt>
                <c:pt idx="279">
                  <c:v>40603</c:v>
                </c:pt>
                <c:pt idx="280">
                  <c:v>40634</c:v>
                </c:pt>
                <c:pt idx="281">
                  <c:v>40664</c:v>
                </c:pt>
                <c:pt idx="282">
                  <c:v>40695</c:v>
                </c:pt>
                <c:pt idx="283">
                  <c:v>40725</c:v>
                </c:pt>
                <c:pt idx="284">
                  <c:v>40756</c:v>
                </c:pt>
                <c:pt idx="285">
                  <c:v>40787</c:v>
                </c:pt>
                <c:pt idx="286">
                  <c:v>40817</c:v>
                </c:pt>
                <c:pt idx="287">
                  <c:v>40848</c:v>
                </c:pt>
                <c:pt idx="288">
                  <c:v>40878</c:v>
                </c:pt>
                <c:pt idx="289">
                  <c:v>40909</c:v>
                </c:pt>
                <c:pt idx="290">
                  <c:v>40940</c:v>
                </c:pt>
                <c:pt idx="291">
                  <c:v>40969</c:v>
                </c:pt>
                <c:pt idx="292">
                  <c:v>41000</c:v>
                </c:pt>
                <c:pt idx="293">
                  <c:v>41030</c:v>
                </c:pt>
                <c:pt idx="294">
                  <c:v>41061</c:v>
                </c:pt>
                <c:pt idx="295">
                  <c:v>41091</c:v>
                </c:pt>
                <c:pt idx="296">
                  <c:v>41122</c:v>
                </c:pt>
                <c:pt idx="297">
                  <c:v>41153</c:v>
                </c:pt>
                <c:pt idx="298">
                  <c:v>41183</c:v>
                </c:pt>
                <c:pt idx="299">
                  <c:v>41214</c:v>
                </c:pt>
                <c:pt idx="300">
                  <c:v>41244</c:v>
                </c:pt>
                <c:pt idx="301">
                  <c:v>41275</c:v>
                </c:pt>
                <c:pt idx="302">
                  <c:v>41306</c:v>
                </c:pt>
                <c:pt idx="303">
                  <c:v>41334</c:v>
                </c:pt>
                <c:pt idx="304">
                  <c:v>41365</c:v>
                </c:pt>
              </c:numCache>
            </c:numRef>
          </c:cat>
          <c:val>
            <c:numRef>
              <c:f>'Ark19'!$C$30:$C$334</c:f>
              <c:numCache>
                <c:formatCode>General</c:formatCode>
                <c:ptCount val="305"/>
                <c:pt idx="0">
                  <c:v>43328</c:v>
                </c:pt>
                <c:pt idx="1">
                  <c:v>40919</c:v>
                </c:pt>
                <c:pt idx="2">
                  <c:v>41116</c:v>
                </c:pt>
                <c:pt idx="3">
                  <c:v>41033</c:v>
                </c:pt>
                <c:pt idx="4">
                  <c:v>41334</c:v>
                </c:pt>
                <c:pt idx="5">
                  <c:v>40952</c:v>
                </c:pt>
                <c:pt idx="6">
                  <c:v>40958</c:v>
                </c:pt>
                <c:pt idx="7">
                  <c:v>41486</c:v>
                </c:pt>
                <c:pt idx="8">
                  <c:v>41123</c:v>
                </c:pt>
                <c:pt idx="9">
                  <c:v>40827</c:v>
                </c:pt>
                <c:pt idx="10">
                  <c:v>40482</c:v>
                </c:pt>
                <c:pt idx="11">
                  <c:v>40779</c:v>
                </c:pt>
                <c:pt idx="12">
                  <c:v>41170</c:v>
                </c:pt>
                <c:pt idx="13">
                  <c:v>42221</c:v>
                </c:pt>
                <c:pt idx="14">
                  <c:v>42862</c:v>
                </c:pt>
                <c:pt idx="15">
                  <c:v>44442</c:v>
                </c:pt>
                <c:pt idx="16">
                  <c:v>45731</c:v>
                </c:pt>
                <c:pt idx="17">
                  <c:v>46702</c:v>
                </c:pt>
                <c:pt idx="18">
                  <c:v>47723</c:v>
                </c:pt>
                <c:pt idx="19">
                  <c:v>48372</c:v>
                </c:pt>
                <c:pt idx="20">
                  <c:v>49546</c:v>
                </c:pt>
                <c:pt idx="21">
                  <c:v>50979</c:v>
                </c:pt>
                <c:pt idx="22">
                  <c:v>50560</c:v>
                </c:pt>
                <c:pt idx="23">
                  <c:v>51285</c:v>
                </c:pt>
                <c:pt idx="24">
                  <c:v>50193</c:v>
                </c:pt>
                <c:pt idx="25">
                  <c:v>51421</c:v>
                </c:pt>
                <c:pt idx="26">
                  <c:v>51963</c:v>
                </c:pt>
                <c:pt idx="27">
                  <c:v>53329</c:v>
                </c:pt>
                <c:pt idx="28">
                  <c:v>54278</c:v>
                </c:pt>
                <c:pt idx="29">
                  <c:v>54551</c:v>
                </c:pt>
                <c:pt idx="30">
                  <c:v>54454</c:v>
                </c:pt>
                <c:pt idx="31">
                  <c:v>55682</c:v>
                </c:pt>
                <c:pt idx="32">
                  <c:v>56292</c:v>
                </c:pt>
                <c:pt idx="33">
                  <c:v>56869</c:v>
                </c:pt>
                <c:pt idx="34">
                  <c:v>58219</c:v>
                </c:pt>
                <c:pt idx="35">
                  <c:v>58839</c:v>
                </c:pt>
                <c:pt idx="36">
                  <c:v>60374</c:v>
                </c:pt>
                <c:pt idx="37">
                  <c:v>60214</c:v>
                </c:pt>
                <c:pt idx="38">
                  <c:v>59710</c:v>
                </c:pt>
                <c:pt idx="39">
                  <c:v>60267</c:v>
                </c:pt>
                <c:pt idx="40">
                  <c:v>61350</c:v>
                </c:pt>
                <c:pt idx="41">
                  <c:v>61492</c:v>
                </c:pt>
                <c:pt idx="42">
                  <c:v>61359</c:v>
                </c:pt>
                <c:pt idx="43">
                  <c:v>61113</c:v>
                </c:pt>
                <c:pt idx="44">
                  <c:v>60837</c:v>
                </c:pt>
                <c:pt idx="45">
                  <c:v>61140</c:v>
                </c:pt>
                <c:pt idx="46">
                  <c:v>63866</c:v>
                </c:pt>
                <c:pt idx="47">
                  <c:v>64056</c:v>
                </c:pt>
                <c:pt idx="48">
                  <c:v>63516</c:v>
                </c:pt>
                <c:pt idx="49">
                  <c:v>64840</c:v>
                </c:pt>
                <c:pt idx="50">
                  <c:v>66050</c:v>
                </c:pt>
                <c:pt idx="51">
                  <c:v>68402</c:v>
                </c:pt>
                <c:pt idx="52">
                  <c:v>68109</c:v>
                </c:pt>
                <c:pt idx="53">
                  <c:v>67769</c:v>
                </c:pt>
                <c:pt idx="54">
                  <c:v>68092</c:v>
                </c:pt>
                <c:pt idx="55">
                  <c:v>67333</c:v>
                </c:pt>
                <c:pt idx="56">
                  <c:v>66729</c:v>
                </c:pt>
                <c:pt idx="57">
                  <c:v>64521</c:v>
                </c:pt>
                <c:pt idx="58">
                  <c:v>62507</c:v>
                </c:pt>
                <c:pt idx="59">
                  <c:v>62012</c:v>
                </c:pt>
                <c:pt idx="60">
                  <c:v>62246</c:v>
                </c:pt>
                <c:pt idx="61">
                  <c:v>62193</c:v>
                </c:pt>
                <c:pt idx="62">
                  <c:v>63316</c:v>
                </c:pt>
                <c:pt idx="63">
                  <c:v>64074</c:v>
                </c:pt>
                <c:pt idx="64">
                  <c:v>65672</c:v>
                </c:pt>
                <c:pt idx="65">
                  <c:v>66584</c:v>
                </c:pt>
                <c:pt idx="66">
                  <c:v>70340</c:v>
                </c:pt>
                <c:pt idx="67">
                  <c:v>68403</c:v>
                </c:pt>
                <c:pt idx="68">
                  <c:v>69099</c:v>
                </c:pt>
                <c:pt idx="69">
                  <c:v>69605</c:v>
                </c:pt>
                <c:pt idx="70">
                  <c:v>70870</c:v>
                </c:pt>
                <c:pt idx="71">
                  <c:v>71021</c:v>
                </c:pt>
                <c:pt idx="72">
                  <c:v>70622</c:v>
                </c:pt>
                <c:pt idx="73">
                  <c:v>71319</c:v>
                </c:pt>
                <c:pt idx="74">
                  <c:v>72741</c:v>
                </c:pt>
                <c:pt idx="75">
                  <c:v>74789</c:v>
                </c:pt>
                <c:pt idx="76">
                  <c:v>75723</c:v>
                </c:pt>
                <c:pt idx="77">
                  <c:v>76199</c:v>
                </c:pt>
                <c:pt idx="78">
                  <c:v>77994</c:v>
                </c:pt>
                <c:pt idx="79">
                  <c:v>77779</c:v>
                </c:pt>
                <c:pt idx="80">
                  <c:v>76625</c:v>
                </c:pt>
                <c:pt idx="81">
                  <c:v>75855</c:v>
                </c:pt>
                <c:pt idx="82">
                  <c:v>75273</c:v>
                </c:pt>
                <c:pt idx="83">
                  <c:v>73295</c:v>
                </c:pt>
                <c:pt idx="84">
                  <c:v>73622</c:v>
                </c:pt>
                <c:pt idx="85">
                  <c:v>73666</c:v>
                </c:pt>
                <c:pt idx="86">
                  <c:v>74325</c:v>
                </c:pt>
                <c:pt idx="87">
                  <c:v>74708</c:v>
                </c:pt>
                <c:pt idx="88">
                  <c:v>72109</c:v>
                </c:pt>
                <c:pt idx="89">
                  <c:v>71779</c:v>
                </c:pt>
                <c:pt idx="90">
                  <c:v>72261</c:v>
                </c:pt>
                <c:pt idx="91">
                  <c:v>73418</c:v>
                </c:pt>
                <c:pt idx="92">
                  <c:v>73858</c:v>
                </c:pt>
                <c:pt idx="93">
                  <c:v>74697</c:v>
                </c:pt>
                <c:pt idx="94">
                  <c:v>75354</c:v>
                </c:pt>
                <c:pt idx="95">
                  <c:v>75573</c:v>
                </c:pt>
                <c:pt idx="96">
                  <c:v>78306</c:v>
                </c:pt>
                <c:pt idx="97">
                  <c:v>79238</c:v>
                </c:pt>
                <c:pt idx="98">
                  <c:v>77392</c:v>
                </c:pt>
                <c:pt idx="99">
                  <c:v>77646</c:v>
                </c:pt>
                <c:pt idx="100">
                  <c:v>77948</c:v>
                </c:pt>
                <c:pt idx="101">
                  <c:v>78164</c:v>
                </c:pt>
                <c:pt idx="102">
                  <c:v>78465</c:v>
                </c:pt>
                <c:pt idx="103">
                  <c:v>80985</c:v>
                </c:pt>
                <c:pt idx="104">
                  <c:v>80214</c:v>
                </c:pt>
                <c:pt idx="105">
                  <c:v>81133</c:v>
                </c:pt>
                <c:pt idx="106">
                  <c:v>82411</c:v>
                </c:pt>
                <c:pt idx="107">
                  <c:v>84088</c:v>
                </c:pt>
                <c:pt idx="108">
                  <c:v>84547</c:v>
                </c:pt>
                <c:pt idx="109">
                  <c:v>84067</c:v>
                </c:pt>
                <c:pt idx="110">
                  <c:v>84180</c:v>
                </c:pt>
                <c:pt idx="111">
                  <c:v>84773</c:v>
                </c:pt>
                <c:pt idx="112">
                  <c:v>85627</c:v>
                </c:pt>
                <c:pt idx="113">
                  <c:v>86467</c:v>
                </c:pt>
                <c:pt idx="114">
                  <c:v>87723</c:v>
                </c:pt>
                <c:pt idx="115">
                  <c:v>87545</c:v>
                </c:pt>
                <c:pt idx="116">
                  <c:v>85097</c:v>
                </c:pt>
                <c:pt idx="117">
                  <c:v>85756</c:v>
                </c:pt>
                <c:pt idx="118">
                  <c:v>86236</c:v>
                </c:pt>
                <c:pt idx="119">
                  <c:v>86870</c:v>
                </c:pt>
                <c:pt idx="120">
                  <c:v>85670</c:v>
                </c:pt>
                <c:pt idx="121">
                  <c:v>84942</c:v>
                </c:pt>
                <c:pt idx="122">
                  <c:v>86285</c:v>
                </c:pt>
                <c:pt idx="123">
                  <c:v>86303</c:v>
                </c:pt>
                <c:pt idx="124">
                  <c:v>83984</c:v>
                </c:pt>
                <c:pt idx="125">
                  <c:v>84047</c:v>
                </c:pt>
                <c:pt idx="126">
                  <c:v>85438</c:v>
                </c:pt>
                <c:pt idx="127">
                  <c:v>85149</c:v>
                </c:pt>
                <c:pt idx="128">
                  <c:v>83583</c:v>
                </c:pt>
                <c:pt idx="129">
                  <c:v>81748</c:v>
                </c:pt>
                <c:pt idx="130">
                  <c:v>82808</c:v>
                </c:pt>
                <c:pt idx="131">
                  <c:v>83667</c:v>
                </c:pt>
                <c:pt idx="132">
                  <c:v>83528</c:v>
                </c:pt>
                <c:pt idx="133">
                  <c:v>84083</c:v>
                </c:pt>
                <c:pt idx="134">
                  <c:v>85836</c:v>
                </c:pt>
                <c:pt idx="135">
                  <c:v>85540</c:v>
                </c:pt>
                <c:pt idx="136">
                  <c:v>86575</c:v>
                </c:pt>
                <c:pt idx="137">
                  <c:v>88531</c:v>
                </c:pt>
                <c:pt idx="138">
                  <c:v>90871</c:v>
                </c:pt>
                <c:pt idx="139">
                  <c:v>91783</c:v>
                </c:pt>
                <c:pt idx="140">
                  <c:v>90742</c:v>
                </c:pt>
                <c:pt idx="141">
                  <c:v>91391</c:v>
                </c:pt>
                <c:pt idx="142">
                  <c:v>94105</c:v>
                </c:pt>
                <c:pt idx="143">
                  <c:v>93838</c:v>
                </c:pt>
                <c:pt idx="144">
                  <c:v>94645</c:v>
                </c:pt>
                <c:pt idx="145">
                  <c:v>95478</c:v>
                </c:pt>
                <c:pt idx="146">
                  <c:v>95998</c:v>
                </c:pt>
                <c:pt idx="147">
                  <c:v>96540</c:v>
                </c:pt>
                <c:pt idx="148">
                  <c:v>96443</c:v>
                </c:pt>
                <c:pt idx="149">
                  <c:v>99000</c:v>
                </c:pt>
                <c:pt idx="150">
                  <c:v>97185</c:v>
                </c:pt>
                <c:pt idx="151">
                  <c:v>98944</c:v>
                </c:pt>
                <c:pt idx="152">
                  <c:v>100049</c:v>
                </c:pt>
                <c:pt idx="153">
                  <c:v>101749</c:v>
                </c:pt>
                <c:pt idx="154">
                  <c:v>102019</c:v>
                </c:pt>
                <c:pt idx="155">
                  <c:v>106284</c:v>
                </c:pt>
                <c:pt idx="156">
                  <c:v>107097</c:v>
                </c:pt>
                <c:pt idx="157">
                  <c:v>110928</c:v>
                </c:pt>
                <c:pt idx="158">
                  <c:v>113649</c:v>
                </c:pt>
                <c:pt idx="159">
                  <c:v>114861</c:v>
                </c:pt>
                <c:pt idx="160">
                  <c:v>116140</c:v>
                </c:pt>
                <c:pt idx="161">
                  <c:v>115012</c:v>
                </c:pt>
                <c:pt idx="162">
                  <c:v>116738</c:v>
                </c:pt>
                <c:pt idx="163">
                  <c:v>115996</c:v>
                </c:pt>
                <c:pt idx="164">
                  <c:v>115198</c:v>
                </c:pt>
                <c:pt idx="165">
                  <c:v>117308</c:v>
                </c:pt>
                <c:pt idx="166">
                  <c:v>116765</c:v>
                </c:pt>
                <c:pt idx="167">
                  <c:v>116896</c:v>
                </c:pt>
                <c:pt idx="168">
                  <c:v>113423</c:v>
                </c:pt>
                <c:pt idx="169">
                  <c:v>116897</c:v>
                </c:pt>
                <c:pt idx="170">
                  <c:v>118165</c:v>
                </c:pt>
                <c:pt idx="171">
                  <c:v>120404</c:v>
                </c:pt>
                <c:pt idx="172">
                  <c:v>122586</c:v>
                </c:pt>
                <c:pt idx="173">
                  <c:v>122362</c:v>
                </c:pt>
                <c:pt idx="174">
                  <c:v>124508</c:v>
                </c:pt>
                <c:pt idx="175">
                  <c:v>126453</c:v>
                </c:pt>
                <c:pt idx="176">
                  <c:v>125721</c:v>
                </c:pt>
                <c:pt idx="177">
                  <c:v>123709</c:v>
                </c:pt>
                <c:pt idx="178">
                  <c:v>124133</c:v>
                </c:pt>
                <c:pt idx="179">
                  <c:v>134132</c:v>
                </c:pt>
                <c:pt idx="180">
                  <c:v>133544</c:v>
                </c:pt>
                <c:pt idx="181">
                  <c:v>135149</c:v>
                </c:pt>
                <c:pt idx="182">
                  <c:v>134198</c:v>
                </c:pt>
                <c:pt idx="183">
                  <c:v>133700</c:v>
                </c:pt>
                <c:pt idx="184">
                  <c:v>136426</c:v>
                </c:pt>
                <c:pt idx="185">
                  <c:v>140125</c:v>
                </c:pt>
                <c:pt idx="186">
                  <c:v>137263</c:v>
                </c:pt>
                <c:pt idx="187">
                  <c:v>134936</c:v>
                </c:pt>
                <c:pt idx="188">
                  <c:v>134570</c:v>
                </c:pt>
                <c:pt idx="189">
                  <c:v>134378</c:v>
                </c:pt>
                <c:pt idx="190">
                  <c:v>136144</c:v>
                </c:pt>
                <c:pt idx="191">
                  <c:v>134613</c:v>
                </c:pt>
                <c:pt idx="192">
                  <c:v>133761</c:v>
                </c:pt>
                <c:pt idx="193">
                  <c:v>137322</c:v>
                </c:pt>
                <c:pt idx="194">
                  <c:v>137079</c:v>
                </c:pt>
                <c:pt idx="195">
                  <c:v>135083</c:v>
                </c:pt>
                <c:pt idx="196">
                  <c:v>136194</c:v>
                </c:pt>
                <c:pt idx="197">
                  <c:v>138211</c:v>
                </c:pt>
                <c:pt idx="198">
                  <c:v>143236</c:v>
                </c:pt>
                <c:pt idx="199">
                  <c:v>143765</c:v>
                </c:pt>
                <c:pt idx="200">
                  <c:v>144820</c:v>
                </c:pt>
                <c:pt idx="201">
                  <c:v>142861</c:v>
                </c:pt>
                <c:pt idx="202">
                  <c:v>144473</c:v>
                </c:pt>
                <c:pt idx="203">
                  <c:v>147133</c:v>
                </c:pt>
                <c:pt idx="204">
                  <c:v>145214</c:v>
                </c:pt>
                <c:pt idx="205">
                  <c:v>146782</c:v>
                </c:pt>
                <c:pt idx="206">
                  <c:v>146354</c:v>
                </c:pt>
                <c:pt idx="207">
                  <c:v>147343</c:v>
                </c:pt>
                <c:pt idx="208">
                  <c:v>151560</c:v>
                </c:pt>
                <c:pt idx="209">
                  <c:v>148777</c:v>
                </c:pt>
                <c:pt idx="210">
                  <c:v>153920</c:v>
                </c:pt>
                <c:pt idx="211">
                  <c:v>154366</c:v>
                </c:pt>
                <c:pt idx="212">
                  <c:v>153519</c:v>
                </c:pt>
                <c:pt idx="213">
                  <c:v>147850</c:v>
                </c:pt>
                <c:pt idx="214">
                  <c:v>156618</c:v>
                </c:pt>
                <c:pt idx="215">
                  <c:v>152225</c:v>
                </c:pt>
                <c:pt idx="216">
                  <c:v>151861</c:v>
                </c:pt>
                <c:pt idx="217">
                  <c:v>152911</c:v>
                </c:pt>
                <c:pt idx="218">
                  <c:v>153120</c:v>
                </c:pt>
                <c:pt idx="219">
                  <c:v>154793</c:v>
                </c:pt>
                <c:pt idx="220">
                  <c:v>156532</c:v>
                </c:pt>
                <c:pt idx="221">
                  <c:v>155036</c:v>
                </c:pt>
                <c:pt idx="222">
                  <c:v>157679</c:v>
                </c:pt>
                <c:pt idx="223">
                  <c:v>160557</c:v>
                </c:pt>
                <c:pt idx="224">
                  <c:v>161807</c:v>
                </c:pt>
                <c:pt idx="225">
                  <c:v>167335</c:v>
                </c:pt>
                <c:pt idx="226">
                  <c:v>161197</c:v>
                </c:pt>
                <c:pt idx="227">
                  <c:v>163176</c:v>
                </c:pt>
                <c:pt idx="228">
                  <c:v>159416</c:v>
                </c:pt>
                <c:pt idx="229">
                  <c:v>160412</c:v>
                </c:pt>
                <c:pt idx="230">
                  <c:v>160928</c:v>
                </c:pt>
                <c:pt idx="231">
                  <c:v>166141</c:v>
                </c:pt>
                <c:pt idx="232">
                  <c:v>166699</c:v>
                </c:pt>
                <c:pt idx="233">
                  <c:v>170434</c:v>
                </c:pt>
                <c:pt idx="234">
                  <c:v>170736</c:v>
                </c:pt>
                <c:pt idx="235">
                  <c:v>171567</c:v>
                </c:pt>
                <c:pt idx="236">
                  <c:v>171997</c:v>
                </c:pt>
                <c:pt idx="237">
                  <c:v>170413</c:v>
                </c:pt>
                <c:pt idx="238">
                  <c:v>167474</c:v>
                </c:pt>
                <c:pt idx="239">
                  <c:v>169750</c:v>
                </c:pt>
                <c:pt idx="240">
                  <c:v>165447</c:v>
                </c:pt>
                <c:pt idx="241">
                  <c:v>167001</c:v>
                </c:pt>
                <c:pt idx="242">
                  <c:v>166393</c:v>
                </c:pt>
                <c:pt idx="243">
                  <c:v>168309</c:v>
                </c:pt>
                <c:pt idx="244">
                  <c:v>169163</c:v>
                </c:pt>
                <c:pt idx="245">
                  <c:v>174309</c:v>
                </c:pt>
                <c:pt idx="246">
                  <c:v>176581</c:v>
                </c:pt>
                <c:pt idx="247">
                  <c:v>175202</c:v>
                </c:pt>
                <c:pt idx="248">
                  <c:v>172903</c:v>
                </c:pt>
                <c:pt idx="249">
                  <c:v>171359</c:v>
                </c:pt>
                <c:pt idx="250">
                  <c:v>171626</c:v>
                </c:pt>
                <c:pt idx="251">
                  <c:v>176021</c:v>
                </c:pt>
                <c:pt idx="252">
                  <c:v>175112</c:v>
                </c:pt>
                <c:pt idx="253">
                  <c:v>181332</c:v>
                </c:pt>
                <c:pt idx="254">
                  <c:v>188002</c:v>
                </c:pt>
                <c:pt idx="255">
                  <c:v>196508</c:v>
                </c:pt>
                <c:pt idx="256">
                  <c:v>196865</c:v>
                </c:pt>
                <c:pt idx="257">
                  <c:v>198640</c:v>
                </c:pt>
                <c:pt idx="258">
                  <c:v>200942</c:v>
                </c:pt>
                <c:pt idx="259">
                  <c:v>201572</c:v>
                </c:pt>
                <c:pt idx="260">
                  <c:v>200762</c:v>
                </c:pt>
                <c:pt idx="261">
                  <c:v>203733</c:v>
                </c:pt>
                <c:pt idx="262">
                  <c:v>205117</c:v>
                </c:pt>
                <c:pt idx="263">
                  <c:v>205578</c:v>
                </c:pt>
                <c:pt idx="264">
                  <c:v>204509</c:v>
                </c:pt>
                <c:pt idx="265">
                  <c:v>205942</c:v>
                </c:pt>
                <c:pt idx="266">
                  <c:v>207695</c:v>
                </c:pt>
                <c:pt idx="267">
                  <c:v>201106</c:v>
                </c:pt>
                <c:pt idx="268">
                  <c:v>200975</c:v>
                </c:pt>
                <c:pt idx="269">
                  <c:v>202154</c:v>
                </c:pt>
                <c:pt idx="270">
                  <c:v>204094</c:v>
                </c:pt>
                <c:pt idx="271">
                  <c:v>202350</c:v>
                </c:pt>
                <c:pt idx="272">
                  <c:v>198828</c:v>
                </c:pt>
                <c:pt idx="273">
                  <c:v>202358</c:v>
                </c:pt>
                <c:pt idx="274">
                  <c:v>202672</c:v>
                </c:pt>
                <c:pt idx="275">
                  <c:v>208635</c:v>
                </c:pt>
                <c:pt idx="276">
                  <c:v>214112</c:v>
                </c:pt>
                <c:pt idx="277">
                  <c:v>216239</c:v>
                </c:pt>
                <c:pt idx="278">
                  <c:v>216622</c:v>
                </c:pt>
                <c:pt idx="279">
                  <c:v>214905</c:v>
                </c:pt>
                <c:pt idx="280">
                  <c:v>220498</c:v>
                </c:pt>
                <c:pt idx="281">
                  <c:v>226094</c:v>
                </c:pt>
                <c:pt idx="282">
                  <c:v>220543</c:v>
                </c:pt>
                <c:pt idx="283">
                  <c:v>219782</c:v>
                </c:pt>
                <c:pt idx="284">
                  <c:v>218103</c:v>
                </c:pt>
                <c:pt idx="285">
                  <c:v>216966</c:v>
                </c:pt>
                <c:pt idx="286">
                  <c:v>214427</c:v>
                </c:pt>
                <c:pt idx="287">
                  <c:v>213532</c:v>
                </c:pt>
                <c:pt idx="288">
                  <c:v>214978</c:v>
                </c:pt>
                <c:pt idx="289">
                  <c:v>225466</c:v>
                </c:pt>
                <c:pt idx="290">
                  <c:v>225040</c:v>
                </c:pt>
                <c:pt idx="291">
                  <c:v>222046</c:v>
                </c:pt>
                <c:pt idx="292">
                  <c:v>220462</c:v>
                </c:pt>
                <c:pt idx="293">
                  <c:v>220690</c:v>
                </c:pt>
                <c:pt idx="294">
                  <c:v>226612</c:v>
                </c:pt>
                <c:pt idx="295">
                  <c:v>228979</c:v>
                </c:pt>
                <c:pt idx="296">
                  <c:v>229833</c:v>
                </c:pt>
                <c:pt idx="297">
                  <c:v>235872</c:v>
                </c:pt>
                <c:pt idx="298">
                  <c:v>238676</c:v>
                </c:pt>
                <c:pt idx="299">
                  <c:v>251207</c:v>
                </c:pt>
                <c:pt idx="300">
                  <c:v>249196</c:v>
                </c:pt>
                <c:pt idx="301">
                  <c:v>257760</c:v>
                </c:pt>
                <c:pt idx="302">
                  <c:v>262803</c:v>
                </c:pt>
                <c:pt idx="303">
                  <c:v>264140</c:v>
                </c:pt>
                <c:pt idx="304">
                  <c:v>269678</c:v>
                </c:pt>
              </c:numCache>
            </c:numRef>
          </c:val>
        </c:ser>
        <c:ser>
          <c:idx val="2"/>
          <c:order val="2"/>
          <c:tx>
            <c:strRef>
              <c:f>'Ark19'!$D$29</c:f>
              <c:strCache>
                <c:ptCount val="1"/>
                <c:pt idx="0">
                  <c:v>State lending institutions</c:v>
                </c:pt>
              </c:strCache>
            </c:strRef>
          </c:tx>
          <c:spPr>
            <a:solidFill>
              <a:schemeClr val="accent2">
                <a:lumMod val="60000"/>
                <a:lumOff val="40000"/>
              </a:schemeClr>
            </a:solidFill>
            <a:ln>
              <a:solidFill>
                <a:schemeClr val="bg1"/>
              </a:solidFill>
            </a:ln>
          </c:spPr>
          <c:cat>
            <c:numRef>
              <c:f>'Ark19'!$A$30:$A$334</c:f>
              <c:numCache>
                <c:formatCode>mmm\-yy</c:formatCode>
                <c:ptCount val="305"/>
                <c:pt idx="0">
                  <c:v>32112</c:v>
                </c:pt>
                <c:pt idx="1">
                  <c:v>32143</c:v>
                </c:pt>
                <c:pt idx="2">
                  <c:v>32174</c:v>
                </c:pt>
                <c:pt idx="3">
                  <c:v>32203</c:v>
                </c:pt>
                <c:pt idx="4">
                  <c:v>32234</c:v>
                </c:pt>
                <c:pt idx="5">
                  <c:v>32264</c:v>
                </c:pt>
                <c:pt idx="6">
                  <c:v>32295</c:v>
                </c:pt>
                <c:pt idx="7">
                  <c:v>32325</c:v>
                </c:pt>
                <c:pt idx="8">
                  <c:v>32356</c:v>
                </c:pt>
                <c:pt idx="9">
                  <c:v>32387</c:v>
                </c:pt>
                <c:pt idx="10">
                  <c:v>32417</c:v>
                </c:pt>
                <c:pt idx="11">
                  <c:v>32448</c:v>
                </c:pt>
                <c:pt idx="12">
                  <c:v>32478</c:v>
                </c:pt>
                <c:pt idx="13">
                  <c:v>32509</c:v>
                </c:pt>
                <c:pt idx="14">
                  <c:v>32540</c:v>
                </c:pt>
                <c:pt idx="15">
                  <c:v>32568</c:v>
                </c:pt>
                <c:pt idx="16">
                  <c:v>32599</c:v>
                </c:pt>
                <c:pt idx="17">
                  <c:v>32629</c:v>
                </c:pt>
                <c:pt idx="18">
                  <c:v>32660</c:v>
                </c:pt>
                <c:pt idx="19">
                  <c:v>32690</c:v>
                </c:pt>
                <c:pt idx="20">
                  <c:v>32721</c:v>
                </c:pt>
                <c:pt idx="21">
                  <c:v>32752</c:v>
                </c:pt>
                <c:pt idx="22">
                  <c:v>32782</c:v>
                </c:pt>
                <c:pt idx="23">
                  <c:v>32813</c:v>
                </c:pt>
                <c:pt idx="24">
                  <c:v>32843</c:v>
                </c:pt>
                <c:pt idx="25">
                  <c:v>32874</c:v>
                </c:pt>
                <c:pt idx="26">
                  <c:v>32905</c:v>
                </c:pt>
                <c:pt idx="27">
                  <c:v>32933</c:v>
                </c:pt>
                <c:pt idx="28">
                  <c:v>32964</c:v>
                </c:pt>
                <c:pt idx="29">
                  <c:v>32994</c:v>
                </c:pt>
                <c:pt idx="30">
                  <c:v>33025</c:v>
                </c:pt>
                <c:pt idx="31">
                  <c:v>33055</c:v>
                </c:pt>
                <c:pt idx="32">
                  <c:v>33086</c:v>
                </c:pt>
                <c:pt idx="33">
                  <c:v>33117</c:v>
                </c:pt>
                <c:pt idx="34">
                  <c:v>33147</c:v>
                </c:pt>
                <c:pt idx="35">
                  <c:v>33178</c:v>
                </c:pt>
                <c:pt idx="36">
                  <c:v>33208</c:v>
                </c:pt>
                <c:pt idx="37">
                  <c:v>33239</c:v>
                </c:pt>
                <c:pt idx="38">
                  <c:v>33270</c:v>
                </c:pt>
                <c:pt idx="39">
                  <c:v>33298</c:v>
                </c:pt>
                <c:pt idx="40">
                  <c:v>33329</c:v>
                </c:pt>
                <c:pt idx="41">
                  <c:v>33359</c:v>
                </c:pt>
                <c:pt idx="42">
                  <c:v>33390</c:v>
                </c:pt>
                <c:pt idx="43">
                  <c:v>33420</c:v>
                </c:pt>
                <c:pt idx="44">
                  <c:v>33451</c:v>
                </c:pt>
                <c:pt idx="45">
                  <c:v>33482</c:v>
                </c:pt>
                <c:pt idx="46">
                  <c:v>33512</c:v>
                </c:pt>
                <c:pt idx="47">
                  <c:v>33543</c:v>
                </c:pt>
                <c:pt idx="48">
                  <c:v>33573</c:v>
                </c:pt>
                <c:pt idx="49">
                  <c:v>33604</c:v>
                </c:pt>
                <c:pt idx="50">
                  <c:v>33635</c:v>
                </c:pt>
                <c:pt idx="51">
                  <c:v>33664</c:v>
                </c:pt>
                <c:pt idx="52">
                  <c:v>33695</c:v>
                </c:pt>
                <c:pt idx="53">
                  <c:v>33725</c:v>
                </c:pt>
                <c:pt idx="54">
                  <c:v>33756</c:v>
                </c:pt>
                <c:pt idx="55">
                  <c:v>33786</c:v>
                </c:pt>
                <c:pt idx="56">
                  <c:v>33817</c:v>
                </c:pt>
                <c:pt idx="57">
                  <c:v>33848</c:v>
                </c:pt>
                <c:pt idx="58">
                  <c:v>33878</c:v>
                </c:pt>
                <c:pt idx="59">
                  <c:v>33909</c:v>
                </c:pt>
                <c:pt idx="60">
                  <c:v>33939</c:v>
                </c:pt>
                <c:pt idx="61">
                  <c:v>33970</c:v>
                </c:pt>
                <c:pt idx="62">
                  <c:v>34001</c:v>
                </c:pt>
                <c:pt idx="63">
                  <c:v>34029</c:v>
                </c:pt>
                <c:pt idx="64">
                  <c:v>34060</c:v>
                </c:pt>
                <c:pt idx="65">
                  <c:v>34090</c:v>
                </c:pt>
                <c:pt idx="66">
                  <c:v>34121</c:v>
                </c:pt>
                <c:pt idx="67">
                  <c:v>34151</c:v>
                </c:pt>
                <c:pt idx="68">
                  <c:v>34182</c:v>
                </c:pt>
                <c:pt idx="69">
                  <c:v>34213</c:v>
                </c:pt>
                <c:pt idx="70">
                  <c:v>34243</c:v>
                </c:pt>
                <c:pt idx="71">
                  <c:v>34274</c:v>
                </c:pt>
                <c:pt idx="72">
                  <c:v>34304</c:v>
                </c:pt>
                <c:pt idx="73">
                  <c:v>34335</c:v>
                </c:pt>
                <c:pt idx="74">
                  <c:v>34366</c:v>
                </c:pt>
                <c:pt idx="75">
                  <c:v>34394</c:v>
                </c:pt>
                <c:pt idx="76">
                  <c:v>34425</c:v>
                </c:pt>
                <c:pt idx="77">
                  <c:v>34455</c:v>
                </c:pt>
                <c:pt idx="78">
                  <c:v>34486</c:v>
                </c:pt>
                <c:pt idx="79">
                  <c:v>34516</c:v>
                </c:pt>
                <c:pt idx="80">
                  <c:v>34547</c:v>
                </c:pt>
                <c:pt idx="81">
                  <c:v>34578</c:v>
                </c:pt>
                <c:pt idx="82">
                  <c:v>34608</c:v>
                </c:pt>
                <c:pt idx="83">
                  <c:v>34639</c:v>
                </c:pt>
                <c:pt idx="84">
                  <c:v>34669</c:v>
                </c:pt>
                <c:pt idx="85">
                  <c:v>34700</c:v>
                </c:pt>
                <c:pt idx="86">
                  <c:v>34731</c:v>
                </c:pt>
                <c:pt idx="87">
                  <c:v>34759</c:v>
                </c:pt>
                <c:pt idx="88">
                  <c:v>34790</c:v>
                </c:pt>
                <c:pt idx="89">
                  <c:v>34820</c:v>
                </c:pt>
                <c:pt idx="90">
                  <c:v>34851</c:v>
                </c:pt>
                <c:pt idx="91">
                  <c:v>34881</c:v>
                </c:pt>
                <c:pt idx="92">
                  <c:v>34912</c:v>
                </c:pt>
                <c:pt idx="93">
                  <c:v>34943</c:v>
                </c:pt>
                <c:pt idx="94">
                  <c:v>34973</c:v>
                </c:pt>
                <c:pt idx="95">
                  <c:v>35004</c:v>
                </c:pt>
                <c:pt idx="96">
                  <c:v>35034</c:v>
                </c:pt>
                <c:pt idx="97">
                  <c:v>35065</c:v>
                </c:pt>
                <c:pt idx="98">
                  <c:v>35096</c:v>
                </c:pt>
                <c:pt idx="99">
                  <c:v>35125</c:v>
                </c:pt>
                <c:pt idx="100">
                  <c:v>35156</c:v>
                </c:pt>
                <c:pt idx="101">
                  <c:v>35186</c:v>
                </c:pt>
                <c:pt idx="102">
                  <c:v>35217</c:v>
                </c:pt>
                <c:pt idx="103">
                  <c:v>35247</c:v>
                </c:pt>
                <c:pt idx="104">
                  <c:v>35278</c:v>
                </c:pt>
                <c:pt idx="105">
                  <c:v>35309</c:v>
                </c:pt>
                <c:pt idx="106">
                  <c:v>35339</c:v>
                </c:pt>
                <c:pt idx="107">
                  <c:v>35370</c:v>
                </c:pt>
                <c:pt idx="108">
                  <c:v>35400</c:v>
                </c:pt>
                <c:pt idx="109">
                  <c:v>35431</c:v>
                </c:pt>
                <c:pt idx="110">
                  <c:v>35462</c:v>
                </c:pt>
                <c:pt idx="111">
                  <c:v>35490</c:v>
                </c:pt>
                <c:pt idx="112">
                  <c:v>35521</c:v>
                </c:pt>
                <c:pt idx="113">
                  <c:v>35551</c:v>
                </c:pt>
                <c:pt idx="114">
                  <c:v>35582</c:v>
                </c:pt>
                <c:pt idx="115">
                  <c:v>35612</c:v>
                </c:pt>
                <c:pt idx="116">
                  <c:v>35643</c:v>
                </c:pt>
                <c:pt idx="117">
                  <c:v>35674</c:v>
                </c:pt>
                <c:pt idx="118">
                  <c:v>35704</c:v>
                </c:pt>
                <c:pt idx="119">
                  <c:v>35735</c:v>
                </c:pt>
                <c:pt idx="120">
                  <c:v>35765</c:v>
                </c:pt>
                <c:pt idx="121">
                  <c:v>35796</c:v>
                </c:pt>
                <c:pt idx="122">
                  <c:v>35827</c:v>
                </c:pt>
                <c:pt idx="123">
                  <c:v>35855</c:v>
                </c:pt>
                <c:pt idx="124">
                  <c:v>35886</c:v>
                </c:pt>
                <c:pt idx="125">
                  <c:v>35916</c:v>
                </c:pt>
                <c:pt idx="126">
                  <c:v>35947</c:v>
                </c:pt>
                <c:pt idx="127">
                  <c:v>35977</c:v>
                </c:pt>
                <c:pt idx="128">
                  <c:v>36008</c:v>
                </c:pt>
                <c:pt idx="129">
                  <c:v>36039</c:v>
                </c:pt>
                <c:pt idx="130">
                  <c:v>36069</c:v>
                </c:pt>
                <c:pt idx="131">
                  <c:v>36100</c:v>
                </c:pt>
                <c:pt idx="132">
                  <c:v>36130</c:v>
                </c:pt>
                <c:pt idx="133">
                  <c:v>36161</c:v>
                </c:pt>
                <c:pt idx="134">
                  <c:v>36192</c:v>
                </c:pt>
                <c:pt idx="135">
                  <c:v>36220</c:v>
                </c:pt>
                <c:pt idx="136">
                  <c:v>36251</c:v>
                </c:pt>
                <c:pt idx="137">
                  <c:v>36281</c:v>
                </c:pt>
                <c:pt idx="138">
                  <c:v>36312</c:v>
                </c:pt>
                <c:pt idx="139">
                  <c:v>36342</c:v>
                </c:pt>
                <c:pt idx="140">
                  <c:v>36373</c:v>
                </c:pt>
                <c:pt idx="141">
                  <c:v>36404</c:v>
                </c:pt>
                <c:pt idx="142">
                  <c:v>36434</c:v>
                </c:pt>
                <c:pt idx="143">
                  <c:v>36465</c:v>
                </c:pt>
                <c:pt idx="144">
                  <c:v>36495</c:v>
                </c:pt>
                <c:pt idx="145">
                  <c:v>36526</c:v>
                </c:pt>
                <c:pt idx="146">
                  <c:v>36557</c:v>
                </c:pt>
                <c:pt idx="147">
                  <c:v>36586</c:v>
                </c:pt>
                <c:pt idx="148">
                  <c:v>36617</c:v>
                </c:pt>
                <c:pt idx="149">
                  <c:v>36647</c:v>
                </c:pt>
                <c:pt idx="150">
                  <c:v>36678</c:v>
                </c:pt>
                <c:pt idx="151">
                  <c:v>36708</c:v>
                </c:pt>
                <c:pt idx="152">
                  <c:v>36739</c:v>
                </c:pt>
                <c:pt idx="153">
                  <c:v>36770</c:v>
                </c:pt>
                <c:pt idx="154">
                  <c:v>36800</c:v>
                </c:pt>
                <c:pt idx="155">
                  <c:v>36831</c:v>
                </c:pt>
                <c:pt idx="156">
                  <c:v>36861</c:v>
                </c:pt>
                <c:pt idx="157">
                  <c:v>36892</c:v>
                </c:pt>
                <c:pt idx="158">
                  <c:v>36923</c:v>
                </c:pt>
                <c:pt idx="159">
                  <c:v>36951</c:v>
                </c:pt>
                <c:pt idx="160">
                  <c:v>36982</c:v>
                </c:pt>
                <c:pt idx="161">
                  <c:v>37012</c:v>
                </c:pt>
                <c:pt idx="162">
                  <c:v>37043</c:v>
                </c:pt>
                <c:pt idx="163">
                  <c:v>37073</c:v>
                </c:pt>
                <c:pt idx="164">
                  <c:v>37104</c:v>
                </c:pt>
                <c:pt idx="165">
                  <c:v>37135</c:v>
                </c:pt>
                <c:pt idx="166">
                  <c:v>37165</c:v>
                </c:pt>
                <c:pt idx="167">
                  <c:v>37196</c:v>
                </c:pt>
                <c:pt idx="168">
                  <c:v>37226</c:v>
                </c:pt>
                <c:pt idx="169">
                  <c:v>37257</c:v>
                </c:pt>
                <c:pt idx="170">
                  <c:v>37288</c:v>
                </c:pt>
                <c:pt idx="171">
                  <c:v>37316</c:v>
                </c:pt>
                <c:pt idx="172">
                  <c:v>37347</c:v>
                </c:pt>
                <c:pt idx="173">
                  <c:v>37377</c:v>
                </c:pt>
                <c:pt idx="174">
                  <c:v>37408</c:v>
                </c:pt>
                <c:pt idx="175">
                  <c:v>37438</c:v>
                </c:pt>
                <c:pt idx="176">
                  <c:v>37469</c:v>
                </c:pt>
                <c:pt idx="177">
                  <c:v>37500</c:v>
                </c:pt>
                <c:pt idx="178">
                  <c:v>37530</c:v>
                </c:pt>
                <c:pt idx="179">
                  <c:v>37561</c:v>
                </c:pt>
                <c:pt idx="180">
                  <c:v>37591</c:v>
                </c:pt>
                <c:pt idx="181">
                  <c:v>37622</c:v>
                </c:pt>
                <c:pt idx="182">
                  <c:v>37653</c:v>
                </c:pt>
                <c:pt idx="183">
                  <c:v>37681</c:v>
                </c:pt>
                <c:pt idx="184">
                  <c:v>37712</c:v>
                </c:pt>
                <c:pt idx="185">
                  <c:v>37742</c:v>
                </c:pt>
                <c:pt idx="186">
                  <c:v>37773</c:v>
                </c:pt>
                <c:pt idx="187">
                  <c:v>37803</c:v>
                </c:pt>
                <c:pt idx="188">
                  <c:v>37834</c:v>
                </c:pt>
                <c:pt idx="189">
                  <c:v>37865</c:v>
                </c:pt>
                <c:pt idx="190">
                  <c:v>37895</c:v>
                </c:pt>
                <c:pt idx="191">
                  <c:v>37926</c:v>
                </c:pt>
                <c:pt idx="192">
                  <c:v>37956</c:v>
                </c:pt>
                <c:pt idx="193">
                  <c:v>37987</c:v>
                </c:pt>
                <c:pt idx="194">
                  <c:v>38018</c:v>
                </c:pt>
                <c:pt idx="195">
                  <c:v>38047</c:v>
                </c:pt>
                <c:pt idx="196">
                  <c:v>38078</c:v>
                </c:pt>
                <c:pt idx="197">
                  <c:v>38108</c:v>
                </c:pt>
                <c:pt idx="198">
                  <c:v>38139</c:v>
                </c:pt>
                <c:pt idx="199">
                  <c:v>38169</c:v>
                </c:pt>
                <c:pt idx="200">
                  <c:v>38200</c:v>
                </c:pt>
                <c:pt idx="201">
                  <c:v>38231</c:v>
                </c:pt>
                <c:pt idx="202">
                  <c:v>38261</c:v>
                </c:pt>
                <c:pt idx="203">
                  <c:v>38292</c:v>
                </c:pt>
                <c:pt idx="204">
                  <c:v>38322</c:v>
                </c:pt>
                <c:pt idx="205">
                  <c:v>38353</c:v>
                </c:pt>
                <c:pt idx="206">
                  <c:v>38384</c:v>
                </c:pt>
                <c:pt idx="207">
                  <c:v>38412</c:v>
                </c:pt>
                <c:pt idx="208">
                  <c:v>38443</c:v>
                </c:pt>
                <c:pt idx="209">
                  <c:v>38473</c:v>
                </c:pt>
                <c:pt idx="210">
                  <c:v>38504</c:v>
                </c:pt>
                <c:pt idx="211">
                  <c:v>38534</c:v>
                </c:pt>
                <c:pt idx="212">
                  <c:v>38565</c:v>
                </c:pt>
                <c:pt idx="213">
                  <c:v>38596</c:v>
                </c:pt>
                <c:pt idx="214">
                  <c:v>38626</c:v>
                </c:pt>
                <c:pt idx="215">
                  <c:v>38657</c:v>
                </c:pt>
                <c:pt idx="216">
                  <c:v>38687</c:v>
                </c:pt>
                <c:pt idx="217">
                  <c:v>38718</c:v>
                </c:pt>
                <c:pt idx="218">
                  <c:v>38749</c:v>
                </c:pt>
                <c:pt idx="219">
                  <c:v>38777</c:v>
                </c:pt>
                <c:pt idx="220">
                  <c:v>38808</c:v>
                </c:pt>
                <c:pt idx="221">
                  <c:v>38838</c:v>
                </c:pt>
                <c:pt idx="222">
                  <c:v>38869</c:v>
                </c:pt>
                <c:pt idx="223">
                  <c:v>38899</c:v>
                </c:pt>
                <c:pt idx="224">
                  <c:v>38930</c:v>
                </c:pt>
                <c:pt idx="225">
                  <c:v>38961</c:v>
                </c:pt>
                <c:pt idx="226">
                  <c:v>38991</c:v>
                </c:pt>
                <c:pt idx="227">
                  <c:v>39022</c:v>
                </c:pt>
                <c:pt idx="228">
                  <c:v>39052</c:v>
                </c:pt>
                <c:pt idx="229">
                  <c:v>39083</c:v>
                </c:pt>
                <c:pt idx="230">
                  <c:v>39114</c:v>
                </c:pt>
                <c:pt idx="231">
                  <c:v>39142</c:v>
                </c:pt>
                <c:pt idx="232">
                  <c:v>39173</c:v>
                </c:pt>
                <c:pt idx="233">
                  <c:v>39203</c:v>
                </c:pt>
                <c:pt idx="234">
                  <c:v>39234</c:v>
                </c:pt>
                <c:pt idx="235">
                  <c:v>39264</c:v>
                </c:pt>
                <c:pt idx="236">
                  <c:v>39295</c:v>
                </c:pt>
                <c:pt idx="237">
                  <c:v>39326</c:v>
                </c:pt>
                <c:pt idx="238">
                  <c:v>39356</c:v>
                </c:pt>
                <c:pt idx="239">
                  <c:v>39387</c:v>
                </c:pt>
                <c:pt idx="240">
                  <c:v>39417</c:v>
                </c:pt>
                <c:pt idx="241">
                  <c:v>39448</c:v>
                </c:pt>
                <c:pt idx="242">
                  <c:v>39479</c:v>
                </c:pt>
                <c:pt idx="243">
                  <c:v>39508</c:v>
                </c:pt>
                <c:pt idx="244">
                  <c:v>39539</c:v>
                </c:pt>
                <c:pt idx="245">
                  <c:v>39569</c:v>
                </c:pt>
                <c:pt idx="246">
                  <c:v>39600</c:v>
                </c:pt>
                <c:pt idx="247">
                  <c:v>39630</c:v>
                </c:pt>
                <c:pt idx="248">
                  <c:v>39661</c:v>
                </c:pt>
                <c:pt idx="249">
                  <c:v>39692</c:v>
                </c:pt>
                <c:pt idx="250">
                  <c:v>39722</c:v>
                </c:pt>
                <c:pt idx="251">
                  <c:v>39753</c:v>
                </c:pt>
                <c:pt idx="252">
                  <c:v>39783</c:v>
                </c:pt>
                <c:pt idx="253">
                  <c:v>39814</c:v>
                </c:pt>
                <c:pt idx="254">
                  <c:v>39845</c:v>
                </c:pt>
                <c:pt idx="255">
                  <c:v>39873</c:v>
                </c:pt>
                <c:pt idx="256">
                  <c:v>39904</c:v>
                </c:pt>
                <c:pt idx="257">
                  <c:v>39934</c:v>
                </c:pt>
                <c:pt idx="258">
                  <c:v>39965</c:v>
                </c:pt>
                <c:pt idx="259">
                  <c:v>39995</c:v>
                </c:pt>
                <c:pt idx="260">
                  <c:v>40026</c:v>
                </c:pt>
                <c:pt idx="261">
                  <c:v>40057</c:v>
                </c:pt>
                <c:pt idx="262">
                  <c:v>40087</c:v>
                </c:pt>
                <c:pt idx="263">
                  <c:v>40118</c:v>
                </c:pt>
                <c:pt idx="264">
                  <c:v>40148</c:v>
                </c:pt>
                <c:pt idx="265">
                  <c:v>40179</c:v>
                </c:pt>
                <c:pt idx="266">
                  <c:v>40210</c:v>
                </c:pt>
                <c:pt idx="267">
                  <c:v>40238</c:v>
                </c:pt>
                <c:pt idx="268">
                  <c:v>40269</c:v>
                </c:pt>
                <c:pt idx="269">
                  <c:v>40299</c:v>
                </c:pt>
                <c:pt idx="270">
                  <c:v>40330</c:v>
                </c:pt>
                <c:pt idx="271">
                  <c:v>40360</c:v>
                </c:pt>
                <c:pt idx="272">
                  <c:v>40391</c:v>
                </c:pt>
                <c:pt idx="273">
                  <c:v>40422</c:v>
                </c:pt>
                <c:pt idx="274">
                  <c:v>40452</c:v>
                </c:pt>
                <c:pt idx="275">
                  <c:v>40483</c:v>
                </c:pt>
                <c:pt idx="276">
                  <c:v>40513</c:v>
                </c:pt>
                <c:pt idx="277">
                  <c:v>40544</c:v>
                </c:pt>
                <c:pt idx="278">
                  <c:v>40575</c:v>
                </c:pt>
                <c:pt idx="279">
                  <c:v>40603</c:v>
                </c:pt>
                <c:pt idx="280">
                  <c:v>40634</c:v>
                </c:pt>
                <c:pt idx="281">
                  <c:v>40664</c:v>
                </c:pt>
                <c:pt idx="282">
                  <c:v>40695</c:v>
                </c:pt>
                <c:pt idx="283">
                  <c:v>40725</c:v>
                </c:pt>
                <c:pt idx="284">
                  <c:v>40756</c:v>
                </c:pt>
                <c:pt idx="285">
                  <c:v>40787</c:v>
                </c:pt>
                <c:pt idx="286">
                  <c:v>40817</c:v>
                </c:pt>
                <c:pt idx="287">
                  <c:v>40848</c:v>
                </c:pt>
                <c:pt idx="288">
                  <c:v>40878</c:v>
                </c:pt>
                <c:pt idx="289">
                  <c:v>40909</c:v>
                </c:pt>
                <c:pt idx="290">
                  <c:v>40940</c:v>
                </c:pt>
                <c:pt idx="291">
                  <c:v>40969</c:v>
                </c:pt>
                <c:pt idx="292">
                  <c:v>41000</c:v>
                </c:pt>
                <c:pt idx="293">
                  <c:v>41030</c:v>
                </c:pt>
                <c:pt idx="294">
                  <c:v>41061</c:v>
                </c:pt>
                <c:pt idx="295">
                  <c:v>41091</c:v>
                </c:pt>
                <c:pt idx="296">
                  <c:v>41122</c:v>
                </c:pt>
                <c:pt idx="297">
                  <c:v>41153</c:v>
                </c:pt>
                <c:pt idx="298">
                  <c:v>41183</c:v>
                </c:pt>
                <c:pt idx="299">
                  <c:v>41214</c:v>
                </c:pt>
                <c:pt idx="300">
                  <c:v>41244</c:v>
                </c:pt>
                <c:pt idx="301">
                  <c:v>41275</c:v>
                </c:pt>
                <c:pt idx="302">
                  <c:v>41306</c:v>
                </c:pt>
                <c:pt idx="303">
                  <c:v>41334</c:v>
                </c:pt>
                <c:pt idx="304">
                  <c:v>41365</c:v>
                </c:pt>
              </c:numCache>
            </c:numRef>
          </c:cat>
          <c:val>
            <c:numRef>
              <c:f>'Ark19'!$D$30:$D$334</c:f>
              <c:numCache>
                <c:formatCode>General</c:formatCode>
                <c:ptCount val="305"/>
                <c:pt idx="0">
                  <c:v>137446</c:v>
                </c:pt>
                <c:pt idx="1">
                  <c:v>139127</c:v>
                </c:pt>
                <c:pt idx="2">
                  <c:v>139820</c:v>
                </c:pt>
                <c:pt idx="3">
                  <c:v>140512</c:v>
                </c:pt>
                <c:pt idx="4">
                  <c:v>140799</c:v>
                </c:pt>
                <c:pt idx="5">
                  <c:v>141104</c:v>
                </c:pt>
                <c:pt idx="6">
                  <c:v>141725</c:v>
                </c:pt>
                <c:pt idx="7">
                  <c:v>142317</c:v>
                </c:pt>
                <c:pt idx="8">
                  <c:v>143134</c:v>
                </c:pt>
                <c:pt idx="9">
                  <c:v>144252</c:v>
                </c:pt>
                <c:pt idx="10">
                  <c:v>144858</c:v>
                </c:pt>
                <c:pt idx="11">
                  <c:v>145763</c:v>
                </c:pt>
                <c:pt idx="12">
                  <c:v>145777</c:v>
                </c:pt>
                <c:pt idx="13">
                  <c:v>147671</c:v>
                </c:pt>
                <c:pt idx="14">
                  <c:v>148300</c:v>
                </c:pt>
                <c:pt idx="15">
                  <c:v>148539</c:v>
                </c:pt>
                <c:pt idx="16">
                  <c:v>149496</c:v>
                </c:pt>
                <c:pt idx="17">
                  <c:v>150180</c:v>
                </c:pt>
                <c:pt idx="18">
                  <c:v>150554</c:v>
                </c:pt>
                <c:pt idx="19">
                  <c:v>150962</c:v>
                </c:pt>
                <c:pt idx="20">
                  <c:v>151733</c:v>
                </c:pt>
                <c:pt idx="21">
                  <c:v>152756</c:v>
                </c:pt>
                <c:pt idx="22">
                  <c:v>153597</c:v>
                </c:pt>
                <c:pt idx="23">
                  <c:v>154492</c:v>
                </c:pt>
                <c:pt idx="24">
                  <c:v>154724</c:v>
                </c:pt>
                <c:pt idx="25">
                  <c:v>157073</c:v>
                </c:pt>
                <c:pt idx="26">
                  <c:v>157605</c:v>
                </c:pt>
                <c:pt idx="27">
                  <c:v>158110</c:v>
                </c:pt>
                <c:pt idx="28">
                  <c:v>158254</c:v>
                </c:pt>
                <c:pt idx="29">
                  <c:v>158958</c:v>
                </c:pt>
                <c:pt idx="30">
                  <c:v>158873</c:v>
                </c:pt>
                <c:pt idx="31">
                  <c:v>159946</c:v>
                </c:pt>
                <c:pt idx="32">
                  <c:v>160809</c:v>
                </c:pt>
                <c:pt idx="33">
                  <c:v>161707</c:v>
                </c:pt>
                <c:pt idx="34">
                  <c:v>162650</c:v>
                </c:pt>
                <c:pt idx="35">
                  <c:v>162845</c:v>
                </c:pt>
                <c:pt idx="36">
                  <c:v>163044</c:v>
                </c:pt>
                <c:pt idx="37">
                  <c:v>165809</c:v>
                </c:pt>
                <c:pt idx="38">
                  <c:v>166660</c:v>
                </c:pt>
                <c:pt idx="39">
                  <c:v>166953</c:v>
                </c:pt>
                <c:pt idx="40">
                  <c:v>167316</c:v>
                </c:pt>
                <c:pt idx="41">
                  <c:v>167660</c:v>
                </c:pt>
                <c:pt idx="42">
                  <c:v>168556</c:v>
                </c:pt>
                <c:pt idx="43">
                  <c:v>169496</c:v>
                </c:pt>
                <c:pt idx="44">
                  <c:v>170974</c:v>
                </c:pt>
                <c:pt idx="45">
                  <c:v>172349</c:v>
                </c:pt>
                <c:pt idx="46">
                  <c:v>173257</c:v>
                </c:pt>
                <c:pt idx="47">
                  <c:v>174357</c:v>
                </c:pt>
                <c:pt idx="48">
                  <c:v>174950</c:v>
                </c:pt>
                <c:pt idx="49">
                  <c:v>177706</c:v>
                </c:pt>
                <c:pt idx="50">
                  <c:v>178581</c:v>
                </c:pt>
                <c:pt idx="51">
                  <c:v>178979</c:v>
                </c:pt>
                <c:pt idx="52">
                  <c:v>179275</c:v>
                </c:pt>
                <c:pt idx="53">
                  <c:v>179820</c:v>
                </c:pt>
                <c:pt idx="54">
                  <c:v>180288</c:v>
                </c:pt>
                <c:pt idx="55">
                  <c:v>180707</c:v>
                </c:pt>
                <c:pt idx="56">
                  <c:v>181615</c:v>
                </c:pt>
                <c:pt idx="57">
                  <c:v>183534</c:v>
                </c:pt>
                <c:pt idx="58">
                  <c:v>184583</c:v>
                </c:pt>
                <c:pt idx="59">
                  <c:v>185397</c:v>
                </c:pt>
                <c:pt idx="60">
                  <c:v>185586</c:v>
                </c:pt>
                <c:pt idx="61">
                  <c:v>188729</c:v>
                </c:pt>
                <c:pt idx="62">
                  <c:v>188856</c:v>
                </c:pt>
                <c:pt idx="63">
                  <c:v>190114</c:v>
                </c:pt>
                <c:pt idx="64">
                  <c:v>189417</c:v>
                </c:pt>
                <c:pt idx="65">
                  <c:v>189667</c:v>
                </c:pt>
                <c:pt idx="66">
                  <c:v>188246</c:v>
                </c:pt>
                <c:pt idx="67">
                  <c:v>187117</c:v>
                </c:pt>
                <c:pt idx="68">
                  <c:v>186022</c:v>
                </c:pt>
                <c:pt idx="69">
                  <c:v>186133</c:v>
                </c:pt>
                <c:pt idx="70">
                  <c:v>184365</c:v>
                </c:pt>
                <c:pt idx="71">
                  <c:v>183522</c:v>
                </c:pt>
                <c:pt idx="72">
                  <c:v>180794</c:v>
                </c:pt>
                <c:pt idx="73">
                  <c:v>181531</c:v>
                </c:pt>
                <c:pt idx="74">
                  <c:v>180367</c:v>
                </c:pt>
                <c:pt idx="75">
                  <c:v>178019</c:v>
                </c:pt>
                <c:pt idx="76">
                  <c:v>176940</c:v>
                </c:pt>
                <c:pt idx="77">
                  <c:v>175732</c:v>
                </c:pt>
                <c:pt idx="78">
                  <c:v>175064</c:v>
                </c:pt>
                <c:pt idx="79">
                  <c:v>174791</c:v>
                </c:pt>
                <c:pt idx="80">
                  <c:v>175048</c:v>
                </c:pt>
                <c:pt idx="81">
                  <c:v>175985</c:v>
                </c:pt>
                <c:pt idx="82">
                  <c:v>175882</c:v>
                </c:pt>
                <c:pt idx="83">
                  <c:v>176099</c:v>
                </c:pt>
                <c:pt idx="84">
                  <c:v>176627</c:v>
                </c:pt>
                <c:pt idx="85">
                  <c:v>177553</c:v>
                </c:pt>
                <c:pt idx="86">
                  <c:v>177967</c:v>
                </c:pt>
                <c:pt idx="87">
                  <c:v>177324</c:v>
                </c:pt>
                <c:pt idx="88">
                  <c:v>176548</c:v>
                </c:pt>
                <c:pt idx="89">
                  <c:v>175803</c:v>
                </c:pt>
                <c:pt idx="90">
                  <c:v>175729</c:v>
                </c:pt>
                <c:pt idx="91">
                  <c:v>175592</c:v>
                </c:pt>
                <c:pt idx="92">
                  <c:v>176409</c:v>
                </c:pt>
                <c:pt idx="93">
                  <c:v>176663</c:v>
                </c:pt>
                <c:pt idx="94">
                  <c:v>176223</c:v>
                </c:pt>
                <c:pt idx="95">
                  <c:v>175667</c:v>
                </c:pt>
                <c:pt idx="96">
                  <c:v>175439</c:v>
                </c:pt>
                <c:pt idx="97">
                  <c:v>176525</c:v>
                </c:pt>
                <c:pt idx="98">
                  <c:v>175661</c:v>
                </c:pt>
                <c:pt idx="99">
                  <c:v>173802</c:v>
                </c:pt>
                <c:pt idx="100">
                  <c:v>172967</c:v>
                </c:pt>
                <c:pt idx="101">
                  <c:v>172527</c:v>
                </c:pt>
                <c:pt idx="102">
                  <c:v>171715</c:v>
                </c:pt>
                <c:pt idx="103">
                  <c:v>171260</c:v>
                </c:pt>
                <c:pt idx="104">
                  <c:v>171739</c:v>
                </c:pt>
                <c:pt idx="105">
                  <c:v>172396</c:v>
                </c:pt>
                <c:pt idx="106">
                  <c:v>172432</c:v>
                </c:pt>
                <c:pt idx="107">
                  <c:v>172102</c:v>
                </c:pt>
                <c:pt idx="108">
                  <c:v>172126</c:v>
                </c:pt>
                <c:pt idx="109">
                  <c:v>173304</c:v>
                </c:pt>
                <c:pt idx="110">
                  <c:v>172134</c:v>
                </c:pt>
                <c:pt idx="111">
                  <c:v>171339</c:v>
                </c:pt>
                <c:pt idx="112">
                  <c:v>171207</c:v>
                </c:pt>
                <c:pt idx="113">
                  <c:v>170386</c:v>
                </c:pt>
                <c:pt idx="114">
                  <c:v>170057</c:v>
                </c:pt>
                <c:pt idx="115">
                  <c:v>170626</c:v>
                </c:pt>
                <c:pt idx="116">
                  <c:v>171518</c:v>
                </c:pt>
                <c:pt idx="117">
                  <c:v>172479</c:v>
                </c:pt>
                <c:pt idx="118">
                  <c:v>172828</c:v>
                </c:pt>
                <c:pt idx="119">
                  <c:v>172415</c:v>
                </c:pt>
                <c:pt idx="120">
                  <c:v>172496</c:v>
                </c:pt>
                <c:pt idx="121">
                  <c:v>174932</c:v>
                </c:pt>
                <c:pt idx="122">
                  <c:v>175178</c:v>
                </c:pt>
                <c:pt idx="123">
                  <c:v>175081</c:v>
                </c:pt>
                <c:pt idx="124">
                  <c:v>174782</c:v>
                </c:pt>
                <c:pt idx="125">
                  <c:v>174583</c:v>
                </c:pt>
                <c:pt idx="126">
                  <c:v>175016</c:v>
                </c:pt>
                <c:pt idx="127">
                  <c:v>175487</c:v>
                </c:pt>
                <c:pt idx="128">
                  <c:v>176680</c:v>
                </c:pt>
                <c:pt idx="129">
                  <c:v>177955</c:v>
                </c:pt>
                <c:pt idx="130">
                  <c:v>178900</c:v>
                </c:pt>
                <c:pt idx="131">
                  <c:v>178920</c:v>
                </c:pt>
                <c:pt idx="132">
                  <c:v>180020</c:v>
                </c:pt>
                <c:pt idx="133">
                  <c:v>183255</c:v>
                </c:pt>
                <c:pt idx="134">
                  <c:v>183530</c:v>
                </c:pt>
                <c:pt idx="135">
                  <c:v>183547</c:v>
                </c:pt>
                <c:pt idx="136">
                  <c:v>184042</c:v>
                </c:pt>
                <c:pt idx="137">
                  <c:v>183592</c:v>
                </c:pt>
                <c:pt idx="138">
                  <c:v>184225</c:v>
                </c:pt>
                <c:pt idx="139">
                  <c:v>184383</c:v>
                </c:pt>
                <c:pt idx="140">
                  <c:v>185193</c:v>
                </c:pt>
                <c:pt idx="141">
                  <c:v>186193</c:v>
                </c:pt>
                <c:pt idx="142">
                  <c:v>186808</c:v>
                </c:pt>
                <c:pt idx="143">
                  <c:v>187400</c:v>
                </c:pt>
                <c:pt idx="144">
                  <c:v>189651</c:v>
                </c:pt>
                <c:pt idx="145">
                  <c:v>162129</c:v>
                </c:pt>
                <c:pt idx="146">
                  <c:v>161944</c:v>
                </c:pt>
                <c:pt idx="147">
                  <c:v>162323</c:v>
                </c:pt>
                <c:pt idx="148">
                  <c:v>164099</c:v>
                </c:pt>
                <c:pt idx="149">
                  <c:v>163666</c:v>
                </c:pt>
                <c:pt idx="150">
                  <c:v>164185</c:v>
                </c:pt>
                <c:pt idx="151">
                  <c:v>164325</c:v>
                </c:pt>
                <c:pt idx="152">
                  <c:v>165337</c:v>
                </c:pt>
                <c:pt idx="153">
                  <c:v>166699</c:v>
                </c:pt>
                <c:pt idx="154">
                  <c:v>167339</c:v>
                </c:pt>
                <c:pt idx="155">
                  <c:v>167428</c:v>
                </c:pt>
                <c:pt idx="156">
                  <c:v>167921</c:v>
                </c:pt>
                <c:pt idx="157">
                  <c:v>170474</c:v>
                </c:pt>
                <c:pt idx="158">
                  <c:v>170840</c:v>
                </c:pt>
                <c:pt idx="159">
                  <c:v>171583</c:v>
                </c:pt>
                <c:pt idx="160">
                  <c:v>172108</c:v>
                </c:pt>
                <c:pt idx="161">
                  <c:v>172067</c:v>
                </c:pt>
                <c:pt idx="162">
                  <c:v>173514</c:v>
                </c:pt>
                <c:pt idx="163">
                  <c:v>172695</c:v>
                </c:pt>
                <c:pt idx="164">
                  <c:v>173664</c:v>
                </c:pt>
                <c:pt idx="165">
                  <c:v>174918</c:v>
                </c:pt>
                <c:pt idx="166">
                  <c:v>176075</c:v>
                </c:pt>
                <c:pt idx="167">
                  <c:v>176079</c:v>
                </c:pt>
                <c:pt idx="168">
                  <c:v>176494</c:v>
                </c:pt>
                <c:pt idx="169">
                  <c:v>179198</c:v>
                </c:pt>
                <c:pt idx="170">
                  <c:v>179790</c:v>
                </c:pt>
                <c:pt idx="171">
                  <c:v>180654</c:v>
                </c:pt>
                <c:pt idx="172">
                  <c:v>181376</c:v>
                </c:pt>
                <c:pt idx="173">
                  <c:v>181143</c:v>
                </c:pt>
                <c:pt idx="174">
                  <c:v>180934</c:v>
                </c:pt>
                <c:pt idx="175">
                  <c:v>181108</c:v>
                </c:pt>
                <c:pt idx="176">
                  <c:v>182218</c:v>
                </c:pt>
                <c:pt idx="177">
                  <c:v>183853</c:v>
                </c:pt>
                <c:pt idx="178">
                  <c:v>184733</c:v>
                </c:pt>
                <c:pt idx="179">
                  <c:v>185043</c:v>
                </c:pt>
                <c:pt idx="180">
                  <c:v>185932</c:v>
                </c:pt>
                <c:pt idx="181">
                  <c:v>187422</c:v>
                </c:pt>
                <c:pt idx="182">
                  <c:v>187962</c:v>
                </c:pt>
                <c:pt idx="183">
                  <c:v>188609</c:v>
                </c:pt>
                <c:pt idx="184">
                  <c:v>189356</c:v>
                </c:pt>
                <c:pt idx="185">
                  <c:v>189079</c:v>
                </c:pt>
                <c:pt idx="186">
                  <c:v>188725</c:v>
                </c:pt>
                <c:pt idx="187">
                  <c:v>187478</c:v>
                </c:pt>
                <c:pt idx="188">
                  <c:v>188249</c:v>
                </c:pt>
                <c:pt idx="189">
                  <c:v>189323</c:v>
                </c:pt>
                <c:pt idx="190">
                  <c:v>189116</c:v>
                </c:pt>
                <c:pt idx="191">
                  <c:v>188321</c:v>
                </c:pt>
                <c:pt idx="192">
                  <c:v>188593</c:v>
                </c:pt>
                <c:pt idx="193">
                  <c:v>188668</c:v>
                </c:pt>
                <c:pt idx="194">
                  <c:v>187836</c:v>
                </c:pt>
                <c:pt idx="195">
                  <c:v>186850</c:v>
                </c:pt>
                <c:pt idx="196">
                  <c:v>186465</c:v>
                </c:pt>
                <c:pt idx="197">
                  <c:v>186110</c:v>
                </c:pt>
                <c:pt idx="198">
                  <c:v>186607</c:v>
                </c:pt>
                <c:pt idx="199">
                  <c:v>185821</c:v>
                </c:pt>
                <c:pt idx="200">
                  <c:v>185792</c:v>
                </c:pt>
                <c:pt idx="201">
                  <c:v>186584</c:v>
                </c:pt>
                <c:pt idx="202">
                  <c:v>186559</c:v>
                </c:pt>
                <c:pt idx="203">
                  <c:v>185968</c:v>
                </c:pt>
                <c:pt idx="204">
                  <c:v>186542</c:v>
                </c:pt>
                <c:pt idx="205">
                  <c:v>189213</c:v>
                </c:pt>
                <c:pt idx="206">
                  <c:v>188862</c:v>
                </c:pt>
                <c:pt idx="207">
                  <c:v>188867</c:v>
                </c:pt>
                <c:pt idx="208">
                  <c:v>189415</c:v>
                </c:pt>
                <c:pt idx="209">
                  <c:v>189786</c:v>
                </c:pt>
                <c:pt idx="210">
                  <c:v>189063</c:v>
                </c:pt>
                <c:pt idx="211">
                  <c:v>188134</c:v>
                </c:pt>
                <c:pt idx="212">
                  <c:v>189387</c:v>
                </c:pt>
                <c:pt idx="213">
                  <c:v>188289</c:v>
                </c:pt>
                <c:pt idx="214">
                  <c:v>189405</c:v>
                </c:pt>
                <c:pt idx="215">
                  <c:v>189689</c:v>
                </c:pt>
                <c:pt idx="216">
                  <c:v>190879</c:v>
                </c:pt>
                <c:pt idx="217">
                  <c:v>192984</c:v>
                </c:pt>
                <c:pt idx="218">
                  <c:v>193160</c:v>
                </c:pt>
                <c:pt idx="219">
                  <c:v>194258</c:v>
                </c:pt>
                <c:pt idx="220">
                  <c:v>194168</c:v>
                </c:pt>
                <c:pt idx="221">
                  <c:v>194105</c:v>
                </c:pt>
                <c:pt idx="222">
                  <c:v>193613</c:v>
                </c:pt>
                <c:pt idx="223">
                  <c:v>193410</c:v>
                </c:pt>
                <c:pt idx="224">
                  <c:v>193453</c:v>
                </c:pt>
                <c:pt idx="225">
                  <c:v>192618</c:v>
                </c:pt>
                <c:pt idx="226">
                  <c:v>193485</c:v>
                </c:pt>
                <c:pt idx="227">
                  <c:v>193454</c:v>
                </c:pt>
                <c:pt idx="228">
                  <c:v>194045</c:v>
                </c:pt>
                <c:pt idx="229">
                  <c:v>196591</c:v>
                </c:pt>
                <c:pt idx="230">
                  <c:v>197000</c:v>
                </c:pt>
                <c:pt idx="231">
                  <c:v>195881</c:v>
                </c:pt>
                <c:pt idx="232">
                  <c:v>196557</c:v>
                </c:pt>
                <c:pt idx="233">
                  <c:v>196525</c:v>
                </c:pt>
                <c:pt idx="234">
                  <c:v>196793</c:v>
                </c:pt>
                <c:pt idx="235">
                  <c:v>196759</c:v>
                </c:pt>
                <c:pt idx="236">
                  <c:v>195769</c:v>
                </c:pt>
                <c:pt idx="237">
                  <c:v>197540</c:v>
                </c:pt>
                <c:pt idx="238">
                  <c:v>198532</c:v>
                </c:pt>
                <c:pt idx="239">
                  <c:v>198819</c:v>
                </c:pt>
                <c:pt idx="240">
                  <c:v>199616</c:v>
                </c:pt>
                <c:pt idx="241">
                  <c:v>202606</c:v>
                </c:pt>
                <c:pt idx="242">
                  <c:v>202814</c:v>
                </c:pt>
                <c:pt idx="243">
                  <c:v>202880</c:v>
                </c:pt>
                <c:pt idx="244">
                  <c:v>203440</c:v>
                </c:pt>
                <c:pt idx="245">
                  <c:v>203973</c:v>
                </c:pt>
                <c:pt idx="246">
                  <c:v>203743</c:v>
                </c:pt>
                <c:pt idx="247">
                  <c:v>203906</c:v>
                </c:pt>
                <c:pt idx="248">
                  <c:v>203474</c:v>
                </c:pt>
                <c:pt idx="249">
                  <c:v>205101</c:v>
                </c:pt>
                <c:pt idx="250">
                  <c:v>206573</c:v>
                </c:pt>
                <c:pt idx="251">
                  <c:v>207331</c:v>
                </c:pt>
                <c:pt idx="252">
                  <c:v>208676</c:v>
                </c:pt>
                <c:pt idx="253">
                  <c:v>211453</c:v>
                </c:pt>
                <c:pt idx="254">
                  <c:v>212668</c:v>
                </c:pt>
                <c:pt idx="255">
                  <c:v>212971</c:v>
                </c:pt>
                <c:pt idx="256">
                  <c:v>214272</c:v>
                </c:pt>
                <c:pt idx="257">
                  <c:v>215073</c:v>
                </c:pt>
                <c:pt idx="258">
                  <c:v>215459</c:v>
                </c:pt>
                <c:pt idx="259">
                  <c:v>215566</c:v>
                </c:pt>
                <c:pt idx="260">
                  <c:v>215012</c:v>
                </c:pt>
                <c:pt idx="261">
                  <c:v>216767</c:v>
                </c:pt>
                <c:pt idx="262">
                  <c:v>218372</c:v>
                </c:pt>
                <c:pt idx="263">
                  <c:v>219032</c:v>
                </c:pt>
                <c:pt idx="264">
                  <c:v>220153</c:v>
                </c:pt>
                <c:pt idx="265">
                  <c:v>223401</c:v>
                </c:pt>
                <c:pt idx="266">
                  <c:v>224068</c:v>
                </c:pt>
                <c:pt idx="267">
                  <c:v>225859</c:v>
                </c:pt>
                <c:pt idx="268">
                  <c:v>227005</c:v>
                </c:pt>
                <c:pt idx="269">
                  <c:v>227222</c:v>
                </c:pt>
                <c:pt idx="270">
                  <c:v>226934</c:v>
                </c:pt>
                <c:pt idx="271">
                  <c:v>227087</c:v>
                </c:pt>
                <c:pt idx="272">
                  <c:v>226362</c:v>
                </c:pt>
                <c:pt idx="273">
                  <c:v>228251</c:v>
                </c:pt>
                <c:pt idx="274">
                  <c:v>229874</c:v>
                </c:pt>
                <c:pt idx="275">
                  <c:v>230297</c:v>
                </c:pt>
                <c:pt idx="276">
                  <c:v>230593</c:v>
                </c:pt>
                <c:pt idx="277">
                  <c:v>234117</c:v>
                </c:pt>
                <c:pt idx="278">
                  <c:v>235655</c:v>
                </c:pt>
                <c:pt idx="279">
                  <c:v>237222</c:v>
                </c:pt>
                <c:pt idx="280">
                  <c:v>238211</c:v>
                </c:pt>
                <c:pt idx="281">
                  <c:v>238365</c:v>
                </c:pt>
                <c:pt idx="282">
                  <c:v>238143</c:v>
                </c:pt>
                <c:pt idx="283">
                  <c:v>234049</c:v>
                </c:pt>
                <c:pt idx="284">
                  <c:v>237216</c:v>
                </c:pt>
                <c:pt idx="285">
                  <c:v>238899</c:v>
                </c:pt>
                <c:pt idx="286">
                  <c:v>240941</c:v>
                </c:pt>
                <c:pt idx="287">
                  <c:v>241609</c:v>
                </c:pt>
                <c:pt idx="288">
                  <c:v>243341</c:v>
                </c:pt>
                <c:pt idx="289">
                  <c:v>246342</c:v>
                </c:pt>
                <c:pt idx="290">
                  <c:v>246910</c:v>
                </c:pt>
                <c:pt idx="291">
                  <c:v>247670</c:v>
                </c:pt>
                <c:pt idx="292">
                  <c:v>248394</c:v>
                </c:pt>
                <c:pt idx="293">
                  <c:v>249365</c:v>
                </c:pt>
                <c:pt idx="294">
                  <c:v>249447</c:v>
                </c:pt>
                <c:pt idx="295">
                  <c:v>250519</c:v>
                </c:pt>
                <c:pt idx="296">
                  <c:v>251070</c:v>
                </c:pt>
                <c:pt idx="297">
                  <c:v>252785</c:v>
                </c:pt>
                <c:pt idx="298">
                  <c:v>255233</c:v>
                </c:pt>
                <c:pt idx="299">
                  <c:v>256276</c:v>
                </c:pt>
                <c:pt idx="300">
                  <c:v>257915</c:v>
                </c:pt>
                <c:pt idx="301">
                  <c:v>262091</c:v>
                </c:pt>
                <c:pt idx="302">
                  <c:v>262249</c:v>
                </c:pt>
                <c:pt idx="303">
                  <c:v>261637</c:v>
                </c:pt>
                <c:pt idx="304">
                  <c:v>265328</c:v>
                </c:pt>
              </c:numCache>
            </c:numRef>
          </c:val>
        </c:ser>
        <c:ser>
          <c:idx val="3"/>
          <c:order val="3"/>
          <c:tx>
            <c:strRef>
              <c:f>'Ark19'!$E$29</c:f>
              <c:strCache>
                <c:ptCount val="1"/>
                <c:pt idx="0">
                  <c:v>Other</c:v>
                </c:pt>
              </c:strCache>
            </c:strRef>
          </c:tx>
          <c:spPr>
            <a:solidFill>
              <a:schemeClr val="bg1">
                <a:lumMod val="50000"/>
              </a:schemeClr>
            </a:solidFill>
            <a:ln>
              <a:solidFill>
                <a:schemeClr val="bg1"/>
              </a:solidFill>
            </a:ln>
          </c:spPr>
          <c:cat>
            <c:numRef>
              <c:f>'Ark19'!$A$30:$A$334</c:f>
              <c:numCache>
                <c:formatCode>mmm\-yy</c:formatCode>
                <c:ptCount val="305"/>
                <c:pt idx="0">
                  <c:v>32112</c:v>
                </c:pt>
                <c:pt idx="1">
                  <c:v>32143</c:v>
                </c:pt>
                <c:pt idx="2">
                  <c:v>32174</c:v>
                </c:pt>
                <c:pt idx="3">
                  <c:v>32203</c:v>
                </c:pt>
                <c:pt idx="4">
                  <c:v>32234</c:v>
                </c:pt>
                <c:pt idx="5">
                  <c:v>32264</c:v>
                </c:pt>
                <c:pt idx="6">
                  <c:v>32295</c:v>
                </c:pt>
                <c:pt idx="7">
                  <c:v>32325</c:v>
                </c:pt>
                <c:pt idx="8">
                  <c:v>32356</c:v>
                </c:pt>
                <c:pt idx="9">
                  <c:v>32387</c:v>
                </c:pt>
                <c:pt idx="10">
                  <c:v>32417</c:v>
                </c:pt>
                <c:pt idx="11">
                  <c:v>32448</c:v>
                </c:pt>
                <c:pt idx="12">
                  <c:v>32478</c:v>
                </c:pt>
                <c:pt idx="13">
                  <c:v>32509</c:v>
                </c:pt>
                <c:pt idx="14">
                  <c:v>32540</c:v>
                </c:pt>
                <c:pt idx="15">
                  <c:v>32568</c:v>
                </c:pt>
                <c:pt idx="16">
                  <c:v>32599</c:v>
                </c:pt>
                <c:pt idx="17">
                  <c:v>32629</c:v>
                </c:pt>
                <c:pt idx="18">
                  <c:v>32660</c:v>
                </c:pt>
                <c:pt idx="19">
                  <c:v>32690</c:v>
                </c:pt>
                <c:pt idx="20">
                  <c:v>32721</c:v>
                </c:pt>
                <c:pt idx="21">
                  <c:v>32752</c:v>
                </c:pt>
                <c:pt idx="22">
                  <c:v>32782</c:v>
                </c:pt>
                <c:pt idx="23">
                  <c:v>32813</c:v>
                </c:pt>
                <c:pt idx="24">
                  <c:v>32843</c:v>
                </c:pt>
                <c:pt idx="25">
                  <c:v>32874</c:v>
                </c:pt>
                <c:pt idx="26">
                  <c:v>32905</c:v>
                </c:pt>
                <c:pt idx="27">
                  <c:v>32933</c:v>
                </c:pt>
                <c:pt idx="28">
                  <c:v>32964</c:v>
                </c:pt>
                <c:pt idx="29">
                  <c:v>32994</c:v>
                </c:pt>
                <c:pt idx="30">
                  <c:v>33025</c:v>
                </c:pt>
                <c:pt idx="31">
                  <c:v>33055</c:v>
                </c:pt>
                <c:pt idx="32">
                  <c:v>33086</c:v>
                </c:pt>
                <c:pt idx="33">
                  <c:v>33117</c:v>
                </c:pt>
                <c:pt idx="34">
                  <c:v>33147</c:v>
                </c:pt>
                <c:pt idx="35">
                  <c:v>33178</c:v>
                </c:pt>
                <c:pt idx="36">
                  <c:v>33208</c:v>
                </c:pt>
                <c:pt idx="37">
                  <c:v>33239</c:v>
                </c:pt>
                <c:pt idx="38">
                  <c:v>33270</c:v>
                </c:pt>
                <c:pt idx="39">
                  <c:v>33298</c:v>
                </c:pt>
                <c:pt idx="40">
                  <c:v>33329</c:v>
                </c:pt>
                <c:pt idx="41">
                  <c:v>33359</c:v>
                </c:pt>
                <c:pt idx="42">
                  <c:v>33390</c:v>
                </c:pt>
                <c:pt idx="43">
                  <c:v>33420</c:v>
                </c:pt>
                <c:pt idx="44">
                  <c:v>33451</c:v>
                </c:pt>
                <c:pt idx="45">
                  <c:v>33482</c:v>
                </c:pt>
                <c:pt idx="46">
                  <c:v>33512</c:v>
                </c:pt>
                <c:pt idx="47">
                  <c:v>33543</c:v>
                </c:pt>
                <c:pt idx="48">
                  <c:v>33573</c:v>
                </c:pt>
                <c:pt idx="49">
                  <c:v>33604</c:v>
                </c:pt>
                <c:pt idx="50">
                  <c:v>33635</c:v>
                </c:pt>
                <c:pt idx="51">
                  <c:v>33664</c:v>
                </c:pt>
                <c:pt idx="52">
                  <c:v>33695</c:v>
                </c:pt>
                <c:pt idx="53">
                  <c:v>33725</c:v>
                </c:pt>
                <c:pt idx="54">
                  <c:v>33756</c:v>
                </c:pt>
                <c:pt idx="55">
                  <c:v>33786</c:v>
                </c:pt>
                <c:pt idx="56">
                  <c:v>33817</c:v>
                </c:pt>
                <c:pt idx="57">
                  <c:v>33848</c:v>
                </c:pt>
                <c:pt idx="58">
                  <c:v>33878</c:v>
                </c:pt>
                <c:pt idx="59">
                  <c:v>33909</c:v>
                </c:pt>
                <c:pt idx="60">
                  <c:v>33939</c:v>
                </c:pt>
                <c:pt idx="61">
                  <c:v>33970</c:v>
                </c:pt>
                <c:pt idx="62">
                  <c:v>34001</c:v>
                </c:pt>
                <c:pt idx="63">
                  <c:v>34029</c:v>
                </c:pt>
                <c:pt idx="64">
                  <c:v>34060</c:v>
                </c:pt>
                <c:pt idx="65">
                  <c:v>34090</c:v>
                </c:pt>
                <c:pt idx="66">
                  <c:v>34121</c:v>
                </c:pt>
                <c:pt idx="67">
                  <c:v>34151</c:v>
                </c:pt>
                <c:pt idx="68">
                  <c:v>34182</c:v>
                </c:pt>
                <c:pt idx="69">
                  <c:v>34213</c:v>
                </c:pt>
                <c:pt idx="70">
                  <c:v>34243</c:v>
                </c:pt>
                <c:pt idx="71">
                  <c:v>34274</c:v>
                </c:pt>
                <c:pt idx="72">
                  <c:v>34304</c:v>
                </c:pt>
                <c:pt idx="73">
                  <c:v>34335</c:v>
                </c:pt>
                <c:pt idx="74">
                  <c:v>34366</c:v>
                </c:pt>
                <c:pt idx="75">
                  <c:v>34394</c:v>
                </c:pt>
                <c:pt idx="76">
                  <c:v>34425</c:v>
                </c:pt>
                <c:pt idx="77">
                  <c:v>34455</c:v>
                </c:pt>
                <c:pt idx="78">
                  <c:v>34486</c:v>
                </c:pt>
                <c:pt idx="79">
                  <c:v>34516</c:v>
                </c:pt>
                <c:pt idx="80">
                  <c:v>34547</c:v>
                </c:pt>
                <c:pt idx="81">
                  <c:v>34578</c:v>
                </c:pt>
                <c:pt idx="82">
                  <c:v>34608</c:v>
                </c:pt>
                <c:pt idx="83">
                  <c:v>34639</c:v>
                </c:pt>
                <c:pt idx="84">
                  <c:v>34669</c:v>
                </c:pt>
                <c:pt idx="85">
                  <c:v>34700</c:v>
                </c:pt>
                <c:pt idx="86">
                  <c:v>34731</c:v>
                </c:pt>
                <c:pt idx="87">
                  <c:v>34759</c:v>
                </c:pt>
                <c:pt idx="88">
                  <c:v>34790</c:v>
                </c:pt>
                <c:pt idx="89">
                  <c:v>34820</c:v>
                </c:pt>
                <c:pt idx="90">
                  <c:v>34851</c:v>
                </c:pt>
                <c:pt idx="91">
                  <c:v>34881</c:v>
                </c:pt>
                <c:pt idx="92">
                  <c:v>34912</c:v>
                </c:pt>
                <c:pt idx="93">
                  <c:v>34943</c:v>
                </c:pt>
                <c:pt idx="94">
                  <c:v>34973</c:v>
                </c:pt>
                <c:pt idx="95">
                  <c:v>35004</c:v>
                </c:pt>
                <c:pt idx="96">
                  <c:v>35034</c:v>
                </c:pt>
                <c:pt idx="97">
                  <c:v>35065</c:v>
                </c:pt>
                <c:pt idx="98">
                  <c:v>35096</c:v>
                </c:pt>
                <c:pt idx="99">
                  <c:v>35125</c:v>
                </c:pt>
                <c:pt idx="100">
                  <c:v>35156</c:v>
                </c:pt>
                <c:pt idx="101">
                  <c:v>35186</c:v>
                </c:pt>
                <c:pt idx="102">
                  <c:v>35217</c:v>
                </c:pt>
                <c:pt idx="103">
                  <c:v>35247</c:v>
                </c:pt>
                <c:pt idx="104">
                  <c:v>35278</c:v>
                </c:pt>
                <c:pt idx="105">
                  <c:v>35309</c:v>
                </c:pt>
                <c:pt idx="106">
                  <c:v>35339</c:v>
                </c:pt>
                <c:pt idx="107">
                  <c:v>35370</c:v>
                </c:pt>
                <c:pt idx="108">
                  <c:v>35400</c:v>
                </c:pt>
                <c:pt idx="109">
                  <c:v>35431</c:v>
                </c:pt>
                <c:pt idx="110">
                  <c:v>35462</c:v>
                </c:pt>
                <c:pt idx="111">
                  <c:v>35490</c:v>
                </c:pt>
                <c:pt idx="112">
                  <c:v>35521</c:v>
                </c:pt>
                <c:pt idx="113">
                  <c:v>35551</c:v>
                </c:pt>
                <c:pt idx="114">
                  <c:v>35582</c:v>
                </c:pt>
                <c:pt idx="115">
                  <c:v>35612</c:v>
                </c:pt>
                <c:pt idx="116">
                  <c:v>35643</c:v>
                </c:pt>
                <c:pt idx="117">
                  <c:v>35674</c:v>
                </c:pt>
                <c:pt idx="118">
                  <c:v>35704</c:v>
                </c:pt>
                <c:pt idx="119">
                  <c:v>35735</c:v>
                </c:pt>
                <c:pt idx="120">
                  <c:v>35765</c:v>
                </c:pt>
                <c:pt idx="121">
                  <c:v>35796</c:v>
                </c:pt>
                <c:pt idx="122">
                  <c:v>35827</c:v>
                </c:pt>
                <c:pt idx="123">
                  <c:v>35855</c:v>
                </c:pt>
                <c:pt idx="124">
                  <c:v>35886</c:v>
                </c:pt>
                <c:pt idx="125">
                  <c:v>35916</c:v>
                </c:pt>
                <c:pt idx="126">
                  <c:v>35947</c:v>
                </c:pt>
                <c:pt idx="127">
                  <c:v>35977</c:v>
                </c:pt>
                <c:pt idx="128">
                  <c:v>36008</c:v>
                </c:pt>
                <c:pt idx="129">
                  <c:v>36039</c:v>
                </c:pt>
                <c:pt idx="130">
                  <c:v>36069</c:v>
                </c:pt>
                <c:pt idx="131">
                  <c:v>36100</c:v>
                </c:pt>
                <c:pt idx="132">
                  <c:v>36130</c:v>
                </c:pt>
                <c:pt idx="133">
                  <c:v>36161</c:v>
                </c:pt>
                <c:pt idx="134">
                  <c:v>36192</c:v>
                </c:pt>
                <c:pt idx="135">
                  <c:v>36220</c:v>
                </c:pt>
                <c:pt idx="136">
                  <c:v>36251</c:v>
                </c:pt>
                <c:pt idx="137">
                  <c:v>36281</c:v>
                </c:pt>
                <c:pt idx="138">
                  <c:v>36312</c:v>
                </c:pt>
                <c:pt idx="139">
                  <c:v>36342</c:v>
                </c:pt>
                <c:pt idx="140">
                  <c:v>36373</c:v>
                </c:pt>
                <c:pt idx="141">
                  <c:v>36404</c:v>
                </c:pt>
                <c:pt idx="142">
                  <c:v>36434</c:v>
                </c:pt>
                <c:pt idx="143">
                  <c:v>36465</c:v>
                </c:pt>
                <c:pt idx="144">
                  <c:v>36495</c:v>
                </c:pt>
                <c:pt idx="145">
                  <c:v>36526</c:v>
                </c:pt>
                <c:pt idx="146">
                  <c:v>36557</c:v>
                </c:pt>
                <c:pt idx="147">
                  <c:v>36586</c:v>
                </c:pt>
                <c:pt idx="148">
                  <c:v>36617</c:v>
                </c:pt>
                <c:pt idx="149">
                  <c:v>36647</c:v>
                </c:pt>
                <c:pt idx="150">
                  <c:v>36678</c:v>
                </c:pt>
                <c:pt idx="151">
                  <c:v>36708</c:v>
                </c:pt>
                <c:pt idx="152">
                  <c:v>36739</c:v>
                </c:pt>
                <c:pt idx="153">
                  <c:v>36770</c:v>
                </c:pt>
                <c:pt idx="154">
                  <c:v>36800</c:v>
                </c:pt>
                <c:pt idx="155">
                  <c:v>36831</c:v>
                </c:pt>
                <c:pt idx="156">
                  <c:v>36861</c:v>
                </c:pt>
                <c:pt idx="157">
                  <c:v>36892</c:v>
                </c:pt>
                <c:pt idx="158">
                  <c:v>36923</c:v>
                </c:pt>
                <c:pt idx="159">
                  <c:v>36951</c:v>
                </c:pt>
                <c:pt idx="160">
                  <c:v>36982</c:v>
                </c:pt>
                <c:pt idx="161">
                  <c:v>37012</c:v>
                </c:pt>
                <c:pt idx="162">
                  <c:v>37043</c:v>
                </c:pt>
                <c:pt idx="163">
                  <c:v>37073</c:v>
                </c:pt>
                <c:pt idx="164">
                  <c:v>37104</c:v>
                </c:pt>
                <c:pt idx="165">
                  <c:v>37135</c:v>
                </c:pt>
                <c:pt idx="166">
                  <c:v>37165</c:v>
                </c:pt>
                <c:pt idx="167">
                  <c:v>37196</c:v>
                </c:pt>
                <c:pt idx="168">
                  <c:v>37226</c:v>
                </c:pt>
                <c:pt idx="169">
                  <c:v>37257</c:v>
                </c:pt>
                <c:pt idx="170">
                  <c:v>37288</c:v>
                </c:pt>
                <c:pt idx="171">
                  <c:v>37316</c:v>
                </c:pt>
                <c:pt idx="172">
                  <c:v>37347</c:v>
                </c:pt>
                <c:pt idx="173">
                  <c:v>37377</c:v>
                </c:pt>
                <c:pt idx="174">
                  <c:v>37408</c:v>
                </c:pt>
                <c:pt idx="175">
                  <c:v>37438</c:v>
                </c:pt>
                <c:pt idx="176">
                  <c:v>37469</c:v>
                </c:pt>
                <c:pt idx="177">
                  <c:v>37500</c:v>
                </c:pt>
                <c:pt idx="178">
                  <c:v>37530</c:v>
                </c:pt>
                <c:pt idx="179">
                  <c:v>37561</c:v>
                </c:pt>
                <c:pt idx="180">
                  <c:v>37591</c:v>
                </c:pt>
                <c:pt idx="181">
                  <c:v>37622</c:v>
                </c:pt>
                <c:pt idx="182">
                  <c:v>37653</c:v>
                </c:pt>
                <c:pt idx="183">
                  <c:v>37681</c:v>
                </c:pt>
                <c:pt idx="184">
                  <c:v>37712</c:v>
                </c:pt>
                <c:pt idx="185">
                  <c:v>37742</c:v>
                </c:pt>
                <c:pt idx="186">
                  <c:v>37773</c:v>
                </c:pt>
                <c:pt idx="187">
                  <c:v>37803</c:v>
                </c:pt>
                <c:pt idx="188">
                  <c:v>37834</c:v>
                </c:pt>
                <c:pt idx="189">
                  <c:v>37865</c:v>
                </c:pt>
                <c:pt idx="190">
                  <c:v>37895</c:v>
                </c:pt>
                <c:pt idx="191">
                  <c:v>37926</c:v>
                </c:pt>
                <c:pt idx="192">
                  <c:v>37956</c:v>
                </c:pt>
                <c:pt idx="193">
                  <c:v>37987</c:v>
                </c:pt>
                <c:pt idx="194">
                  <c:v>38018</c:v>
                </c:pt>
                <c:pt idx="195">
                  <c:v>38047</c:v>
                </c:pt>
                <c:pt idx="196">
                  <c:v>38078</c:v>
                </c:pt>
                <c:pt idx="197">
                  <c:v>38108</c:v>
                </c:pt>
                <c:pt idx="198">
                  <c:v>38139</c:v>
                </c:pt>
                <c:pt idx="199">
                  <c:v>38169</c:v>
                </c:pt>
                <c:pt idx="200">
                  <c:v>38200</c:v>
                </c:pt>
                <c:pt idx="201">
                  <c:v>38231</c:v>
                </c:pt>
                <c:pt idx="202">
                  <c:v>38261</c:v>
                </c:pt>
                <c:pt idx="203">
                  <c:v>38292</c:v>
                </c:pt>
                <c:pt idx="204">
                  <c:v>38322</c:v>
                </c:pt>
                <c:pt idx="205">
                  <c:v>38353</c:v>
                </c:pt>
                <c:pt idx="206">
                  <c:v>38384</c:v>
                </c:pt>
                <c:pt idx="207">
                  <c:v>38412</c:v>
                </c:pt>
                <c:pt idx="208">
                  <c:v>38443</c:v>
                </c:pt>
                <c:pt idx="209">
                  <c:v>38473</c:v>
                </c:pt>
                <c:pt idx="210">
                  <c:v>38504</c:v>
                </c:pt>
                <c:pt idx="211">
                  <c:v>38534</c:v>
                </c:pt>
                <c:pt idx="212">
                  <c:v>38565</c:v>
                </c:pt>
                <c:pt idx="213">
                  <c:v>38596</c:v>
                </c:pt>
                <c:pt idx="214">
                  <c:v>38626</c:v>
                </c:pt>
                <c:pt idx="215">
                  <c:v>38657</c:v>
                </c:pt>
                <c:pt idx="216">
                  <c:v>38687</c:v>
                </c:pt>
                <c:pt idx="217">
                  <c:v>38718</c:v>
                </c:pt>
                <c:pt idx="218">
                  <c:v>38749</c:v>
                </c:pt>
                <c:pt idx="219">
                  <c:v>38777</c:v>
                </c:pt>
                <c:pt idx="220">
                  <c:v>38808</c:v>
                </c:pt>
                <c:pt idx="221">
                  <c:v>38838</c:v>
                </c:pt>
                <c:pt idx="222">
                  <c:v>38869</c:v>
                </c:pt>
                <c:pt idx="223">
                  <c:v>38899</c:v>
                </c:pt>
                <c:pt idx="224">
                  <c:v>38930</c:v>
                </c:pt>
                <c:pt idx="225">
                  <c:v>38961</c:v>
                </c:pt>
                <c:pt idx="226">
                  <c:v>38991</c:v>
                </c:pt>
                <c:pt idx="227">
                  <c:v>39022</c:v>
                </c:pt>
                <c:pt idx="228">
                  <c:v>39052</c:v>
                </c:pt>
                <c:pt idx="229">
                  <c:v>39083</c:v>
                </c:pt>
                <c:pt idx="230">
                  <c:v>39114</c:v>
                </c:pt>
                <c:pt idx="231">
                  <c:v>39142</c:v>
                </c:pt>
                <c:pt idx="232">
                  <c:v>39173</c:v>
                </c:pt>
                <c:pt idx="233">
                  <c:v>39203</c:v>
                </c:pt>
                <c:pt idx="234">
                  <c:v>39234</c:v>
                </c:pt>
                <c:pt idx="235">
                  <c:v>39264</c:v>
                </c:pt>
                <c:pt idx="236">
                  <c:v>39295</c:v>
                </c:pt>
                <c:pt idx="237">
                  <c:v>39326</c:v>
                </c:pt>
                <c:pt idx="238">
                  <c:v>39356</c:v>
                </c:pt>
                <c:pt idx="239">
                  <c:v>39387</c:v>
                </c:pt>
                <c:pt idx="240">
                  <c:v>39417</c:v>
                </c:pt>
                <c:pt idx="241">
                  <c:v>39448</c:v>
                </c:pt>
                <c:pt idx="242">
                  <c:v>39479</c:v>
                </c:pt>
                <c:pt idx="243">
                  <c:v>39508</c:v>
                </c:pt>
                <c:pt idx="244">
                  <c:v>39539</c:v>
                </c:pt>
                <c:pt idx="245">
                  <c:v>39569</c:v>
                </c:pt>
                <c:pt idx="246">
                  <c:v>39600</c:v>
                </c:pt>
                <c:pt idx="247">
                  <c:v>39630</c:v>
                </c:pt>
                <c:pt idx="248">
                  <c:v>39661</c:v>
                </c:pt>
                <c:pt idx="249">
                  <c:v>39692</c:v>
                </c:pt>
                <c:pt idx="250">
                  <c:v>39722</c:v>
                </c:pt>
                <c:pt idx="251">
                  <c:v>39753</c:v>
                </c:pt>
                <c:pt idx="252">
                  <c:v>39783</c:v>
                </c:pt>
                <c:pt idx="253">
                  <c:v>39814</c:v>
                </c:pt>
                <c:pt idx="254">
                  <c:v>39845</c:v>
                </c:pt>
                <c:pt idx="255">
                  <c:v>39873</c:v>
                </c:pt>
                <c:pt idx="256">
                  <c:v>39904</c:v>
                </c:pt>
                <c:pt idx="257">
                  <c:v>39934</c:v>
                </c:pt>
                <c:pt idx="258">
                  <c:v>39965</c:v>
                </c:pt>
                <c:pt idx="259">
                  <c:v>39995</c:v>
                </c:pt>
                <c:pt idx="260">
                  <c:v>40026</c:v>
                </c:pt>
                <c:pt idx="261">
                  <c:v>40057</c:v>
                </c:pt>
                <c:pt idx="262">
                  <c:v>40087</c:v>
                </c:pt>
                <c:pt idx="263">
                  <c:v>40118</c:v>
                </c:pt>
                <c:pt idx="264">
                  <c:v>40148</c:v>
                </c:pt>
                <c:pt idx="265">
                  <c:v>40179</c:v>
                </c:pt>
                <c:pt idx="266">
                  <c:v>40210</c:v>
                </c:pt>
                <c:pt idx="267">
                  <c:v>40238</c:v>
                </c:pt>
                <c:pt idx="268">
                  <c:v>40269</c:v>
                </c:pt>
                <c:pt idx="269">
                  <c:v>40299</c:v>
                </c:pt>
                <c:pt idx="270">
                  <c:v>40330</c:v>
                </c:pt>
                <c:pt idx="271">
                  <c:v>40360</c:v>
                </c:pt>
                <c:pt idx="272">
                  <c:v>40391</c:v>
                </c:pt>
                <c:pt idx="273">
                  <c:v>40422</c:v>
                </c:pt>
                <c:pt idx="274">
                  <c:v>40452</c:v>
                </c:pt>
                <c:pt idx="275">
                  <c:v>40483</c:v>
                </c:pt>
                <c:pt idx="276">
                  <c:v>40513</c:v>
                </c:pt>
                <c:pt idx="277">
                  <c:v>40544</c:v>
                </c:pt>
                <c:pt idx="278">
                  <c:v>40575</c:v>
                </c:pt>
                <c:pt idx="279">
                  <c:v>40603</c:v>
                </c:pt>
                <c:pt idx="280">
                  <c:v>40634</c:v>
                </c:pt>
                <c:pt idx="281">
                  <c:v>40664</c:v>
                </c:pt>
                <c:pt idx="282">
                  <c:v>40695</c:v>
                </c:pt>
                <c:pt idx="283">
                  <c:v>40725</c:v>
                </c:pt>
                <c:pt idx="284">
                  <c:v>40756</c:v>
                </c:pt>
                <c:pt idx="285">
                  <c:v>40787</c:v>
                </c:pt>
                <c:pt idx="286">
                  <c:v>40817</c:v>
                </c:pt>
                <c:pt idx="287">
                  <c:v>40848</c:v>
                </c:pt>
                <c:pt idx="288">
                  <c:v>40878</c:v>
                </c:pt>
                <c:pt idx="289">
                  <c:v>40909</c:v>
                </c:pt>
                <c:pt idx="290">
                  <c:v>40940</c:v>
                </c:pt>
                <c:pt idx="291">
                  <c:v>40969</c:v>
                </c:pt>
                <c:pt idx="292">
                  <c:v>41000</c:v>
                </c:pt>
                <c:pt idx="293">
                  <c:v>41030</c:v>
                </c:pt>
                <c:pt idx="294">
                  <c:v>41061</c:v>
                </c:pt>
                <c:pt idx="295">
                  <c:v>41091</c:v>
                </c:pt>
                <c:pt idx="296">
                  <c:v>41122</c:v>
                </c:pt>
                <c:pt idx="297">
                  <c:v>41153</c:v>
                </c:pt>
                <c:pt idx="298">
                  <c:v>41183</c:v>
                </c:pt>
                <c:pt idx="299">
                  <c:v>41214</c:v>
                </c:pt>
                <c:pt idx="300">
                  <c:v>41244</c:v>
                </c:pt>
                <c:pt idx="301">
                  <c:v>41275</c:v>
                </c:pt>
                <c:pt idx="302">
                  <c:v>41306</c:v>
                </c:pt>
                <c:pt idx="303">
                  <c:v>41334</c:v>
                </c:pt>
                <c:pt idx="304">
                  <c:v>41365</c:v>
                </c:pt>
              </c:numCache>
            </c:numRef>
          </c:cat>
          <c:val>
            <c:numRef>
              <c:f>'Ark19'!$E$30:$E$334</c:f>
              <c:numCache>
                <c:formatCode>General</c:formatCode>
                <c:ptCount val="305"/>
                <c:pt idx="0">
                  <c:v>92980</c:v>
                </c:pt>
                <c:pt idx="1">
                  <c:v>92327</c:v>
                </c:pt>
                <c:pt idx="2">
                  <c:v>92259</c:v>
                </c:pt>
                <c:pt idx="3">
                  <c:v>91820</c:v>
                </c:pt>
                <c:pt idx="4">
                  <c:v>92080</c:v>
                </c:pt>
                <c:pt idx="5">
                  <c:v>92145</c:v>
                </c:pt>
                <c:pt idx="6">
                  <c:v>92336</c:v>
                </c:pt>
                <c:pt idx="7">
                  <c:v>92196</c:v>
                </c:pt>
                <c:pt idx="8">
                  <c:v>92271</c:v>
                </c:pt>
                <c:pt idx="9">
                  <c:v>92320</c:v>
                </c:pt>
                <c:pt idx="10">
                  <c:v>92189</c:v>
                </c:pt>
                <c:pt idx="11">
                  <c:v>92256</c:v>
                </c:pt>
                <c:pt idx="12">
                  <c:v>91966</c:v>
                </c:pt>
                <c:pt idx="13">
                  <c:v>91835</c:v>
                </c:pt>
                <c:pt idx="14">
                  <c:v>91269</c:v>
                </c:pt>
                <c:pt idx="15">
                  <c:v>91023</c:v>
                </c:pt>
                <c:pt idx="16">
                  <c:v>90182</c:v>
                </c:pt>
                <c:pt idx="17">
                  <c:v>89051</c:v>
                </c:pt>
                <c:pt idx="18">
                  <c:v>88114</c:v>
                </c:pt>
                <c:pt idx="19">
                  <c:v>87978</c:v>
                </c:pt>
                <c:pt idx="20">
                  <c:v>88238</c:v>
                </c:pt>
                <c:pt idx="21">
                  <c:v>88658</c:v>
                </c:pt>
                <c:pt idx="22">
                  <c:v>88426</c:v>
                </c:pt>
                <c:pt idx="23">
                  <c:v>88887</c:v>
                </c:pt>
                <c:pt idx="24">
                  <c:v>88885</c:v>
                </c:pt>
                <c:pt idx="25">
                  <c:v>88150</c:v>
                </c:pt>
                <c:pt idx="26">
                  <c:v>87743</c:v>
                </c:pt>
                <c:pt idx="27">
                  <c:v>87105</c:v>
                </c:pt>
                <c:pt idx="28">
                  <c:v>86953</c:v>
                </c:pt>
                <c:pt idx="29">
                  <c:v>86079</c:v>
                </c:pt>
                <c:pt idx="30">
                  <c:v>85791</c:v>
                </c:pt>
                <c:pt idx="31">
                  <c:v>85861</c:v>
                </c:pt>
                <c:pt idx="32">
                  <c:v>85798</c:v>
                </c:pt>
                <c:pt idx="33">
                  <c:v>85994</c:v>
                </c:pt>
                <c:pt idx="34">
                  <c:v>86302</c:v>
                </c:pt>
                <c:pt idx="35">
                  <c:v>86544</c:v>
                </c:pt>
                <c:pt idx="36">
                  <c:v>86677</c:v>
                </c:pt>
                <c:pt idx="37">
                  <c:v>86288</c:v>
                </c:pt>
                <c:pt idx="38">
                  <c:v>85880</c:v>
                </c:pt>
                <c:pt idx="39">
                  <c:v>89376</c:v>
                </c:pt>
                <c:pt idx="40">
                  <c:v>89944</c:v>
                </c:pt>
                <c:pt idx="41">
                  <c:v>89753</c:v>
                </c:pt>
                <c:pt idx="42">
                  <c:v>89602</c:v>
                </c:pt>
                <c:pt idx="43">
                  <c:v>89759</c:v>
                </c:pt>
                <c:pt idx="44">
                  <c:v>89798</c:v>
                </c:pt>
                <c:pt idx="45">
                  <c:v>90357</c:v>
                </c:pt>
                <c:pt idx="46">
                  <c:v>90353</c:v>
                </c:pt>
                <c:pt idx="47">
                  <c:v>89954</c:v>
                </c:pt>
                <c:pt idx="48">
                  <c:v>90779</c:v>
                </c:pt>
                <c:pt idx="49">
                  <c:v>90104</c:v>
                </c:pt>
                <c:pt idx="50">
                  <c:v>89849</c:v>
                </c:pt>
                <c:pt idx="51">
                  <c:v>90224</c:v>
                </c:pt>
                <c:pt idx="52">
                  <c:v>90044</c:v>
                </c:pt>
                <c:pt idx="53">
                  <c:v>90892</c:v>
                </c:pt>
                <c:pt idx="54">
                  <c:v>90744</c:v>
                </c:pt>
                <c:pt idx="55">
                  <c:v>91166</c:v>
                </c:pt>
                <c:pt idx="56">
                  <c:v>90868</c:v>
                </c:pt>
                <c:pt idx="57">
                  <c:v>92591</c:v>
                </c:pt>
                <c:pt idx="58">
                  <c:v>93509</c:v>
                </c:pt>
                <c:pt idx="59">
                  <c:v>94210</c:v>
                </c:pt>
                <c:pt idx="60">
                  <c:v>95220</c:v>
                </c:pt>
                <c:pt idx="61">
                  <c:v>95411</c:v>
                </c:pt>
                <c:pt idx="62">
                  <c:v>94582</c:v>
                </c:pt>
                <c:pt idx="63">
                  <c:v>93437</c:v>
                </c:pt>
                <c:pt idx="64">
                  <c:v>92338</c:v>
                </c:pt>
                <c:pt idx="65">
                  <c:v>91516</c:v>
                </c:pt>
                <c:pt idx="66">
                  <c:v>90705</c:v>
                </c:pt>
                <c:pt idx="67">
                  <c:v>89610</c:v>
                </c:pt>
                <c:pt idx="68">
                  <c:v>88804</c:v>
                </c:pt>
                <c:pt idx="69">
                  <c:v>88307</c:v>
                </c:pt>
                <c:pt idx="70">
                  <c:v>87552</c:v>
                </c:pt>
                <c:pt idx="71">
                  <c:v>86181</c:v>
                </c:pt>
                <c:pt idx="72">
                  <c:v>84243</c:v>
                </c:pt>
                <c:pt idx="73">
                  <c:v>83574</c:v>
                </c:pt>
                <c:pt idx="74">
                  <c:v>82773</c:v>
                </c:pt>
                <c:pt idx="75">
                  <c:v>81975</c:v>
                </c:pt>
                <c:pt idx="76">
                  <c:v>81580</c:v>
                </c:pt>
                <c:pt idx="77">
                  <c:v>81582</c:v>
                </c:pt>
                <c:pt idx="78">
                  <c:v>81651</c:v>
                </c:pt>
                <c:pt idx="79">
                  <c:v>81217</c:v>
                </c:pt>
                <c:pt idx="80">
                  <c:v>80681</c:v>
                </c:pt>
                <c:pt idx="81">
                  <c:v>80622</c:v>
                </c:pt>
                <c:pt idx="82">
                  <c:v>80248</c:v>
                </c:pt>
                <c:pt idx="83">
                  <c:v>78807</c:v>
                </c:pt>
                <c:pt idx="84">
                  <c:v>78062</c:v>
                </c:pt>
                <c:pt idx="85">
                  <c:v>78057</c:v>
                </c:pt>
                <c:pt idx="86">
                  <c:v>77680</c:v>
                </c:pt>
                <c:pt idx="87">
                  <c:v>77007</c:v>
                </c:pt>
                <c:pt idx="88">
                  <c:v>76394</c:v>
                </c:pt>
                <c:pt idx="89">
                  <c:v>75460</c:v>
                </c:pt>
                <c:pt idx="90">
                  <c:v>74251</c:v>
                </c:pt>
                <c:pt idx="91">
                  <c:v>73024</c:v>
                </c:pt>
                <c:pt idx="92">
                  <c:v>72398</c:v>
                </c:pt>
                <c:pt idx="93">
                  <c:v>72040</c:v>
                </c:pt>
                <c:pt idx="94">
                  <c:v>71812</c:v>
                </c:pt>
                <c:pt idx="95">
                  <c:v>71666</c:v>
                </c:pt>
                <c:pt idx="96">
                  <c:v>68412</c:v>
                </c:pt>
                <c:pt idx="97">
                  <c:v>67640</c:v>
                </c:pt>
                <c:pt idx="98">
                  <c:v>67445</c:v>
                </c:pt>
                <c:pt idx="99">
                  <c:v>67141</c:v>
                </c:pt>
                <c:pt idx="100">
                  <c:v>66393</c:v>
                </c:pt>
                <c:pt idx="101">
                  <c:v>65507</c:v>
                </c:pt>
                <c:pt idx="102">
                  <c:v>64645</c:v>
                </c:pt>
                <c:pt idx="103">
                  <c:v>64389</c:v>
                </c:pt>
                <c:pt idx="104">
                  <c:v>63782</c:v>
                </c:pt>
                <c:pt idx="105">
                  <c:v>63187</c:v>
                </c:pt>
                <c:pt idx="106">
                  <c:v>63180</c:v>
                </c:pt>
                <c:pt idx="107">
                  <c:v>63225</c:v>
                </c:pt>
                <c:pt idx="108">
                  <c:v>62149</c:v>
                </c:pt>
                <c:pt idx="109">
                  <c:v>61780</c:v>
                </c:pt>
                <c:pt idx="110">
                  <c:v>61155</c:v>
                </c:pt>
                <c:pt idx="111">
                  <c:v>60750</c:v>
                </c:pt>
                <c:pt idx="112">
                  <c:v>60107</c:v>
                </c:pt>
                <c:pt idx="113">
                  <c:v>59276</c:v>
                </c:pt>
                <c:pt idx="114">
                  <c:v>58387</c:v>
                </c:pt>
                <c:pt idx="115">
                  <c:v>55760</c:v>
                </c:pt>
                <c:pt idx="116">
                  <c:v>55865</c:v>
                </c:pt>
                <c:pt idx="117">
                  <c:v>47665</c:v>
                </c:pt>
                <c:pt idx="118">
                  <c:v>47021</c:v>
                </c:pt>
                <c:pt idx="119">
                  <c:v>46717</c:v>
                </c:pt>
                <c:pt idx="120">
                  <c:v>46364</c:v>
                </c:pt>
                <c:pt idx="121">
                  <c:v>45866</c:v>
                </c:pt>
                <c:pt idx="122">
                  <c:v>45264</c:v>
                </c:pt>
                <c:pt idx="123">
                  <c:v>44699</c:v>
                </c:pt>
                <c:pt idx="124">
                  <c:v>44196</c:v>
                </c:pt>
                <c:pt idx="125">
                  <c:v>43644</c:v>
                </c:pt>
                <c:pt idx="126">
                  <c:v>43217</c:v>
                </c:pt>
                <c:pt idx="127">
                  <c:v>42779</c:v>
                </c:pt>
                <c:pt idx="128">
                  <c:v>42197</c:v>
                </c:pt>
                <c:pt idx="129">
                  <c:v>41391</c:v>
                </c:pt>
                <c:pt idx="130">
                  <c:v>41323</c:v>
                </c:pt>
                <c:pt idx="131">
                  <c:v>41131</c:v>
                </c:pt>
                <c:pt idx="132">
                  <c:v>41471</c:v>
                </c:pt>
                <c:pt idx="133">
                  <c:v>41480</c:v>
                </c:pt>
                <c:pt idx="134">
                  <c:v>41489</c:v>
                </c:pt>
                <c:pt idx="135">
                  <c:v>41444</c:v>
                </c:pt>
                <c:pt idx="136">
                  <c:v>41529</c:v>
                </c:pt>
                <c:pt idx="137">
                  <c:v>41405</c:v>
                </c:pt>
                <c:pt idx="138">
                  <c:v>41324</c:v>
                </c:pt>
                <c:pt idx="139">
                  <c:v>41377</c:v>
                </c:pt>
                <c:pt idx="140">
                  <c:v>41136</c:v>
                </c:pt>
                <c:pt idx="141">
                  <c:v>41137</c:v>
                </c:pt>
                <c:pt idx="142">
                  <c:v>41065</c:v>
                </c:pt>
                <c:pt idx="143">
                  <c:v>41199</c:v>
                </c:pt>
                <c:pt idx="144">
                  <c:v>39117</c:v>
                </c:pt>
                <c:pt idx="145">
                  <c:v>36443</c:v>
                </c:pt>
                <c:pt idx="146">
                  <c:v>36768</c:v>
                </c:pt>
                <c:pt idx="147">
                  <c:v>37014</c:v>
                </c:pt>
                <c:pt idx="148">
                  <c:v>36591</c:v>
                </c:pt>
                <c:pt idx="149">
                  <c:v>36090</c:v>
                </c:pt>
                <c:pt idx="150">
                  <c:v>35705</c:v>
                </c:pt>
                <c:pt idx="151">
                  <c:v>35422</c:v>
                </c:pt>
                <c:pt idx="152">
                  <c:v>35405</c:v>
                </c:pt>
                <c:pt idx="153">
                  <c:v>35358</c:v>
                </c:pt>
                <c:pt idx="154">
                  <c:v>35505</c:v>
                </c:pt>
                <c:pt idx="155">
                  <c:v>35808</c:v>
                </c:pt>
                <c:pt idx="156">
                  <c:v>36105</c:v>
                </c:pt>
                <c:pt idx="157">
                  <c:v>36638</c:v>
                </c:pt>
                <c:pt idx="158">
                  <c:v>37031</c:v>
                </c:pt>
                <c:pt idx="159">
                  <c:v>37585</c:v>
                </c:pt>
                <c:pt idx="160">
                  <c:v>37831</c:v>
                </c:pt>
                <c:pt idx="161">
                  <c:v>38134</c:v>
                </c:pt>
                <c:pt idx="162">
                  <c:v>38439</c:v>
                </c:pt>
                <c:pt idx="163">
                  <c:v>38594</c:v>
                </c:pt>
                <c:pt idx="164">
                  <c:v>38886</c:v>
                </c:pt>
                <c:pt idx="165">
                  <c:v>39227</c:v>
                </c:pt>
                <c:pt idx="166">
                  <c:v>39682</c:v>
                </c:pt>
                <c:pt idx="167">
                  <c:v>40107</c:v>
                </c:pt>
                <c:pt idx="168">
                  <c:v>40348</c:v>
                </c:pt>
                <c:pt idx="169">
                  <c:v>40196</c:v>
                </c:pt>
                <c:pt idx="170">
                  <c:v>40014</c:v>
                </c:pt>
                <c:pt idx="171">
                  <c:v>39847</c:v>
                </c:pt>
                <c:pt idx="172">
                  <c:v>40143</c:v>
                </c:pt>
                <c:pt idx="173">
                  <c:v>40303</c:v>
                </c:pt>
                <c:pt idx="174">
                  <c:v>40536</c:v>
                </c:pt>
                <c:pt idx="175">
                  <c:v>40867</c:v>
                </c:pt>
                <c:pt idx="176">
                  <c:v>41127</c:v>
                </c:pt>
                <c:pt idx="177">
                  <c:v>41496</c:v>
                </c:pt>
                <c:pt idx="178">
                  <c:v>42044</c:v>
                </c:pt>
                <c:pt idx="179">
                  <c:v>42581</c:v>
                </c:pt>
                <c:pt idx="180">
                  <c:v>43022</c:v>
                </c:pt>
                <c:pt idx="181">
                  <c:v>43612</c:v>
                </c:pt>
                <c:pt idx="182">
                  <c:v>43976</c:v>
                </c:pt>
                <c:pt idx="183">
                  <c:v>44262</c:v>
                </c:pt>
                <c:pt idx="184">
                  <c:v>44147</c:v>
                </c:pt>
                <c:pt idx="185">
                  <c:v>43981</c:v>
                </c:pt>
                <c:pt idx="186">
                  <c:v>43786</c:v>
                </c:pt>
                <c:pt idx="187">
                  <c:v>43477</c:v>
                </c:pt>
                <c:pt idx="188">
                  <c:v>43197</c:v>
                </c:pt>
                <c:pt idx="189">
                  <c:v>42807</c:v>
                </c:pt>
                <c:pt idx="190">
                  <c:v>42332</c:v>
                </c:pt>
                <c:pt idx="191">
                  <c:v>41927</c:v>
                </c:pt>
                <c:pt idx="192">
                  <c:v>38854</c:v>
                </c:pt>
                <c:pt idx="193">
                  <c:v>38544</c:v>
                </c:pt>
                <c:pt idx="194">
                  <c:v>38213</c:v>
                </c:pt>
                <c:pt idx="195">
                  <c:v>37854</c:v>
                </c:pt>
                <c:pt idx="196">
                  <c:v>37489</c:v>
                </c:pt>
                <c:pt idx="197">
                  <c:v>37138</c:v>
                </c:pt>
                <c:pt idx="198">
                  <c:v>36830</c:v>
                </c:pt>
                <c:pt idx="199">
                  <c:v>36314</c:v>
                </c:pt>
                <c:pt idx="200">
                  <c:v>35824</c:v>
                </c:pt>
                <c:pt idx="201">
                  <c:v>35403</c:v>
                </c:pt>
                <c:pt idx="202">
                  <c:v>35316</c:v>
                </c:pt>
                <c:pt idx="203">
                  <c:v>35237</c:v>
                </c:pt>
                <c:pt idx="204">
                  <c:v>35141</c:v>
                </c:pt>
                <c:pt idx="205">
                  <c:v>34984</c:v>
                </c:pt>
                <c:pt idx="206">
                  <c:v>34829</c:v>
                </c:pt>
                <c:pt idx="207">
                  <c:v>34690</c:v>
                </c:pt>
                <c:pt idx="208">
                  <c:v>34696</c:v>
                </c:pt>
                <c:pt idx="209">
                  <c:v>34680</c:v>
                </c:pt>
                <c:pt idx="210">
                  <c:v>34682</c:v>
                </c:pt>
                <c:pt idx="211">
                  <c:v>34578</c:v>
                </c:pt>
                <c:pt idx="212">
                  <c:v>34437</c:v>
                </c:pt>
                <c:pt idx="213">
                  <c:v>34379</c:v>
                </c:pt>
                <c:pt idx="214">
                  <c:v>34303</c:v>
                </c:pt>
                <c:pt idx="215">
                  <c:v>34235</c:v>
                </c:pt>
                <c:pt idx="216">
                  <c:v>34123</c:v>
                </c:pt>
                <c:pt idx="217">
                  <c:v>34508</c:v>
                </c:pt>
                <c:pt idx="218">
                  <c:v>34848</c:v>
                </c:pt>
                <c:pt idx="219">
                  <c:v>35115</c:v>
                </c:pt>
                <c:pt idx="220">
                  <c:v>35200</c:v>
                </c:pt>
                <c:pt idx="221">
                  <c:v>35295</c:v>
                </c:pt>
                <c:pt idx="222">
                  <c:v>35459</c:v>
                </c:pt>
                <c:pt idx="223">
                  <c:v>35376</c:v>
                </c:pt>
                <c:pt idx="224">
                  <c:v>35390</c:v>
                </c:pt>
                <c:pt idx="225">
                  <c:v>35420</c:v>
                </c:pt>
                <c:pt idx="226">
                  <c:v>35642</c:v>
                </c:pt>
                <c:pt idx="227">
                  <c:v>35905</c:v>
                </c:pt>
                <c:pt idx="228">
                  <c:v>36099</c:v>
                </c:pt>
                <c:pt idx="229">
                  <c:v>36356</c:v>
                </c:pt>
                <c:pt idx="230">
                  <c:v>36670</c:v>
                </c:pt>
                <c:pt idx="231">
                  <c:v>37052</c:v>
                </c:pt>
                <c:pt idx="232">
                  <c:v>37138</c:v>
                </c:pt>
                <c:pt idx="233">
                  <c:v>37252</c:v>
                </c:pt>
                <c:pt idx="234">
                  <c:v>37268</c:v>
                </c:pt>
                <c:pt idx="235">
                  <c:v>37280</c:v>
                </c:pt>
                <c:pt idx="236">
                  <c:v>37300</c:v>
                </c:pt>
                <c:pt idx="237">
                  <c:v>37393</c:v>
                </c:pt>
                <c:pt idx="238">
                  <c:v>38286</c:v>
                </c:pt>
                <c:pt idx="239">
                  <c:v>39336</c:v>
                </c:pt>
                <c:pt idx="240">
                  <c:v>40086</c:v>
                </c:pt>
                <c:pt idx="241">
                  <c:v>41293</c:v>
                </c:pt>
                <c:pt idx="242">
                  <c:v>42457</c:v>
                </c:pt>
                <c:pt idx="243">
                  <c:v>43592</c:v>
                </c:pt>
                <c:pt idx="244">
                  <c:v>44283</c:v>
                </c:pt>
                <c:pt idx="245">
                  <c:v>44994</c:v>
                </c:pt>
                <c:pt idx="246">
                  <c:v>45778</c:v>
                </c:pt>
                <c:pt idx="247">
                  <c:v>47699</c:v>
                </c:pt>
                <c:pt idx="248">
                  <c:v>49482</c:v>
                </c:pt>
                <c:pt idx="249">
                  <c:v>51295</c:v>
                </c:pt>
                <c:pt idx="250">
                  <c:v>53486</c:v>
                </c:pt>
                <c:pt idx="251">
                  <c:v>56186</c:v>
                </c:pt>
                <c:pt idx="252">
                  <c:v>58725</c:v>
                </c:pt>
                <c:pt idx="253">
                  <c:v>59365</c:v>
                </c:pt>
                <c:pt idx="254">
                  <c:v>59496</c:v>
                </c:pt>
                <c:pt idx="255">
                  <c:v>59771</c:v>
                </c:pt>
                <c:pt idx="256">
                  <c:v>62000</c:v>
                </c:pt>
                <c:pt idx="257">
                  <c:v>64364</c:v>
                </c:pt>
                <c:pt idx="258">
                  <c:v>66673</c:v>
                </c:pt>
                <c:pt idx="259">
                  <c:v>67046</c:v>
                </c:pt>
                <c:pt idx="260">
                  <c:v>67325</c:v>
                </c:pt>
                <c:pt idx="261">
                  <c:v>67877</c:v>
                </c:pt>
                <c:pt idx="262">
                  <c:v>68956</c:v>
                </c:pt>
                <c:pt idx="263">
                  <c:v>70317</c:v>
                </c:pt>
                <c:pt idx="264">
                  <c:v>71674</c:v>
                </c:pt>
                <c:pt idx="265">
                  <c:v>72864</c:v>
                </c:pt>
                <c:pt idx="266">
                  <c:v>73910</c:v>
                </c:pt>
                <c:pt idx="267">
                  <c:v>74949</c:v>
                </c:pt>
                <c:pt idx="268">
                  <c:v>76706</c:v>
                </c:pt>
                <c:pt idx="269">
                  <c:v>78420</c:v>
                </c:pt>
                <c:pt idx="270">
                  <c:v>80267</c:v>
                </c:pt>
                <c:pt idx="271">
                  <c:v>80544</c:v>
                </c:pt>
                <c:pt idx="272">
                  <c:v>80523</c:v>
                </c:pt>
                <c:pt idx="273">
                  <c:v>80875</c:v>
                </c:pt>
                <c:pt idx="274">
                  <c:v>80476</c:v>
                </c:pt>
                <c:pt idx="275">
                  <c:v>80076</c:v>
                </c:pt>
                <c:pt idx="276">
                  <c:v>79530</c:v>
                </c:pt>
                <c:pt idx="277">
                  <c:v>79665</c:v>
                </c:pt>
                <c:pt idx="278">
                  <c:v>79917</c:v>
                </c:pt>
                <c:pt idx="279">
                  <c:v>80261</c:v>
                </c:pt>
                <c:pt idx="280">
                  <c:v>80625</c:v>
                </c:pt>
                <c:pt idx="281">
                  <c:v>81024</c:v>
                </c:pt>
                <c:pt idx="282">
                  <c:v>81418</c:v>
                </c:pt>
                <c:pt idx="283">
                  <c:v>80960</c:v>
                </c:pt>
                <c:pt idx="284">
                  <c:v>80559</c:v>
                </c:pt>
                <c:pt idx="285">
                  <c:v>80517</c:v>
                </c:pt>
                <c:pt idx="286">
                  <c:v>81519</c:v>
                </c:pt>
                <c:pt idx="287">
                  <c:v>82630</c:v>
                </c:pt>
                <c:pt idx="288">
                  <c:v>86860</c:v>
                </c:pt>
                <c:pt idx="289">
                  <c:v>89801</c:v>
                </c:pt>
                <c:pt idx="290">
                  <c:v>92137</c:v>
                </c:pt>
                <c:pt idx="291">
                  <c:v>96096</c:v>
                </c:pt>
                <c:pt idx="292">
                  <c:v>98092</c:v>
                </c:pt>
                <c:pt idx="293">
                  <c:v>101443</c:v>
                </c:pt>
                <c:pt idx="294">
                  <c:v>105040</c:v>
                </c:pt>
                <c:pt idx="295">
                  <c:v>108641</c:v>
                </c:pt>
                <c:pt idx="296">
                  <c:v>109453</c:v>
                </c:pt>
                <c:pt idx="297">
                  <c:v>111878</c:v>
                </c:pt>
                <c:pt idx="298">
                  <c:v>114394</c:v>
                </c:pt>
                <c:pt idx="299">
                  <c:v>117680</c:v>
                </c:pt>
                <c:pt idx="300">
                  <c:v>120458</c:v>
                </c:pt>
                <c:pt idx="301">
                  <c:v>123758</c:v>
                </c:pt>
                <c:pt idx="302">
                  <c:v>127078</c:v>
                </c:pt>
                <c:pt idx="303">
                  <c:v>131233</c:v>
                </c:pt>
                <c:pt idx="304">
                  <c:v>134187</c:v>
                </c:pt>
              </c:numCache>
            </c:numRef>
          </c:val>
        </c:ser>
        <c:dLbls>
          <c:showLegendKey val="0"/>
          <c:showVal val="0"/>
          <c:showCatName val="0"/>
          <c:showSerName val="0"/>
          <c:showPercent val="0"/>
          <c:showBubbleSize val="0"/>
        </c:dLbls>
        <c:axId val="85269120"/>
        <c:axId val="85283200"/>
      </c:areaChart>
      <c:dateAx>
        <c:axId val="85269120"/>
        <c:scaling>
          <c:orientation val="minMax"/>
        </c:scaling>
        <c:delete val="0"/>
        <c:axPos val="b"/>
        <c:numFmt formatCode="yyyy" sourceLinked="0"/>
        <c:majorTickMark val="out"/>
        <c:minorTickMark val="none"/>
        <c:tickLblPos val="nextTo"/>
        <c:txPr>
          <a:bodyPr rot="2700000"/>
          <a:lstStyle/>
          <a:p>
            <a:pPr>
              <a:defRPr sz="1200"/>
            </a:pPr>
            <a:endParaRPr lang="sv-SE"/>
          </a:p>
        </c:txPr>
        <c:crossAx val="85283200"/>
        <c:crosses val="autoZero"/>
        <c:auto val="1"/>
        <c:lblOffset val="100"/>
        <c:baseTimeUnit val="months"/>
        <c:majorUnit val="1"/>
        <c:majorTimeUnit val="years"/>
      </c:dateAx>
      <c:valAx>
        <c:axId val="85283200"/>
        <c:scaling>
          <c:orientation val="minMax"/>
        </c:scaling>
        <c:delete val="0"/>
        <c:axPos val="l"/>
        <c:majorGridlines/>
        <c:numFmt formatCode="0%" sourceLinked="1"/>
        <c:majorTickMark val="out"/>
        <c:minorTickMark val="none"/>
        <c:tickLblPos val="nextTo"/>
        <c:crossAx val="85269120"/>
        <c:crosses val="autoZero"/>
        <c:crossBetween val="midCat"/>
      </c:valAx>
    </c:plotArea>
    <c:legend>
      <c:legendPos val="r"/>
      <c:layout>
        <c:manualLayout>
          <c:xMode val="edge"/>
          <c:yMode val="edge"/>
          <c:x val="0.12518104195486701"/>
          <c:y val="0.48717638407837949"/>
          <c:w val="0.27623214378439265"/>
          <c:h val="0.30631032137637643"/>
        </c:manualLayout>
      </c:layout>
      <c:overlay val="1"/>
    </c:legend>
    <c:plotVisOnly val="1"/>
    <c:dispBlanksAs val="zero"/>
    <c:showDLblsOverMax val="0"/>
  </c:chart>
  <c:txPr>
    <a:bodyPr/>
    <a:lstStyle/>
    <a:p>
      <a:pPr>
        <a:defRPr sz="1400">
          <a:latin typeface="Calibri" pitchFamily="34" charset="0"/>
          <a:cs typeface="Calibri" pitchFamily="34" charset="0"/>
        </a:defRPr>
      </a:pPr>
      <a:endParaRPr lang="sv-S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'Ark11'!$C$5</c:f>
              <c:strCache>
                <c:ptCount val="1"/>
                <c:pt idx="0">
                  <c:v>Commercial bank</c:v>
                </c:pt>
              </c:strCache>
            </c:strRef>
          </c:tx>
          <c:spPr>
            <a:solidFill>
              <a:srgbClr val="0070C0"/>
            </a:solidFill>
          </c:spPr>
          <c:invertIfNegative val="0"/>
          <c:cat>
            <c:strRef>
              <c:f>'Ark11'!$B$6:$B$7</c:f>
              <c:strCache>
                <c:ptCount val="2"/>
                <c:pt idx="0">
                  <c:v>DNB Bank</c:v>
                </c:pt>
                <c:pt idx="1">
                  <c:v>Nordea Bank Norge</c:v>
                </c:pt>
              </c:strCache>
            </c:strRef>
          </c:cat>
          <c:val>
            <c:numRef>
              <c:f>'Ark11'!$C$6:$C$7</c:f>
              <c:numCache>
                <c:formatCode>0.000</c:formatCode>
                <c:ptCount val="2"/>
                <c:pt idx="0">
                  <c:v>2013.4059999999999</c:v>
                </c:pt>
                <c:pt idx="1">
                  <c:v>581.65899999999999</c:v>
                </c:pt>
              </c:numCache>
            </c:numRef>
          </c:val>
        </c:ser>
        <c:ser>
          <c:idx val="1"/>
          <c:order val="1"/>
          <c:tx>
            <c:strRef>
              <c:f>'Ark11'!$D$5</c:f>
              <c:strCache>
                <c:ptCount val="1"/>
                <c:pt idx="0">
                  <c:v>Savings bank</c:v>
                </c:pt>
              </c:strCache>
            </c:strRef>
          </c:tx>
          <c:invertIfNegative val="0"/>
          <c:cat>
            <c:strRef>
              <c:f>'Ark11'!$B$6:$B$7</c:f>
              <c:strCache>
                <c:ptCount val="2"/>
                <c:pt idx="0">
                  <c:v>DNB Bank</c:v>
                </c:pt>
                <c:pt idx="1">
                  <c:v>Nordea Bank Norge</c:v>
                </c:pt>
              </c:strCache>
            </c:strRef>
          </c:cat>
          <c:val>
            <c:numRef>
              <c:f>'Ark11'!$D$6:$D$7</c:f>
              <c:numCache>
                <c:formatCode>General</c:formatCode>
                <c:ptCount val="2"/>
              </c:numCache>
            </c:numRef>
          </c:val>
        </c:ser>
        <c:ser>
          <c:idx val="2"/>
          <c:order val="2"/>
          <c:tx>
            <c:strRef>
              <c:f>'Ark11'!$E$5</c:f>
              <c:strCache>
                <c:ptCount val="1"/>
                <c:pt idx="0">
                  <c:v>Branch of foreign bank</c:v>
                </c:pt>
              </c:strCache>
            </c:strRef>
          </c:tx>
          <c:invertIfNegative val="0"/>
          <c:cat>
            <c:strRef>
              <c:f>'Ark11'!$B$6:$B$7</c:f>
              <c:strCache>
                <c:ptCount val="2"/>
                <c:pt idx="0">
                  <c:v>DNB Bank</c:v>
                </c:pt>
                <c:pt idx="1">
                  <c:v>Nordea Bank Norge</c:v>
                </c:pt>
              </c:strCache>
            </c:strRef>
          </c:cat>
          <c:val>
            <c:numRef>
              <c:f>'Ark11'!$E$6:$E$7</c:f>
              <c:numCache>
                <c:formatCode>General</c:formatCode>
                <c:ptCount val="2"/>
              </c:numCache>
            </c:numRef>
          </c:val>
        </c:ser>
        <c:dLbls>
          <c:showLegendKey val="0"/>
          <c:showVal val="0"/>
          <c:showCatName val="0"/>
          <c:showSerName val="0"/>
          <c:showPercent val="0"/>
          <c:showBubbleSize val="0"/>
        </c:dLbls>
        <c:gapWidth val="150"/>
        <c:overlap val="100"/>
        <c:axId val="85141376"/>
        <c:axId val="85142912"/>
      </c:barChart>
      <c:catAx>
        <c:axId val="85141376"/>
        <c:scaling>
          <c:orientation val="minMax"/>
        </c:scaling>
        <c:delete val="0"/>
        <c:axPos val="b"/>
        <c:majorTickMark val="none"/>
        <c:minorTickMark val="none"/>
        <c:tickLblPos val="none"/>
        <c:crossAx val="85142912"/>
        <c:crosses val="autoZero"/>
        <c:auto val="1"/>
        <c:lblAlgn val="ctr"/>
        <c:lblOffset val="100"/>
        <c:noMultiLvlLbl val="0"/>
      </c:catAx>
      <c:valAx>
        <c:axId val="85142912"/>
        <c:scaling>
          <c:orientation val="minMax"/>
          <c:max val="2000"/>
        </c:scaling>
        <c:delete val="0"/>
        <c:axPos val="l"/>
        <c:numFmt formatCode="#,##0" sourceLinked="0"/>
        <c:majorTickMark val="out"/>
        <c:minorTickMark val="none"/>
        <c:tickLblPos val="nextTo"/>
        <c:crossAx val="85141376"/>
        <c:crosses val="autoZero"/>
        <c:crossBetween val="between"/>
      </c:valAx>
    </c:plotArea>
    <c:plotVisOnly val="1"/>
    <c:dispBlanksAs val="gap"/>
    <c:showDLblsOverMax val="0"/>
  </c:chart>
  <c:txPr>
    <a:bodyPr/>
    <a:lstStyle/>
    <a:p>
      <a:pPr>
        <a:defRPr sz="1400">
          <a:latin typeface="Calibri" pitchFamily="34" charset="0"/>
          <a:cs typeface="Calibri" pitchFamily="34" charset="0"/>
        </a:defRPr>
      </a:pPr>
      <a:endParaRPr lang="sv-S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2"/>
          <c:order val="0"/>
          <c:tx>
            <c:strRef>
              <c:f>'Ark11'!$E$147</c:f>
              <c:strCache>
                <c:ptCount val="1"/>
                <c:pt idx="0">
                  <c:v>Branch of foreign bank</c:v>
                </c:pt>
              </c:strCache>
            </c:strRef>
          </c:tx>
          <c:spPr>
            <a:solidFill>
              <a:schemeClr val="bg1">
                <a:lumMod val="50000"/>
              </a:schemeClr>
            </a:solidFill>
          </c:spPr>
          <c:invertIfNegative val="0"/>
          <c:cat>
            <c:strRef>
              <c:f>'Ark11'!$B$148:$B$283</c:f>
              <c:strCache>
                <c:ptCount val="136"/>
                <c:pt idx="0">
                  <c:v>Danske Bank NUF</c:v>
                </c:pt>
                <c:pt idx="1">
                  <c:v>Handelsbanken NUF</c:v>
                </c:pt>
                <c:pt idx="2">
                  <c:v>Skandinaviska Enskilda Banken NUF</c:v>
                </c:pt>
                <c:pt idx="3">
                  <c:v>Sparebanken Rogaland</c:v>
                </c:pt>
                <c:pt idx="4">
                  <c:v>Sparebanken Vest</c:v>
                </c:pt>
                <c:pt idx="5">
                  <c:v>Sparebank 1 SMN</c:v>
                </c:pt>
                <c:pt idx="6">
                  <c:v>Sparebanken Nord-Norge</c:v>
                </c:pt>
                <c:pt idx="7">
                  <c:v>Santander Consumer Bank AS (Juridisk enhet)       </c:v>
                </c:pt>
                <c:pt idx="8">
                  <c:v>Swedbank NUF</c:v>
                </c:pt>
                <c:pt idx="9">
                  <c:v>Sparebanken Møre</c:v>
                </c:pt>
                <c:pt idx="10">
                  <c:v>Sparebanken Sør</c:v>
                </c:pt>
                <c:pt idx="11">
                  <c:v>Sparebanken Pluss</c:v>
                </c:pt>
                <c:pt idx="12">
                  <c:v>Sparebanken Hedmark</c:v>
                </c:pt>
                <c:pt idx="13">
                  <c:v>BN Bank</c:v>
                </c:pt>
                <c:pt idx="14">
                  <c:v>Storebrand Bank</c:v>
                </c:pt>
                <c:pt idx="15">
                  <c:v>Skandiabanken AB NUF</c:v>
                </c:pt>
                <c:pt idx="16">
                  <c:v>Sparebanken Sogn og Fjordane</c:v>
                </c:pt>
                <c:pt idx="17">
                  <c:v>Sparebanken Øst</c:v>
                </c:pt>
                <c:pt idx="18">
                  <c:v>Bank 1 Oslo Akershus AS                           </c:v>
                </c:pt>
                <c:pt idx="19">
                  <c:v>KLP Banken</c:v>
                </c:pt>
                <c:pt idx="20">
                  <c:v>Sandnes Sparebank</c:v>
                </c:pt>
                <c:pt idx="21">
                  <c:v>Helgeland Sparebank</c:v>
                </c:pt>
                <c:pt idx="22">
                  <c:v>SpareBank 1 Buskerud-Vestfold                     </c:v>
                </c:pt>
                <c:pt idx="23">
                  <c:v>Gjensidige Bank</c:v>
                </c:pt>
                <c:pt idx="24">
                  <c:v>Sparebanken Telemark                              </c:v>
                </c:pt>
                <c:pt idx="25">
                  <c:v>Landkreditt Bank</c:v>
                </c:pt>
                <c:pt idx="26">
                  <c:v>Sparebank 1 Østfold Akershus                      </c:v>
                </c:pt>
                <c:pt idx="27">
                  <c:v>Fana Sparebank</c:v>
                </c:pt>
                <c:pt idx="28">
                  <c:v>Sparebank 1 Ringerike Hadeland                    </c:v>
                </c:pt>
                <c:pt idx="29">
                  <c:v>Fortis Bank SA/   NUF</c:v>
                </c:pt>
                <c:pt idx="30">
                  <c:v>Totens Sparebank</c:v>
                </c:pt>
                <c:pt idx="31">
                  <c:v>Sparebanken Nordvest                              </c:v>
                </c:pt>
                <c:pt idx="32">
                  <c:v>Pareto Bank ASA                                   </c:v>
                </c:pt>
                <c:pt idx="33">
                  <c:v>Haugesund Sparebank                               </c:v>
                </c:pt>
                <c:pt idx="34">
                  <c:v>SpareBank 1 Søre Sunnmøre                         </c:v>
                </c:pt>
                <c:pt idx="35">
                  <c:v>Spareskillingsbanken                              </c:v>
                </c:pt>
                <c:pt idx="36">
                  <c:v>Aurskog Sparebank                                 </c:v>
                </c:pt>
                <c:pt idx="37">
                  <c:v>SpareBank 1 Hallingdal                            </c:v>
                </c:pt>
                <c:pt idx="38">
                  <c:v>Bank Norwegian AS                                 </c:v>
                </c:pt>
                <c:pt idx="39">
                  <c:v>Nøtterø Sparebank                                 </c:v>
                </c:pt>
                <c:pt idx="40">
                  <c:v>Time Sparebank                                    </c:v>
                </c:pt>
                <c:pt idx="41">
                  <c:v>Skudenes &amp; Aakra Sparebank                        </c:v>
                </c:pt>
                <c:pt idx="42">
                  <c:v>Modum Sparebank                                   </c:v>
                </c:pt>
                <c:pt idx="43">
                  <c:v>Klepp Sparebank                                   </c:v>
                </c:pt>
                <c:pt idx="44">
                  <c:v>Nes Prestegjelds Sparebank                        </c:v>
                </c:pt>
                <c:pt idx="45">
                  <c:v>Jernbanepersonalets Sparebank                     </c:v>
                </c:pt>
                <c:pt idx="46">
                  <c:v>GE Money Bank NUF</c:v>
                </c:pt>
                <c:pt idx="47">
                  <c:v>Sparebanken Narvik                                </c:v>
                </c:pt>
                <c:pt idx="48">
                  <c:v>Lillestrøm Sparebank                              </c:v>
                </c:pt>
                <c:pt idx="49">
                  <c:v>Melhus Sparebank                                  </c:v>
                </c:pt>
                <c:pt idx="50">
                  <c:v>Flekkefjord Sparebank                             </c:v>
                </c:pt>
                <c:pt idx="51">
                  <c:v>Terra Finans og Kredittbank AS(Juridisk enhet)    </c:v>
                </c:pt>
                <c:pt idx="52">
                  <c:v>Høland og Setskog Sparebank                       </c:v>
                </c:pt>
                <c:pt idx="53">
                  <c:v>J.P.Morgan Europe  NUF</c:v>
                </c:pt>
                <c:pt idx="54">
                  <c:v>Sparebank 1 Gudbrandsdal                          </c:v>
                </c:pt>
                <c:pt idx="55">
                  <c:v>Lom og Skjåk Sparebank                            </c:v>
                </c:pt>
                <c:pt idx="56">
                  <c:v>Odal Sparebank                                    </c:v>
                </c:pt>
                <c:pt idx="57">
                  <c:v>Bamble og Langesund Sparebank                     </c:v>
                </c:pt>
                <c:pt idx="58">
                  <c:v>Askim Sparebank                                   </c:v>
                </c:pt>
                <c:pt idx="59">
                  <c:v>Rørosbanken Røros Sparebank                       </c:v>
                </c:pt>
                <c:pt idx="60">
                  <c:v>Larvikbanken Brunlanes Sparebank                  </c:v>
                </c:pt>
                <c:pt idx="61">
                  <c:v>Orkdal Sparebank                                  </c:v>
                </c:pt>
                <c:pt idx="62">
                  <c:v>Voss Veksel- og Landmandsbank ASA                 </c:v>
                </c:pt>
                <c:pt idx="63">
                  <c:v>Søgne og Greipstad Sparebank                      </c:v>
                </c:pt>
                <c:pt idx="64">
                  <c:v>Marker Sparebank                                  </c:v>
                </c:pt>
                <c:pt idx="65">
                  <c:v>Indre Sogn Sparebank                              </c:v>
                </c:pt>
                <c:pt idx="66">
                  <c:v>Voss Sparebank                                    </c:v>
                </c:pt>
                <c:pt idx="67">
                  <c:v>Surnadal Sparebank                                </c:v>
                </c:pt>
                <c:pt idx="68">
                  <c:v>Eidsberg Sparebank                                </c:v>
                </c:pt>
                <c:pt idx="69">
                  <c:v>Selbu Sparebank                                   </c:v>
                </c:pt>
                <c:pt idx="70">
                  <c:v>Kragerø Sparebank                                 </c:v>
                </c:pt>
                <c:pt idx="71">
                  <c:v>Luster Sparebank                                  </c:v>
                </c:pt>
                <c:pt idx="72">
                  <c:v>Harstad Sparebank                                 </c:v>
                </c:pt>
                <c:pt idx="73">
                  <c:v>Bien Sparebank AS                                 </c:v>
                </c:pt>
                <c:pt idx="74">
                  <c:v>Lillesands Sparebank                              </c:v>
                </c:pt>
                <c:pt idx="75">
                  <c:v>Grong Sparebank                                   </c:v>
                </c:pt>
                <c:pt idx="76">
                  <c:v>Kvinesdal Sparebank                               </c:v>
                </c:pt>
                <c:pt idx="77">
                  <c:v>Meldal Sparebank                                  </c:v>
                </c:pt>
                <c:pt idx="78">
                  <c:v>Tinn Sparebank                                    </c:v>
                </c:pt>
                <c:pt idx="79">
                  <c:v>Strømmen Sparebank                                </c:v>
                </c:pt>
                <c:pt idx="80">
                  <c:v>Stadsbygd Sparebank                               </c:v>
                </c:pt>
                <c:pt idx="81">
                  <c:v>Opdals Sparebank                                  </c:v>
                </c:pt>
                <c:pt idx="82">
                  <c:v>Ørland Sparebank                                  </c:v>
                </c:pt>
                <c:pt idx="83">
                  <c:v>Arendal og Omegns Sparekasse                      </c:v>
                </c:pt>
                <c:pt idx="84">
                  <c:v>Hjartdal og Gransherad Sparebank                  </c:v>
                </c:pt>
                <c:pt idx="85">
                  <c:v>Bud  Fræna og Hustad Sparebank                    </c:v>
                </c:pt>
                <c:pt idx="86">
                  <c:v>Hol Sparebank                                     </c:v>
                </c:pt>
                <c:pt idx="87">
                  <c:v>Tolga-Os Sparebank                                </c:v>
                </c:pt>
                <c:pt idx="88">
                  <c:v>Hjelmeland Sparebank                              </c:v>
                </c:pt>
                <c:pt idx="89">
                  <c:v>Bank2 ASA                                         </c:v>
                </c:pt>
                <c:pt idx="90">
                  <c:v>Fornebu Sparebank                                 </c:v>
                </c:pt>
                <c:pt idx="91">
                  <c:v>Sunndal Sparebank                                 </c:v>
                </c:pt>
                <c:pt idx="92">
                  <c:v>Blaker Sparebank                                  </c:v>
                </c:pt>
                <c:pt idx="93">
                  <c:v>yA Bank AS                                        </c:v>
                </c:pt>
                <c:pt idx="94">
                  <c:v>Andebu Sparebank                                  </c:v>
                </c:pt>
                <c:pt idx="95">
                  <c:v>Berg Sparebank                                    </c:v>
                </c:pt>
                <c:pt idx="96">
                  <c:v>Spydeberg Sparebank                               </c:v>
                </c:pt>
                <c:pt idx="97">
                  <c:v>Trøgstad Sparebank                                </c:v>
                </c:pt>
                <c:pt idx="98">
                  <c:v>Ørskog Sparebank                                  </c:v>
                </c:pt>
                <c:pt idx="99">
                  <c:v>Aasen Sparebank                                   </c:v>
                </c:pt>
                <c:pt idx="100">
                  <c:v>Hønefoss Sparebank                                </c:v>
                </c:pt>
                <c:pt idx="101">
                  <c:v>Klæbu Sparebank                                   </c:v>
                </c:pt>
                <c:pt idx="102">
                  <c:v>Bø Sparebank                                      </c:v>
                </c:pt>
                <c:pt idx="103">
                  <c:v>Drangedal og Tørdal Sparebank                     </c:v>
                </c:pt>
                <c:pt idx="104">
                  <c:v>Bjugn Sparebank                                   </c:v>
                </c:pt>
                <c:pt idx="105">
                  <c:v>Seljord Sparebank                                 </c:v>
                </c:pt>
                <c:pt idx="106">
                  <c:v>Sparebanken Hemne                                 </c:v>
                </c:pt>
                <c:pt idx="107">
                  <c:v>Grue Sparebank                                    </c:v>
                </c:pt>
                <c:pt idx="108">
                  <c:v>Etne Sparebank                                    </c:v>
                </c:pt>
                <c:pt idx="109">
                  <c:v>Åfjord Sparebank                                  </c:v>
                </c:pt>
                <c:pt idx="110">
                  <c:v>Ofoten Sparebank                                  </c:v>
                </c:pt>
                <c:pt idx="111">
                  <c:v>Hegra Sparebank                                   </c:v>
                </c:pt>
                <c:pt idx="112">
                  <c:v>Verdibanken ASA                                   </c:v>
                </c:pt>
                <c:pt idx="113">
                  <c:v>Evje og Hornnes Sparebank                         </c:v>
                </c:pt>
                <c:pt idx="114">
                  <c:v>Nesset Sparebank                                  </c:v>
                </c:pt>
                <c:pt idx="115">
                  <c:v>Rindal Sparebank                                  </c:v>
                </c:pt>
                <c:pt idx="116">
                  <c:v>Valle Sparebank                                   </c:v>
                </c:pt>
                <c:pt idx="117">
                  <c:v>Citibank NUF</c:v>
                </c:pt>
                <c:pt idx="118">
                  <c:v>Netfonds Bank ASA                                 </c:v>
                </c:pt>
                <c:pt idx="119">
                  <c:v>Nordnet Bank NUF</c:v>
                </c:pt>
                <c:pt idx="120">
                  <c:v>Soknedal Sparebank                                </c:v>
                </c:pt>
                <c:pt idx="121">
                  <c:v>Birkenes Sparebank                                </c:v>
                </c:pt>
                <c:pt idx="122">
                  <c:v>Haltdalen Sparebank                               </c:v>
                </c:pt>
                <c:pt idx="123">
                  <c:v>Gjerstad Sparebank                                </c:v>
                </c:pt>
                <c:pt idx="124">
                  <c:v>Vik Sparebank                                     </c:v>
                </c:pt>
                <c:pt idx="125">
                  <c:v>Tysnes Sparebank                                  </c:v>
                </c:pt>
                <c:pt idx="126">
                  <c:v>Vegårshei Sparebank                               </c:v>
                </c:pt>
                <c:pt idx="127">
                  <c:v>Aurland Sparebank                                 </c:v>
                </c:pt>
                <c:pt idx="128">
                  <c:v>Bluestep Finans NUF</c:v>
                </c:pt>
                <c:pt idx="129">
                  <c:v>Lofoten Sparebank                                 </c:v>
                </c:pt>
                <c:pt idx="130">
                  <c:v>Ekspresbank NUF</c:v>
                </c:pt>
                <c:pt idx="131">
                  <c:v>Vestre Slidre Sparebank                           </c:v>
                </c:pt>
                <c:pt idx="132">
                  <c:v>Gildeskål Sparebank                               </c:v>
                </c:pt>
                <c:pt idx="133">
                  <c:v>Etnedal Sparebank                                 </c:v>
                </c:pt>
                <c:pt idx="134">
                  <c:v>Vang Sparebank                                    </c:v>
                </c:pt>
                <c:pt idx="135">
                  <c:v>Cultura Sparebank                                 </c:v>
                </c:pt>
              </c:strCache>
            </c:strRef>
          </c:cat>
          <c:val>
            <c:numRef>
              <c:f>'Ark11'!$E$148:$E$283</c:f>
              <c:numCache>
                <c:formatCode>0.000</c:formatCode>
                <c:ptCount val="136"/>
                <c:pt idx="0">
                  <c:v>199.837219</c:v>
                </c:pt>
                <c:pt idx="1">
                  <c:v>150.06419200000002</c:v>
                </c:pt>
                <c:pt idx="2">
                  <c:v>146.766536</c:v>
                </c:pt>
                <c:pt idx="8">
                  <c:v>60.291668000000001</c:v>
                </c:pt>
                <c:pt idx="15">
                  <c:v>37.576371000000002</c:v>
                </c:pt>
                <c:pt idx="29">
                  <c:v>13.883102999999998</c:v>
                </c:pt>
                <c:pt idx="46">
                  <c:v>5.4386640000000002</c:v>
                </c:pt>
                <c:pt idx="53">
                  <c:v>4.3474700000000004</c:v>
                </c:pt>
                <c:pt idx="117">
                  <c:v>1.224853</c:v>
                </c:pt>
                <c:pt idx="119">
                  <c:v>1.1923759999999999</c:v>
                </c:pt>
                <c:pt idx="128">
                  <c:v>0.74081200000000003</c:v>
                </c:pt>
                <c:pt idx="130">
                  <c:v>0.70701599999999998</c:v>
                </c:pt>
              </c:numCache>
            </c:numRef>
          </c:val>
        </c:ser>
        <c:ser>
          <c:idx val="1"/>
          <c:order val="1"/>
          <c:tx>
            <c:strRef>
              <c:f>'Ark11'!$D$147</c:f>
              <c:strCache>
                <c:ptCount val="1"/>
                <c:pt idx="0">
                  <c:v>Savings bank</c:v>
                </c:pt>
              </c:strCache>
            </c:strRef>
          </c:tx>
          <c:spPr>
            <a:solidFill>
              <a:srgbClr val="C00000"/>
            </a:solidFill>
          </c:spPr>
          <c:invertIfNegative val="0"/>
          <c:cat>
            <c:strRef>
              <c:f>'Ark11'!$B$148:$B$283</c:f>
              <c:strCache>
                <c:ptCount val="136"/>
                <c:pt idx="0">
                  <c:v>Danske Bank NUF</c:v>
                </c:pt>
                <c:pt idx="1">
                  <c:v>Handelsbanken NUF</c:v>
                </c:pt>
                <c:pt idx="2">
                  <c:v>Skandinaviska Enskilda Banken NUF</c:v>
                </c:pt>
                <c:pt idx="3">
                  <c:v>Sparebanken Rogaland</c:v>
                </c:pt>
                <c:pt idx="4">
                  <c:v>Sparebanken Vest</c:v>
                </c:pt>
                <c:pt idx="5">
                  <c:v>Sparebank 1 SMN</c:v>
                </c:pt>
                <c:pt idx="6">
                  <c:v>Sparebanken Nord-Norge</c:v>
                </c:pt>
                <c:pt idx="7">
                  <c:v>Santander Consumer Bank AS (Juridisk enhet)       </c:v>
                </c:pt>
                <c:pt idx="8">
                  <c:v>Swedbank NUF</c:v>
                </c:pt>
                <c:pt idx="9">
                  <c:v>Sparebanken Møre</c:v>
                </c:pt>
                <c:pt idx="10">
                  <c:v>Sparebanken Sør</c:v>
                </c:pt>
                <c:pt idx="11">
                  <c:v>Sparebanken Pluss</c:v>
                </c:pt>
                <c:pt idx="12">
                  <c:v>Sparebanken Hedmark</c:v>
                </c:pt>
                <c:pt idx="13">
                  <c:v>BN Bank</c:v>
                </c:pt>
                <c:pt idx="14">
                  <c:v>Storebrand Bank</c:v>
                </c:pt>
                <c:pt idx="15">
                  <c:v>Skandiabanken AB NUF</c:v>
                </c:pt>
                <c:pt idx="16">
                  <c:v>Sparebanken Sogn og Fjordane</c:v>
                </c:pt>
                <c:pt idx="17">
                  <c:v>Sparebanken Øst</c:v>
                </c:pt>
                <c:pt idx="18">
                  <c:v>Bank 1 Oslo Akershus AS                           </c:v>
                </c:pt>
                <c:pt idx="19">
                  <c:v>KLP Banken</c:v>
                </c:pt>
                <c:pt idx="20">
                  <c:v>Sandnes Sparebank</c:v>
                </c:pt>
                <c:pt idx="21">
                  <c:v>Helgeland Sparebank</c:v>
                </c:pt>
                <c:pt idx="22">
                  <c:v>SpareBank 1 Buskerud-Vestfold                     </c:v>
                </c:pt>
                <c:pt idx="23">
                  <c:v>Gjensidige Bank</c:v>
                </c:pt>
                <c:pt idx="24">
                  <c:v>Sparebanken Telemark                              </c:v>
                </c:pt>
                <c:pt idx="25">
                  <c:v>Landkreditt Bank</c:v>
                </c:pt>
                <c:pt idx="26">
                  <c:v>Sparebank 1 Østfold Akershus                      </c:v>
                </c:pt>
                <c:pt idx="27">
                  <c:v>Fana Sparebank</c:v>
                </c:pt>
                <c:pt idx="28">
                  <c:v>Sparebank 1 Ringerike Hadeland                    </c:v>
                </c:pt>
                <c:pt idx="29">
                  <c:v>Fortis Bank SA/   NUF</c:v>
                </c:pt>
                <c:pt idx="30">
                  <c:v>Totens Sparebank</c:v>
                </c:pt>
                <c:pt idx="31">
                  <c:v>Sparebanken Nordvest                              </c:v>
                </c:pt>
                <c:pt idx="32">
                  <c:v>Pareto Bank ASA                                   </c:v>
                </c:pt>
                <c:pt idx="33">
                  <c:v>Haugesund Sparebank                               </c:v>
                </c:pt>
                <c:pt idx="34">
                  <c:v>SpareBank 1 Søre Sunnmøre                         </c:v>
                </c:pt>
                <c:pt idx="35">
                  <c:v>Spareskillingsbanken                              </c:v>
                </c:pt>
                <c:pt idx="36">
                  <c:v>Aurskog Sparebank                                 </c:v>
                </c:pt>
                <c:pt idx="37">
                  <c:v>SpareBank 1 Hallingdal                            </c:v>
                </c:pt>
                <c:pt idx="38">
                  <c:v>Bank Norwegian AS                                 </c:v>
                </c:pt>
                <c:pt idx="39">
                  <c:v>Nøtterø Sparebank                                 </c:v>
                </c:pt>
                <c:pt idx="40">
                  <c:v>Time Sparebank                                    </c:v>
                </c:pt>
                <c:pt idx="41">
                  <c:v>Skudenes &amp; Aakra Sparebank                        </c:v>
                </c:pt>
                <c:pt idx="42">
                  <c:v>Modum Sparebank                                   </c:v>
                </c:pt>
                <c:pt idx="43">
                  <c:v>Klepp Sparebank                                   </c:v>
                </c:pt>
                <c:pt idx="44">
                  <c:v>Nes Prestegjelds Sparebank                        </c:v>
                </c:pt>
                <c:pt idx="45">
                  <c:v>Jernbanepersonalets Sparebank                     </c:v>
                </c:pt>
                <c:pt idx="46">
                  <c:v>GE Money Bank NUF</c:v>
                </c:pt>
                <c:pt idx="47">
                  <c:v>Sparebanken Narvik                                </c:v>
                </c:pt>
                <c:pt idx="48">
                  <c:v>Lillestrøm Sparebank                              </c:v>
                </c:pt>
                <c:pt idx="49">
                  <c:v>Melhus Sparebank                                  </c:v>
                </c:pt>
                <c:pt idx="50">
                  <c:v>Flekkefjord Sparebank                             </c:v>
                </c:pt>
                <c:pt idx="51">
                  <c:v>Terra Finans og Kredittbank AS(Juridisk enhet)    </c:v>
                </c:pt>
                <c:pt idx="52">
                  <c:v>Høland og Setskog Sparebank                       </c:v>
                </c:pt>
                <c:pt idx="53">
                  <c:v>J.P.Morgan Europe  NUF</c:v>
                </c:pt>
                <c:pt idx="54">
                  <c:v>Sparebank 1 Gudbrandsdal                          </c:v>
                </c:pt>
                <c:pt idx="55">
                  <c:v>Lom og Skjåk Sparebank                            </c:v>
                </c:pt>
                <c:pt idx="56">
                  <c:v>Odal Sparebank                                    </c:v>
                </c:pt>
                <c:pt idx="57">
                  <c:v>Bamble og Langesund Sparebank                     </c:v>
                </c:pt>
                <c:pt idx="58">
                  <c:v>Askim Sparebank                                   </c:v>
                </c:pt>
                <c:pt idx="59">
                  <c:v>Rørosbanken Røros Sparebank                       </c:v>
                </c:pt>
                <c:pt idx="60">
                  <c:v>Larvikbanken Brunlanes Sparebank                  </c:v>
                </c:pt>
                <c:pt idx="61">
                  <c:v>Orkdal Sparebank                                  </c:v>
                </c:pt>
                <c:pt idx="62">
                  <c:v>Voss Veksel- og Landmandsbank ASA                 </c:v>
                </c:pt>
                <c:pt idx="63">
                  <c:v>Søgne og Greipstad Sparebank                      </c:v>
                </c:pt>
                <c:pt idx="64">
                  <c:v>Marker Sparebank                                  </c:v>
                </c:pt>
                <c:pt idx="65">
                  <c:v>Indre Sogn Sparebank                              </c:v>
                </c:pt>
                <c:pt idx="66">
                  <c:v>Voss Sparebank                                    </c:v>
                </c:pt>
                <c:pt idx="67">
                  <c:v>Surnadal Sparebank                                </c:v>
                </c:pt>
                <c:pt idx="68">
                  <c:v>Eidsberg Sparebank                                </c:v>
                </c:pt>
                <c:pt idx="69">
                  <c:v>Selbu Sparebank                                   </c:v>
                </c:pt>
                <c:pt idx="70">
                  <c:v>Kragerø Sparebank                                 </c:v>
                </c:pt>
                <c:pt idx="71">
                  <c:v>Luster Sparebank                                  </c:v>
                </c:pt>
                <c:pt idx="72">
                  <c:v>Harstad Sparebank                                 </c:v>
                </c:pt>
                <c:pt idx="73">
                  <c:v>Bien Sparebank AS                                 </c:v>
                </c:pt>
                <c:pt idx="74">
                  <c:v>Lillesands Sparebank                              </c:v>
                </c:pt>
                <c:pt idx="75">
                  <c:v>Grong Sparebank                                   </c:v>
                </c:pt>
                <c:pt idx="76">
                  <c:v>Kvinesdal Sparebank                               </c:v>
                </c:pt>
                <c:pt idx="77">
                  <c:v>Meldal Sparebank                                  </c:v>
                </c:pt>
                <c:pt idx="78">
                  <c:v>Tinn Sparebank                                    </c:v>
                </c:pt>
                <c:pt idx="79">
                  <c:v>Strømmen Sparebank                                </c:v>
                </c:pt>
                <c:pt idx="80">
                  <c:v>Stadsbygd Sparebank                               </c:v>
                </c:pt>
                <c:pt idx="81">
                  <c:v>Opdals Sparebank                                  </c:v>
                </c:pt>
                <c:pt idx="82">
                  <c:v>Ørland Sparebank                                  </c:v>
                </c:pt>
                <c:pt idx="83">
                  <c:v>Arendal og Omegns Sparekasse                      </c:v>
                </c:pt>
                <c:pt idx="84">
                  <c:v>Hjartdal og Gransherad Sparebank                  </c:v>
                </c:pt>
                <c:pt idx="85">
                  <c:v>Bud  Fræna og Hustad Sparebank                    </c:v>
                </c:pt>
                <c:pt idx="86">
                  <c:v>Hol Sparebank                                     </c:v>
                </c:pt>
                <c:pt idx="87">
                  <c:v>Tolga-Os Sparebank                                </c:v>
                </c:pt>
                <c:pt idx="88">
                  <c:v>Hjelmeland Sparebank                              </c:v>
                </c:pt>
                <c:pt idx="89">
                  <c:v>Bank2 ASA                                         </c:v>
                </c:pt>
                <c:pt idx="90">
                  <c:v>Fornebu Sparebank                                 </c:v>
                </c:pt>
                <c:pt idx="91">
                  <c:v>Sunndal Sparebank                                 </c:v>
                </c:pt>
                <c:pt idx="92">
                  <c:v>Blaker Sparebank                                  </c:v>
                </c:pt>
                <c:pt idx="93">
                  <c:v>yA Bank AS                                        </c:v>
                </c:pt>
                <c:pt idx="94">
                  <c:v>Andebu Sparebank                                  </c:v>
                </c:pt>
                <c:pt idx="95">
                  <c:v>Berg Sparebank                                    </c:v>
                </c:pt>
                <c:pt idx="96">
                  <c:v>Spydeberg Sparebank                               </c:v>
                </c:pt>
                <c:pt idx="97">
                  <c:v>Trøgstad Sparebank                                </c:v>
                </c:pt>
                <c:pt idx="98">
                  <c:v>Ørskog Sparebank                                  </c:v>
                </c:pt>
                <c:pt idx="99">
                  <c:v>Aasen Sparebank                                   </c:v>
                </c:pt>
                <c:pt idx="100">
                  <c:v>Hønefoss Sparebank                                </c:v>
                </c:pt>
                <c:pt idx="101">
                  <c:v>Klæbu Sparebank                                   </c:v>
                </c:pt>
                <c:pt idx="102">
                  <c:v>Bø Sparebank                                      </c:v>
                </c:pt>
                <c:pt idx="103">
                  <c:v>Drangedal og Tørdal Sparebank                     </c:v>
                </c:pt>
                <c:pt idx="104">
                  <c:v>Bjugn Sparebank                                   </c:v>
                </c:pt>
                <c:pt idx="105">
                  <c:v>Seljord Sparebank                                 </c:v>
                </c:pt>
                <c:pt idx="106">
                  <c:v>Sparebanken Hemne                                 </c:v>
                </c:pt>
                <c:pt idx="107">
                  <c:v>Grue Sparebank                                    </c:v>
                </c:pt>
                <c:pt idx="108">
                  <c:v>Etne Sparebank                                    </c:v>
                </c:pt>
                <c:pt idx="109">
                  <c:v>Åfjord Sparebank                                  </c:v>
                </c:pt>
                <c:pt idx="110">
                  <c:v>Ofoten Sparebank                                  </c:v>
                </c:pt>
                <c:pt idx="111">
                  <c:v>Hegra Sparebank                                   </c:v>
                </c:pt>
                <c:pt idx="112">
                  <c:v>Verdibanken ASA                                   </c:v>
                </c:pt>
                <c:pt idx="113">
                  <c:v>Evje og Hornnes Sparebank                         </c:v>
                </c:pt>
                <c:pt idx="114">
                  <c:v>Nesset Sparebank                                  </c:v>
                </c:pt>
                <c:pt idx="115">
                  <c:v>Rindal Sparebank                                  </c:v>
                </c:pt>
                <c:pt idx="116">
                  <c:v>Valle Sparebank                                   </c:v>
                </c:pt>
                <c:pt idx="117">
                  <c:v>Citibank NUF</c:v>
                </c:pt>
                <c:pt idx="118">
                  <c:v>Netfonds Bank ASA                                 </c:v>
                </c:pt>
                <c:pt idx="119">
                  <c:v>Nordnet Bank NUF</c:v>
                </c:pt>
                <c:pt idx="120">
                  <c:v>Soknedal Sparebank                                </c:v>
                </c:pt>
                <c:pt idx="121">
                  <c:v>Birkenes Sparebank                                </c:v>
                </c:pt>
                <c:pt idx="122">
                  <c:v>Haltdalen Sparebank                               </c:v>
                </c:pt>
                <c:pt idx="123">
                  <c:v>Gjerstad Sparebank                                </c:v>
                </c:pt>
                <c:pt idx="124">
                  <c:v>Vik Sparebank                                     </c:v>
                </c:pt>
                <c:pt idx="125">
                  <c:v>Tysnes Sparebank                                  </c:v>
                </c:pt>
                <c:pt idx="126">
                  <c:v>Vegårshei Sparebank                               </c:v>
                </c:pt>
                <c:pt idx="127">
                  <c:v>Aurland Sparebank                                 </c:v>
                </c:pt>
                <c:pt idx="128">
                  <c:v>Bluestep Finans NUF</c:v>
                </c:pt>
                <c:pt idx="129">
                  <c:v>Lofoten Sparebank                                 </c:v>
                </c:pt>
                <c:pt idx="130">
                  <c:v>Ekspresbank NUF</c:v>
                </c:pt>
                <c:pt idx="131">
                  <c:v>Vestre Slidre Sparebank                           </c:v>
                </c:pt>
                <c:pt idx="132">
                  <c:v>Gildeskål Sparebank                               </c:v>
                </c:pt>
                <c:pt idx="133">
                  <c:v>Etnedal Sparebank                                 </c:v>
                </c:pt>
                <c:pt idx="134">
                  <c:v>Vang Sparebank                                    </c:v>
                </c:pt>
                <c:pt idx="135">
                  <c:v>Cultura Sparebank                                 </c:v>
                </c:pt>
              </c:strCache>
            </c:strRef>
          </c:cat>
          <c:val>
            <c:numRef>
              <c:f>'Ark11'!$D$148:$D$283</c:f>
              <c:numCache>
                <c:formatCode>General</c:formatCode>
                <c:ptCount val="136"/>
                <c:pt idx="3" formatCode="0.000">
                  <c:v>141.54300000000001</c:v>
                </c:pt>
                <c:pt idx="4" formatCode="0.000">
                  <c:v>127.828</c:v>
                </c:pt>
                <c:pt idx="5" formatCode="0.000">
                  <c:v>107.91885499999999</c:v>
                </c:pt>
                <c:pt idx="6" formatCode="0.000">
                  <c:v>75.260999999999996</c:v>
                </c:pt>
                <c:pt idx="9" formatCode="0.000">
                  <c:v>51.59</c:v>
                </c:pt>
                <c:pt idx="10" formatCode="0.000">
                  <c:v>44.478999999999999</c:v>
                </c:pt>
                <c:pt idx="11" formatCode="0.000">
                  <c:v>44.120849</c:v>
                </c:pt>
                <c:pt idx="12" formatCode="0.000">
                  <c:v>43.29</c:v>
                </c:pt>
                <c:pt idx="16" formatCode="0.000">
                  <c:v>37.137</c:v>
                </c:pt>
                <c:pt idx="17" formatCode="0.000">
                  <c:v>29.637900000000002</c:v>
                </c:pt>
                <c:pt idx="20" formatCode="0.000">
                  <c:v>27.505058000000002</c:v>
                </c:pt>
                <c:pt idx="21" formatCode="0.000">
                  <c:v>24.594000000000001</c:v>
                </c:pt>
                <c:pt idx="22" formatCode="0.000">
                  <c:v>22.599900999999999</c:v>
                </c:pt>
                <c:pt idx="24" formatCode="0.000">
                  <c:v>17.807437</c:v>
                </c:pt>
                <c:pt idx="26" formatCode="0.000">
                  <c:v>17.068664999999999</c:v>
                </c:pt>
                <c:pt idx="27" formatCode="0.000">
                  <c:v>16.970887999999999</c:v>
                </c:pt>
                <c:pt idx="28" formatCode="0.000">
                  <c:v>16.885798999999999</c:v>
                </c:pt>
                <c:pt idx="30" formatCode="0.000">
                  <c:v>13.223530460370002</c:v>
                </c:pt>
                <c:pt idx="31" formatCode="0.000">
                  <c:v>10.513209</c:v>
                </c:pt>
                <c:pt idx="33" formatCode="0.000">
                  <c:v>7.9718150000000003</c:v>
                </c:pt>
                <c:pt idx="34" formatCode="0.000">
                  <c:v>7.8343920000000002</c:v>
                </c:pt>
                <c:pt idx="35" formatCode="0.000">
                  <c:v>7.1212439999999999</c:v>
                </c:pt>
                <c:pt idx="36" formatCode="0.000">
                  <c:v>6.9633529999999997</c:v>
                </c:pt>
                <c:pt idx="37" formatCode="0.000">
                  <c:v>6.7107060000000001</c:v>
                </c:pt>
                <c:pt idx="39" formatCode="0.000">
                  <c:v>6.3102580000000001</c:v>
                </c:pt>
                <c:pt idx="40" formatCode="0.000">
                  <c:v>5.9416929999999999</c:v>
                </c:pt>
                <c:pt idx="41" formatCode="0.000">
                  <c:v>5.8781400000000001</c:v>
                </c:pt>
                <c:pt idx="42" formatCode="0.000">
                  <c:v>5.7815810000000001</c:v>
                </c:pt>
                <c:pt idx="43" formatCode="0.000">
                  <c:v>5.7429170000000003</c:v>
                </c:pt>
                <c:pt idx="44" formatCode="0.000">
                  <c:v>5.6555960000000001</c:v>
                </c:pt>
                <c:pt idx="45" formatCode="0.000">
                  <c:v>5.5314370000000004</c:v>
                </c:pt>
                <c:pt idx="47" formatCode="0.000">
                  <c:v>5.3702860000000001</c:v>
                </c:pt>
                <c:pt idx="48" formatCode="0.000">
                  <c:v>5.3415900000000001</c:v>
                </c:pt>
                <c:pt idx="49" formatCode="0.000">
                  <c:v>5.2842640000000003</c:v>
                </c:pt>
                <c:pt idx="50" formatCode="0.000">
                  <c:v>4.7511659999999996</c:v>
                </c:pt>
                <c:pt idx="52" formatCode="0.000">
                  <c:v>4.4086210000000001</c:v>
                </c:pt>
                <c:pt idx="54" formatCode="0.000">
                  <c:v>4.250807</c:v>
                </c:pt>
                <c:pt idx="55" formatCode="0.000">
                  <c:v>3.9158599999999999</c:v>
                </c:pt>
                <c:pt idx="56" formatCode="0.000">
                  <c:v>3.8979650000000001</c:v>
                </c:pt>
                <c:pt idx="57" formatCode="0.000">
                  <c:v>3.7873640000000002</c:v>
                </c:pt>
                <c:pt idx="58" formatCode="0.000">
                  <c:v>3.646916</c:v>
                </c:pt>
                <c:pt idx="59" formatCode="0.000">
                  <c:v>3.591866</c:v>
                </c:pt>
                <c:pt idx="60" formatCode="0.000">
                  <c:v>3.5092080000000001</c:v>
                </c:pt>
                <c:pt idx="61" formatCode="0.000">
                  <c:v>3.4525350000000001</c:v>
                </c:pt>
                <c:pt idx="63" formatCode="0.000">
                  <c:v>3.357278</c:v>
                </c:pt>
                <c:pt idx="64" formatCode="0.000">
                  <c:v>3.3520949999999998</c:v>
                </c:pt>
                <c:pt idx="65" formatCode="0.000">
                  <c:v>3.3349820000000001</c:v>
                </c:pt>
                <c:pt idx="66" formatCode="0.000">
                  <c:v>3.2709419999999998</c:v>
                </c:pt>
                <c:pt idx="67" formatCode="0.000">
                  <c:v>3.2632729999999999</c:v>
                </c:pt>
                <c:pt idx="68" formatCode="0.000">
                  <c:v>3.214807</c:v>
                </c:pt>
                <c:pt idx="69" formatCode="0.000">
                  <c:v>3.1300729999999999</c:v>
                </c:pt>
                <c:pt idx="70" formatCode="0.000">
                  <c:v>2.95723</c:v>
                </c:pt>
                <c:pt idx="71" formatCode="0.000">
                  <c:v>2.6858040000000001</c:v>
                </c:pt>
                <c:pt idx="72" formatCode="0.000">
                  <c:v>2.668625</c:v>
                </c:pt>
                <c:pt idx="73" formatCode="0.000">
                  <c:v>2.6494249999999999</c:v>
                </c:pt>
                <c:pt idx="74" formatCode="0.000">
                  <c:v>2.639907</c:v>
                </c:pt>
                <c:pt idx="75" formatCode="0.000">
                  <c:v>2.561007</c:v>
                </c:pt>
                <c:pt idx="76" formatCode="0.000">
                  <c:v>2.5349780000000002</c:v>
                </c:pt>
                <c:pt idx="77" formatCode="0.000">
                  <c:v>2.4722819999999999</c:v>
                </c:pt>
                <c:pt idx="78" formatCode="0.000">
                  <c:v>2.455597</c:v>
                </c:pt>
                <c:pt idx="79" formatCode="0.000">
                  <c:v>2.4339559999999998</c:v>
                </c:pt>
                <c:pt idx="80" formatCode="0.000">
                  <c:v>2.417351</c:v>
                </c:pt>
                <c:pt idx="81" formatCode="0.000">
                  <c:v>2.4159190000000001</c:v>
                </c:pt>
                <c:pt idx="82" formatCode="0.000">
                  <c:v>2.407403</c:v>
                </c:pt>
                <c:pt idx="83" formatCode="0.000">
                  <c:v>2.3390360000000001</c:v>
                </c:pt>
                <c:pt idx="84" formatCode="0.000">
                  <c:v>2.3268369999999998</c:v>
                </c:pt>
                <c:pt idx="85" formatCode="0.000">
                  <c:v>2.3189500000000001</c:v>
                </c:pt>
                <c:pt idx="86" formatCode="0.000">
                  <c:v>2.317059</c:v>
                </c:pt>
                <c:pt idx="87" formatCode="0.000">
                  <c:v>2.3155570000000001</c:v>
                </c:pt>
                <c:pt idx="88" formatCode="0.000">
                  <c:v>2.2567409999999999</c:v>
                </c:pt>
                <c:pt idx="90" formatCode="0.000">
                  <c:v>2.2469209999999999</c:v>
                </c:pt>
                <c:pt idx="91" formatCode="0.000">
                  <c:v>2.2219769999999999</c:v>
                </c:pt>
                <c:pt idx="92" formatCode="0.000">
                  <c:v>2.2216459999999998</c:v>
                </c:pt>
                <c:pt idx="94" formatCode="0.000">
                  <c:v>2.1886570000000001</c:v>
                </c:pt>
                <c:pt idx="95" formatCode="0.000">
                  <c:v>2.151011</c:v>
                </c:pt>
                <c:pt idx="96" formatCode="0.000">
                  <c:v>2.0617730000000001</c:v>
                </c:pt>
                <c:pt idx="97" formatCode="0.000">
                  <c:v>2.0553490000000001</c:v>
                </c:pt>
                <c:pt idx="98" formatCode="0.000">
                  <c:v>2.0235970000000001</c:v>
                </c:pt>
                <c:pt idx="99" formatCode="0.000">
                  <c:v>1.9815130000000001</c:v>
                </c:pt>
                <c:pt idx="100" formatCode="0.000">
                  <c:v>1.9524010000000001</c:v>
                </c:pt>
                <c:pt idx="101" formatCode="0.000">
                  <c:v>1.8875740000000001</c:v>
                </c:pt>
                <c:pt idx="102" formatCode="0.000">
                  <c:v>1.8708320000000001</c:v>
                </c:pt>
                <c:pt idx="103" formatCode="0.000">
                  <c:v>1.8575280000000001</c:v>
                </c:pt>
                <c:pt idx="104" formatCode="0.000">
                  <c:v>1.840581</c:v>
                </c:pt>
                <c:pt idx="105" formatCode="0.000">
                  <c:v>1.8382860000000001</c:v>
                </c:pt>
                <c:pt idx="106" formatCode="0.000">
                  <c:v>1.7682150000000001</c:v>
                </c:pt>
                <c:pt idx="107" formatCode="0.000">
                  <c:v>1.7588200000000001</c:v>
                </c:pt>
                <c:pt idx="108" formatCode="0.000">
                  <c:v>1.7087140000000001</c:v>
                </c:pt>
                <c:pt idx="109" formatCode="0.000">
                  <c:v>1.6815389999999999</c:v>
                </c:pt>
                <c:pt idx="110" formatCode="0.000">
                  <c:v>1.6202190000000001</c:v>
                </c:pt>
                <c:pt idx="111" formatCode="0.000">
                  <c:v>1.5850740000000001</c:v>
                </c:pt>
                <c:pt idx="113" formatCode="0.000">
                  <c:v>1.4396530000000001</c:v>
                </c:pt>
                <c:pt idx="114" formatCode="0.000">
                  <c:v>1.2986359999999999</c:v>
                </c:pt>
                <c:pt idx="115" formatCode="0.000">
                  <c:v>1.259306</c:v>
                </c:pt>
                <c:pt idx="116" formatCode="0.000">
                  <c:v>1.246119</c:v>
                </c:pt>
                <c:pt idx="120" formatCode="0.000">
                  <c:v>1.1597390000000001</c:v>
                </c:pt>
                <c:pt idx="121" formatCode="0.000">
                  <c:v>1.1594</c:v>
                </c:pt>
                <c:pt idx="122" formatCode="0.000">
                  <c:v>1.118382</c:v>
                </c:pt>
                <c:pt idx="123" formatCode="0.000">
                  <c:v>1.073669</c:v>
                </c:pt>
                <c:pt idx="124" formatCode="0.000">
                  <c:v>1.0327679999999999</c:v>
                </c:pt>
                <c:pt idx="125" formatCode="0.000">
                  <c:v>0.98442399999999997</c:v>
                </c:pt>
                <c:pt idx="126" formatCode="0.000">
                  <c:v>0.94432300000000002</c:v>
                </c:pt>
                <c:pt idx="127" formatCode="0.000">
                  <c:v>0.87932500000000002</c:v>
                </c:pt>
                <c:pt idx="129" formatCode="0.000">
                  <c:v>0.72577800000000003</c:v>
                </c:pt>
                <c:pt idx="131" formatCode="0.000">
                  <c:v>0.67150799999999999</c:v>
                </c:pt>
                <c:pt idx="132" formatCode="0.000">
                  <c:v>0.553118</c:v>
                </c:pt>
                <c:pt idx="133" formatCode="0.000">
                  <c:v>0.53356700000000001</c:v>
                </c:pt>
                <c:pt idx="134" formatCode="0.000">
                  <c:v>0.53069299999999997</c:v>
                </c:pt>
                <c:pt idx="135" formatCode="0.000">
                  <c:v>0.49517</c:v>
                </c:pt>
              </c:numCache>
            </c:numRef>
          </c:val>
        </c:ser>
        <c:ser>
          <c:idx val="0"/>
          <c:order val="2"/>
          <c:tx>
            <c:strRef>
              <c:f>'Ark11'!$C$147</c:f>
              <c:strCache>
                <c:ptCount val="1"/>
                <c:pt idx="0">
                  <c:v>Commercial bank</c:v>
                </c:pt>
              </c:strCache>
            </c:strRef>
          </c:tx>
          <c:spPr>
            <a:solidFill>
              <a:srgbClr val="0070C0"/>
            </a:solidFill>
          </c:spPr>
          <c:invertIfNegative val="0"/>
          <c:cat>
            <c:strRef>
              <c:f>'Ark11'!$B$148:$B$283</c:f>
              <c:strCache>
                <c:ptCount val="136"/>
                <c:pt idx="0">
                  <c:v>Danske Bank NUF</c:v>
                </c:pt>
                <c:pt idx="1">
                  <c:v>Handelsbanken NUF</c:v>
                </c:pt>
                <c:pt idx="2">
                  <c:v>Skandinaviska Enskilda Banken NUF</c:v>
                </c:pt>
                <c:pt idx="3">
                  <c:v>Sparebanken Rogaland</c:v>
                </c:pt>
                <c:pt idx="4">
                  <c:v>Sparebanken Vest</c:v>
                </c:pt>
                <c:pt idx="5">
                  <c:v>Sparebank 1 SMN</c:v>
                </c:pt>
                <c:pt idx="6">
                  <c:v>Sparebanken Nord-Norge</c:v>
                </c:pt>
                <c:pt idx="7">
                  <c:v>Santander Consumer Bank AS (Juridisk enhet)       </c:v>
                </c:pt>
                <c:pt idx="8">
                  <c:v>Swedbank NUF</c:v>
                </c:pt>
                <c:pt idx="9">
                  <c:v>Sparebanken Møre</c:v>
                </c:pt>
                <c:pt idx="10">
                  <c:v>Sparebanken Sør</c:v>
                </c:pt>
                <c:pt idx="11">
                  <c:v>Sparebanken Pluss</c:v>
                </c:pt>
                <c:pt idx="12">
                  <c:v>Sparebanken Hedmark</c:v>
                </c:pt>
                <c:pt idx="13">
                  <c:v>BN Bank</c:v>
                </c:pt>
                <c:pt idx="14">
                  <c:v>Storebrand Bank</c:v>
                </c:pt>
                <c:pt idx="15">
                  <c:v>Skandiabanken AB NUF</c:v>
                </c:pt>
                <c:pt idx="16">
                  <c:v>Sparebanken Sogn og Fjordane</c:v>
                </c:pt>
                <c:pt idx="17">
                  <c:v>Sparebanken Øst</c:v>
                </c:pt>
                <c:pt idx="18">
                  <c:v>Bank 1 Oslo Akershus AS                           </c:v>
                </c:pt>
                <c:pt idx="19">
                  <c:v>KLP Banken</c:v>
                </c:pt>
                <c:pt idx="20">
                  <c:v>Sandnes Sparebank</c:v>
                </c:pt>
                <c:pt idx="21">
                  <c:v>Helgeland Sparebank</c:v>
                </c:pt>
                <c:pt idx="22">
                  <c:v>SpareBank 1 Buskerud-Vestfold                     </c:v>
                </c:pt>
                <c:pt idx="23">
                  <c:v>Gjensidige Bank</c:v>
                </c:pt>
                <c:pt idx="24">
                  <c:v>Sparebanken Telemark                              </c:v>
                </c:pt>
                <c:pt idx="25">
                  <c:v>Landkreditt Bank</c:v>
                </c:pt>
                <c:pt idx="26">
                  <c:v>Sparebank 1 Østfold Akershus                      </c:v>
                </c:pt>
                <c:pt idx="27">
                  <c:v>Fana Sparebank</c:v>
                </c:pt>
                <c:pt idx="28">
                  <c:v>Sparebank 1 Ringerike Hadeland                    </c:v>
                </c:pt>
                <c:pt idx="29">
                  <c:v>Fortis Bank SA/   NUF</c:v>
                </c:pt>
                <c:pt idx="30">
                  <c:v>Totens Sparebank</c:v>
                </c:pt>
                <c:pt idx="31">
                  <c:v>Sparebanken Nordvest                              </c:v>
                </c:pt>
                <c:pt idx="32">
                  <c:v>Pareto Bank ASA                                   </c:v>
                </c:pt>
                <c:pt idx="33">
                  <c:v>Haugesund Sparebank                               </c:v>
                </c:pt>
                <c:pt idx="34">
                  <c:v>SpareBank 1 Søre Sunnmøre                         </c:v>
                </c:pt>
                <c:pt idx="35">
                  <c:v>Spareskillingsbanken                              </c:v>
                </c:pt>
                <c:pt idx="36">
                  <c:v>Aurskog Sparebank                                 </c:v>
                </c:pt>
                <c:pt idx="37">
                  <c:v>SpareBank 1 Hallingdal                            </c:v>
                </c:pt>
                <c:pt idx="38">
                  <c:v>Bank Norwegian AS                                 </c:v>
                </c:pt>
                <c:pt idx="39">
                  <c:v>Nøtterø Sparebank                                 </c:v>
                </c:pt>
                <c:pt idx="40">
                  <c:v>Time Sparebank                                    </c:v>
                </c:pt>
                <c:pt idx="41">
                  <c:v>Skudenes &amp; Aakra Sparebank                        </c:v>
                </c:pt>
                <c:pt idx="42">
                  <c:v>Modum Sparebank                                   </c:v>
                </c:pt>
                <c:pt idx="43">
                  <c:v>Klepp Sparebank                                   </c:v>
                </c:pt>
                <c:pt idx="44">
                  <c:v>Nes Prestegjelds Sparebank                        </c:v>
                </c:pt>
                <c:pt idx="45">
                  <c:v>Jernbanepersonalets Sparebank                     </c:v>
                </c:pt>
                <c:pt idx="46">
                  <c:v>GE Money Bank NUF</c:v>
                </c:pt>
                <c:pt idx="47">
                  <c:v>Sparebanken Narvik                                </c:v>
                </c:pt>
                <c:pt idx="48">
                  <c:v>Lillestrøm Sparebank                              </c:v>
                </c:pt>
                <c:pt idx="49">
                  <c:v>Melhus Sparebank                                  </c:v>
                </c:pt>
                <c:pt idx="50">
                  <c:v>Flekkefjord Sparebank                             </c:v>
                </c:pt>
                <c:pt idx="51">
                  <c:v>Terra Finans og Kredittbank AS(Juridisk enhet)    </c:v>
                </c:pt>
                <c:pt idx="52">
                  <c:v>Høland og Setskog Sparebank                       </c:v>
                </c:pt>
                <c:pt idx="53">
                  <c:v>J.P.Morgan Europe  NUF</c:v>
                </c:pt>
                <c:pt idx="54">
                  <c:v>Sparebank 1 Gudbrandsdal                          </c:v>
                </c:pt>
                <c:pt idx="55">
                  <c:v>Lom og Skjåk Sparebank                            </c:v>
                </c:pt>
                <c:pt idx="56">
                  <c:v>Odal Sparebank                                    </c:v>
                </c:pt>
                <c:pt idx="57">
                  <c:v>Bamble og Langesund Sparebank                     </c:v>
                </c:pt>
                <c:pt idx="58">
                  <c:v>Askim Sparebank                                   </c:v>
                </c:pt>
                <c:pt idx="59">
                  <c:v>Rørosbanken Røros Sparebank                       </c:v>
                </c:pt>
                <c:pt idx="60">
                  <c:v>Larvikbanken Brunlanes Sparebank                  </c:v>
                </c:pt>
                <c:pt idx="61">
                  <c:v>Orkdal Sparebank                                  </c:v>
                </c:pt>
                <c:pt idx="62">
                  <c:v>Voss Veksel- og Landmandsbank ASA                 </c:v>
                </c:pt>
                <c:pt idx="63">
                  <c:v>Søgne og Greipstad Sparebank                      </c:v>
                </c:pt>
                <c:pt idx="64">
                  <c:v>Marker Sparebank                                  </c:v>
                </c:pt>
                <c:pt idx="65">
                  <c:v>Indre Sogn Sparebank                              </c:v>
                </c:pt>
                <c:pt idx="66">
                  <c:v>Voss Sparebank                                    </c:v>
                </c:pt>
                <c:pt idx="67">
                  <c:v>Surnadal Sparebank                                </c:v>
                </c:pt>
                <c:pt idx="68">
                  <c:v>Eidsberg Sparebank                                </c:v>
                </c:pt>
                <c:pt idx="69">
                  <c:v>Selbu Sparebank                                   </c:v>
                </c:pt>
                <c:pt idx="70">
                  <c:v>Kragerø Sparebank                                 </c:v>
                </c:pt>
                <c:pt idx="71">
                  <c:v>Luster Sparebank                                  </c:v>
                </c:pt>
                <c:pt idx="72">
                  <c:v>Harstad Sparebank                                 </c:v>
                </c:pt>
                <c:pt idx="73">
                  <c:v>Bien Sparebank AS                                 </c:v>
                </c:pt>
                <c:pt idx="74">
                  <c:v>Lillesands Sparebank                              </c:v>
                </c:pt>
                <c:pt idx="75">
                  <c:v>Grong Sparebank                                   </c:v>
                </c:pt>
                <c:pt idx="76">
                  <c:v>Kvinesdal Sparebank                               </c:v>
                </c:pt>
                <c:pt idx="77">
                  <c:v>Meldal Sparebank                                  </c:v>
                </c:pt>
                <c:pt idx="78">
                  <c:v>Tinn Sparebank                                    </c:v>
                </c:pt>
                <c:pt idx="79">
                  <c:v>Strømmen Sparebank                                </c:v>
                </c:pt>
                <c:pt idx="80">
                  <c:v>Stadsbygd Sparebank                               </c:v>
                </c:pt>
                <c:pt idx="81">
                  <c:v>Opdals Sparebank                                  </c:v>
                </c:pt>
                <c:pt idx="82">
                  <c:v>Ørland Sparebank                                  </c:v>
                </c:pt>
                <c:pt idx="83">
                  <c:v>Arendal og Omegns Sparekasse                      </c:v>
                </c:pt>
                <c:pt idx="84">
                  <c:v>Hjartdal og Gransherad Sparebank                  </c:v>
                </c:pt>
                <c:pt idx="85">
                  <c:v>Bud  Fræna og Hustad Sparebank                    </c:v>
                </c:pt>
                <c:pt idx="86">
                  <c:v>Hol Sparebank                                     </c:v>
                </c:pt>
                <c:pt idx="87">
                  <c:v>Tolga-Os Sparebank                                </c:v>
                </c:pt>
                <c:pt idx="88">
                  <c:v>Hjelmeland Sparebank                              </c:v>
                </c:pt>
                <c:pt idx="89">
                  <c:v>Bank2 ASA                                         </c:v>
                </c:pt>
                <c:pt idx="90">
                  <c:v>Fornebu Sparebank                                 </c:v>
                </c:pt>
                <c:pt idx="91">
                  <c:v>Sunndal Sparebank                                 </c:v>
                </c:pt>
                <c:pt idx="92">
                  <c:v>Blaker Sparebank                                  </c:v>
                </c:pt>
                <c:pt idx="93">
                  <c:v>yA Bank AS                                        </c:v>
                </c:pt>
                <c:pt idx="94">
                  <c:v>Andebu Sparebank                                  </c:v>
                </c:pt>
                <c:pt idx="95">
                  <c:v>Berg Sparebank                                    </c:v>
                </c:pt>
                <c:pt idx="96">
                  <c:v>Spydeberg Sparebank                               </c:v>
                </c:pt>
                <c:pt idx="97">
                  <c:v>Trøgstad Sparebank                                </c:v>
                </c:pt>
                <c:pt idx="98">
                  <c:v>Ørskog Sparebank                                  </c:v>
                </c:pt>
                <c:pt idx="99">
                  <c:v>Aasen Sparebank                                   </c:v>
                </c:pt>
                <c:pt idx="100">
                  <c:v>Hønefoss Sparebank                                </c:v>
                </c:pt>
                <c:pt idx="101">
                  <c:v>Klæbu Sparebank                                   </c:v>
                </c:pt>
                <c:pt idx="102">
                  <c:v>Bø Sparebank                                      </c:v>
                </c:pt>
                <c:pt idx="103">
                  <c:v>Drangedal og Tørdal Sparebank                     </c:v>
                </c:pt>
                <c:pt idx="104">
                  <c:v>Bjugn Sparebank                                   </c:v>
                </c:pt>
                <c:pt idx="105">
                  <c:v>Seljord Sparebank                                 </c:v>
                </c:pt>
                <c:pt idx="106">
                  <c:v>Sparebanken Hemne                                 </c:v>
                </c:pt>
                <c:pt idx="107">
                  <c:v>Grue Sparebank                                    </c:v>
                </c:pt>
                <c:pt idx="108">
                  <c:v>Etne Sparebank                                    </c:v>
                </c:pt>
                <c:pt idx="109">
                  <c:v>Åfjord Sparebank                                  </c:v>
                </c:pt>
                <c:pt idx="110">
                  <c:v>Ofoten Sparebank                                  </c:v>
                </c:pt>
                <c:pt idx="111">
                  <c:v>Hegra Sparebank                                   </c:v>
                </c:pt>
                <c:pt idx="112">
                  <c:v>Verdibanken ASA                                   </c:v>
                </c:pt>
                <c:pt idx="113">
                  <c:v>Evje og Hornnes Sparebank                         </c:v>
                </c:pt>
                <c:pt idx="114">
                  <c:v>Nesset Sparebank                                  </c:v>
                </c:pt>
                <c:pt idx="115">
                  <c:v>Rindal Sparebank                                  </c:v>
                </c:pt>
                <c:pt idx="116">
                  <c:v>Valle Sparebank                                   </c:v>
                </c:pt>
                <c:pt idx="117">
                  <c:v>Citibank NUF</c:v>
                </c:pt>
                <c:pt idx="118">
                  <c:v>Netfonds Bank ASA                                 </c:v>
                </c:pt>
                <c:pt idx="119">
                  <c:v>Nordnet Bank NUF</c:v>
                </c:pt>
                <c:pt idx="120">
                  <c:v>Soknedal Sparebank                                </c:v>
                </c:pt>
                <c:pt idx="121">
                  <c:v>Birkenes Sparebank                                </c:v>
                </c:pt>
                <c:pt idx="122">
                  <c:v>Haltdalen Sparebank                               </c:v>
                </c:pt>
                <c:pt idx="123">
                  <c:v>Gjerstad Sparebank                                </c:v>
                </c:pt>
                <c:pt idx="124">
                  <c:v>Vik Sparebank                                     </c:v>
                </c:pt>
                <c:pt idx="125">
                  <c:v>Tysnes Sparebank                                  </c:v>
                </c:pt>
                <c:pt idx="126">
                  <c:v>Vegårshei Sparebank                               </c:v>
                </c:pt>
                <c:pt idx="127">
                  <c:v>Aurland Sparebank                                 </c:v>
                </c:pt>
                <c:pt idx="128">
                  <c:v>Bluestep Finans NUF</c:v>
                </c:pt>
                <c:pt idx="129">
                  <c:v>Lofoten Sparebank                                 </c:v>
                </c:pt>
                <c:pt idx="130">
                  <c:v>Ekspresbank NUF</c:v>
                </c:pt>
                <c:pt idx="131">
                  <c:v>Vestre Slidre Sparebank                           </c:v>
                </c:pt>
                <c:pt idx="132">
                  <c:v>Gildeskål Sparebank                               </c:v>
                </c:pt>
                <c:pt idx="133">
                  <c:v>Etnedal Sparebank                                 </c:v>
                </c:pt>
                <c:pt idx="134">
                  <c:v>Vang Sparebank                                    </c:v>
                </c:pt>
                <c:pt idx="135">
                  <c:v>Cultura Sparebank                                 </c:v>
                </c:pt>
              </c:strCache>
            </c:strRef>
          </c:cat>
          <c:val>
            <c:numRef>
              <c:f>'Ark11'!$C$148:$C$283</c:f>
              <c:numCache>
                <c:formatCode>General</c:formatCode>
                <c:ptCount val="136"/>
                <c:pt idx="7" formatCode="0.000">
                  <c:v>60.638551</c:v>
                </c:pt>
                <c:pt idx="13" formatCode="0.000">
                  <c:v>41.732300000000002</c:v>
                </c:pt>
                <c:pt idx="14" formatCode="0.000">
                  <c:v>40.671230127000001</c:v>
                </c:pt>
                <c:pt idx="18" formatCode="0.000">
                  <c:v>29.178940999999998</c:v>
                </c:pt>
                <c:pt idx="19" formatCode="0.000">
                  <c:v>28.281516</c:v>
                </c:pt>
                <c:pt idx="23" formatCode="0.000">
                  <c:v>18.492432027329997</c:v>
                </c:pt>
                <c:pt idx="25" formatCode="0.000">
                  <c:v>17.214259999999999</c:v>
                </c:pt>
                <c:pt idx="32" formatCode="0.000">
                  <c:v>8.2826179999999994</c:v>
                </c:pt>
                <c:pt idx="38" formatCode="0.000">
                  <c:v>6.5697770000000002</c:v>
                </c:pt>
                <c:pt idx="51" formatCode="0.000">
                  <c:v>4.4467990000000004</c:v>
                </c:pt>
                <c:pt idx="62" formatCode="0.000">
                  <c:v>3.3769610000000001</c:v>
                </c:pt>
                <c:pt idx="89" formatCode="0.000">
                  <c:v>2.2544930000000001</c:v>
                </c:pt>
                <c:pt idx="93" formatCode="0.000">
                  <c:v>2.2140939999999998</c:v>
                </c:pt>
                <c:pt idx="112" formatCode="0.000">
                  <c:v>1.5265709999999999</c:v>
                </c:pt>
                <c:pt idx="118" formatCode="0.000">
                  <c:v>1.193149</c:v>
                </c:pt>
              </c:numCache>
            </c:numRef>
          </c:val>
        </c:ser>
        <c:dLbls>
          <c:showLegendKey val="0"/>
          <c:showVal val="0"/>
          <c:showCatName val="0"/>
          <c:showSerName val="0"/>
          <c:showPercent val="0"/>
          <c:showBubbleSize val="0"/>
        </c:dLbls>
        <c:gapWidth val="25"/>
        <c:overlap val="74"/>
        <c:axId val="85227776"/>
        <c:axId val="85241856"/>
      </c:barChart>
      <c:lineChart>
        <c:grouping val="standard"/>
        <c:varyColors val="0"/>
        <c:ser>
          <c:idx val="3"/>
          <c:order val="3"/>
          <c:tx>
            <c:strRef>
              <c:f>'Ark11'!$F$147</c:f>
              <c:strCache>
                <c:ptCount val="1"/>
                <c:pt idx="0">
                  <c:v>SUM</c:v>
                </c:pt>
              </c:strCache>
            </c:strRef>
          </c:tx>
          <c:spPr>
            <a:ln>
              <a:noFill/>
            </a:ln>
          </c:spPr>
          <c:marker>
            <c:symbol val="none"/>
          </c:marker>
          <c:val>
            <c:numRef>
              <c:f>'Ark11'!$F$148:$F$283</c:f>
              <c:numCache>
                <c:formatCode>0.000</c:formatCode>
                <c:ptCount val="136"/>
                <c:pt idx="0">
                  <c:v>199.837219</c:v>
                </c:pt>
                <c:pt idx="1">
                  <c:v>150.06419200000002</c:v>
                </c:pt>
                <c:pt idx="2">
                  <c:v>146.766536</c:v>
                </c:pt>
                <c:pt idx="3">
                  <c:v>141.54300000000001</c:v>
                </c:pt>
                <c:pt idx="4">
                  <c:v>127.828</c:v>
                </c:pt>
                <c:pt idx="5">
                  <c:v>107.91885499999999</c:v>
                </c:pt>
                <c:pt idx="6">
                  <c:v>75.260999999999996</c:v>
                </c:pt>
                <c:pt idx="7">
                  <c:v>60.638551</c:v>
                </c:pt>
                <c:pt idx="8">
                  <c:v>60.291668000000001</c:v>
                </c:pt>
                <c:pt idx="9">
                  <c:v>51.59</c:v>
                </c:pt>
                <c:pt idx="10">
                  <c:v>44.478999999999999</c:v>
                </c:pt>
                <c:pt idx="11">
                  <c:v>44.120849</c:v>
                </c:pt>
                <c:pt idx="12">
                  <c:v>43.29</c:v>
                </c:pt>
                <c:pt idx="13">
                  <c:v>41.732300000000002</c:v>
                </c:pt>
                <c:pt idx="14">
                  <c:v>40.671230127000001</c:v>
                </c:pt>
                <c:pt idx="15">
                  <c:v>37.576371000000002</c:v>
                </c:pt>
                <c:pt idx="16">
                  <c:v>37.137</c:v>
                </c:pt>
                <c:pt idx="17">
                  <c:v>29.637900000000002</c:v>
                </c:pt>
                <c:pt idx="18">
                  <c:v>29.178940999999998</c:v>
                </c:pt>
                <c:pt idx="19">
                  <c:v>28.281516</c:v>
                </c:pt>
                <c:pt idx="20">
                  <c:v>27.505058000000002</c:v>
                </c:pt>
                <c:pt idx="21">
                  <c:v>24.594000000000001</c:v>
                </c:pt>
                <c:pt idx="22">
                  <c:v>22.599900999999999</c:v>
                </c:pt>
                <c:pt idx="23">
                  <c:v>18.492432027329997</c:v>
                </c:pt>
                <c:pt idx="24">
                  <c:v>17.807437</c:v>
                </c:pt>
                <c:pt idx="25">
                  <c:v>17.214259999999999</c:v>
                </c:pt>
                <c:pt idx="26">
                  <c:v>17.068664999999999</c:v>
                </c:pt>
                <c:pt idx="27">
                  <c:v>16.970887999999999</c:v>
                </c:pt>
                <c:pt idx="28">
                  <c:v>16.885798999999999</c:v>
                </c:pt>
                <c:pt idx="29">
                  <c:v>13.883102999999998</c:v>
                </c:pt>
                <c:pt idx="30">
                  <c:v>13.223530460370002</c:v>
                </c:pt>
                <c:pt idx="31">
                  <c:v>10.513209</c:v>
                </c:pt>
                <c:pt idx="32">
                  <c:v>8.2826179999999994</c:v>
                </c:pt>
                <c:pt idx="33">
                  <c:v>7.9718150000000003</c:v>
                </c:pt>
                <c:pt idx="34">
                  <c:v>7.8343920000000002</c:v>
                </c:pt>
                <c:pt idx="35">
                  <c:v>7.1212439999999999</c:v>
                </c:pt>
                <c:pt idx="36">
                  <c:v>6.9633529999999997</c:v>
                </c:pt>
                <c:pt idx="37">
                  <c:v>6.7107060000000001</c:v>
                </c:pt>
                <c:pt idx="38">
                  <c:v>6.5697770000000002</c:v>
                </c:pt>
                <c:pt idx="39">
                  <c:v>6.3102580000000001</c:v>
                </c:pt>
                <c:pt idx="40">
                  <c:v>5.9416929999999999</c:v>
                </c:pt>
                <c:pt idx="41">
                  <c:v>5.8781400000000001</c:v>
                </c:pt>
                <c:pt idx="42">
                  <c:v>5.7815810000000001</c:v>
                </c:pt>
                <c:pt idx="43">
                  <c:v>5.7429170000000003</c:v>
                </c:pt>
                <c:pt idx="44">
                  <c:v>5.6555960000000001</c:v>
                </c:pt>
                <c:pt idx="45">
                  <c:v>5.5314370000000004</c:v>
                </c:pt>
                <c:pt idx="46">
                  <c:v>5.4386640000000002</c:v>
                </c:pt>
                <c:pt idx="47">
                  <c:v>5.3702860000000001</c:v>
                </c:pt>
                <c:pt idx="48">
                  <c:v>5.3415900000000001</c:v>
                </c:pt>
                <c:pt idx="49">
                  <c:v>5.2842640000000003</c:v>
                </c:pt>
                <c:pt idx="50">
                  <c:v>4.7511659999999996</c:v>
                </c:pt>
                <c:pt idx="51">
                  <c:v>4.4467990000000004</c:v>
                </c:pt>
                <c:pt idx="52">
                  <c:v>4.4086210000000001</c:v>
                </c:pt>
                <c:pt idx="53">
                  <c:v>4.3474700000000004</c:v>
                </c:pt>
                <c:pt idx="54">
                  <c:v>4.250807</c:v>
                </c:pt>
                <c:pt idx="55">
                  <c:v>3.9158599999999999</c:v>
                </c:pt>
                <c:pt idx="56">
                  <c:v>3.8979650000000001</c:v>
                </c:pt>
                <c:pt idx="57">
                  <c:v>3.7873640000000002</c:v>
                </c:pt>
                <c:pt idx="58">
                  <c:v>3.646916</c:v>
                </c:pt>
                <c:pt idx="59">
                  <c:v>3.591866</c:v>
                </c:pt>
                <c:pt idx="60">
                  <c:v>3.5092080000000001</c:v>
                </c:pt>
                <c:pt idx="61">
                  <c:v>3.4525350000000001</c:v>
                </c:pt>
                <c:pt idx="62">
                  <c:v>3.3769610000000001</c:v>
                </c:pt>
                <c:pt idx="63">
                  <c:v>3.357278</c:v>
                </c:pt>
                <c:pt idx="64">
                  <c:v>3.3520949999999998</c:v>
                </c:pt>
                <c:pt idx="65">
                  <c:v>3.3349820000000001</c:v>
                </c:pt>
                <c:pt idx="66">
                  <c:v>3.2709419999999998</c:v>
                </c:pt>
                <c:pt idx="67">
                  <c:v>3.2632729999999999</c:v>
                </c:pt>
                <c:pt idx="68">
                  <c:v>3.214807</c:v>
                </c:pt>
                <c:pt idx="69">
                  <c:v>3.1300729999999999</c:v>
                </c:pt>
                <c:pt idx="70">
                  <c:v>2.95723</c:v>
                </c:pt>
                <c:pt idx="71">
                  <c:v>2.6858040000000001</c:v>
                </c:pt>
                <c:pt idx="72">
                  <c:v>2.668625</c:v>
                </c:pt>
                <c:pt idx="73">
                  <c:v>2.6494249999999999</c:v>
                </c:pt>
                <c:pt idx="74">
                  <c:v>2.639907</c:v>
                </c:pt>
                <c:pt idx="75">
                  <c:v>2.561007</c:v>
                </c:pt>
                <c:pt idx="76">
                  <c:v>2.5349780000000002</c:v>
                </c:pt>
                <c:pt idx="77">
                  <c:v>2.4722819999999999</c:v>
                </c:pt>
                <c:pt idx="78">
                  <c:v>2.455597</c:v>
                </c:pt>
                <c:pt idx="79">
                  <c:v>2.4339559999999998</c:v>
                </c:pt>
                <c:pt idx="80">
                  <c:v>2.417351</c:v>
                </c:pt>
                <c:pt idx="81">
                  <c:v>2.4159190000000001</c:v>
                </c:pt>
                <c:pt idx="82">
                  <c:v>2.407403</c:v>
                </c:pt>
                <c:pt idx="83">
                  <c:v>2.3390360000000001</c:v>
                </c:pt>
                <c:pt idx="84">
                  <c:v>2.3268369999999998</c:v>
                </c:pt>
                <c:pt idx="85">
                  <c:v>2.3189500000000001</c:v>
                </c:pt>
                <c:pt idx="86">
                  <c:v>2.317059</c:v>
                </c:pt>
                <c:pt idx="87">
                  <c:v>2.3155570000000001</c:v>
                </c:pt>
                <c:pt idx="88">
                  <c:v>2.2567409999999999</c:v>
                </c:pt>
                <c:pt idx="89">
                  <c:v>2.2544930000000001</c:v>
                </c:pt>
                <c:pt idx="90">
                  <c:v>2.2469209999999999</c:v>
                </c:pt>
                <c:pt idx="91">
                  <c:v>2.2219769999999999</c:v>
                </c:pt>
                <c:pt idx="92">
                  <c:v>2.2216459999999998</c:v>
                </c:pt>
                <c:pt idx="93">
                  <c:v>2.2140939999999998</c:v>
                </c:pt>
                <c:pt idx="94">
                  <c:v>2.1886570000000001</c:v>
                </c:pt>
                <c:pt idx="95">
                  <c:v>2.151011</c:v>
                </c:pt>
                <c:pt idx="96">
                  <c:v>2.0617730000000001</c:v>
                </c:pt>
                <c:pt idx="97">
                  <c:v>2.0553490000000001</c:v>
                </c:pt>
                <c:pt idx="98">
                  <c:v>2.0235970000000001</c:v>
                </c:pt>
                <c:pt idx="99">
                  <c:v>1.9815130000000001</c:v>
                </c:pt>
                <c:pt idx="100">
                  <c:v>1.9524010000000001</c:v>
                </c:pt>
                <c:pt idx="101">
                  <c:v>1.8875740000000001</c:v>
                </c:pt>
                <c:pt idx="102">
                  <c:v>1.8708320000000001</c:v>
                </c:pt>
                <c:pt idx="103">
                  <c:v>1.8575280000000001</c:v>
                </c:pt>
                <c:pt idx="104">
                  <c:v>1.840581</c:v>
                </c:pt>
                <c:pt idx="105">
                  <c:v>1.8382860000000001</c:v>
                </c:pt>
                <c:pt idx="106">
                  <c:v>1.7682150000000001</c:v>
                </c:pt>
                <c:pt idx="107">
                  <c:v>1.7588200000000001</c:v>
                </c:pt>
                <c:pt idx="108">
                  <c:v>1.7087140000000001</c:v>
                </c:pt>
                <c:pt idx="109">
                  <c:v>1.6815389999999999</c:v>
                </c:pt>
                <c:pt idx="110">
                  <c:v>1.6202190000000001</c:v>
                </c:pt>
                <c:pt idx="111">
                  <c:v>1.5850740000000001</c:v>
                </c:pt>
                <c:pt idx="112">
                  <c:v>1.5265709999999999</c:v>
                </c:pt>
                <c:pt idx="113">
                  <c:v>1.4396530000000001</c:v>
                </c:pt>
                <c:pt idx="114">
                  <c:v>1.2986359999999999</c:v>
                </c:pt>
                <c:pt idx="115">
                  <c:v>1.259306</c:v>
                </c:pt>
                <c:pt idx="116">
                  <c:v>1.246119</c:v>
                </c:pt>
                <c:pt idx="117">
                  <c:v>1.224853</c:v>
                </c:pt>
                <c:pt idx="118">
                  <c:v>1.193149</c:v>
                </c:pt>
                <c:pt idx="119">
                  <c:v>1.1923759999999999</c:v>
                </c:pt>
                <c:pt idx="120">
                  <c:v>1.1597390000000001</c:v>
                </c:pt>
                <c:pt idx="121">
                  <c:v>1.1594</c:v>
                </c:pt>
                <c:pt idx="122">
                  <c:v>1.118382</c:v>
                </c:pt>
                <c:pt idx="123">
                  <c:v>1.073669</c:v>
                </c:pt>
                <c:pt idx="124">
                  <c:v>1.0327679999999999</c:v>
                </c:pt>
                <c:pt idx="125">
                  <c:v>0.98442399999999997</c:v>
                </c:pt>
                <c:pt idx="126">
                  <c:v>0.94432300000000002</c:v>
                </c:pt>
                <c:pt idx="127">
                  <c:v>0.87932500000000002</c:v>
                </c:pt>
                <c:pt idx="128">
                  <c:v>0.74081200000000003</c:v>
                </c:pt>
                <c:pt idx="129">
                  <c:v>0.72577800000000003</c:v>
                </c:pt>
                <c:pt idx="130">
                  <c:v>0.70701599999999998</c:v>
                </c:pt>
                <c:pt idx="131">
                  <c:v>0.67150799999999999</c:v>
                </c:pt>
                <c:pt idx="132">
                  <c:v>0.553118</c:v>
                </c:pt>
                <c:pt idx="133">
                  <c:v>0.53356700000000001</c:v>
                </c:pt>
                <c:pt idx="134">
                  <c:v>0.53069299999999997</c:v>
                </c:pt>
                <c:pt idx="135">
                  <c:v>0.49517</c:v>
                </c:pt>
              </c:numCache>
            </c:numRef>
          </c:val>
          <c:smooth val="0"/>
        </c:ser>
        <c:dLbls>
          <c:showLegendKey val="0"/>
          <c:showVal val="0"/>
          <c:showCatName val="0"/>
          <c:showSerName val="0"/>
          <c:showPercent val="0"/>
          <c:showBubbleSize val="0"/>
        </c:dLbls>
        <c:marker val="1"/>
        <c:smooth val="0"/>
        <c:axId val="85244928"/>
        <c:axId val="85243392"/>
      </c:lineChart>
      <c:catAx>
        <c:axId val="85227776"/>
        <c:scaling>
          <c:orientation val="minMax"/>
        </c:scaling>
        <c:delete val="0"/>
        <c:axPos val="b"/>
        <c:majorTickMark val="none"/>
        <c:minorTickMark val="none"/>
        <c:tickLblPos val="none"/>
        <c:crossAx val="85241856"/>
        <c:crosses val="autoZero"/>
        <c:auto val="1"/>
        <c:lblAlgn val="ctr"/>
        <c:lblOffset val="100"/>
        <c:noMultiLvlLbl val="0"/>
      </c:catAx>
      <c:valAx>
        <c:axId val="85241856"/>
        <c:scaling>
          <c:orientation val="minMax"/>
          <c:max val="200"/>
        </c:scaling>
        <c:delete val="1"/>
        <c:axPos val="l"/>
        <c:numFmt formatCode="0" sourceLinked="0"/>
        <c:majorTickMark val="out"/>
        <c:minorTickMark val="none"/>
        <c:tickLblPos val="nextTo"/>
        <c:crossAx val="85227776"/>
        <c:crosses val="autoZero"/>
        <c:crossBetween val="between"/>
      </c:valAx>
      <c:valAx>
        <c:axId val="85243392"/>
        <c:scaling>
          <c:orientation val="minMax"/>
          <c:max val="200"/>
        </c:scaling>
        <c:delete val="0"/>
        <c:axPos val="r"/>
        <c:numFmt formatCode="0" sourceLinked="0"/>
        <c:majorTickMark val="out"/>
        <c:minorTickMark val="none"/>
        <c:tickLblPos val="nextTo"/>
        <c:crossAx val="85244928"/>
        <c:crosses val="max"/>
        <c:crossBetween val="between"/>
        <c:majorUnit val="20"/>
      </c:valAx>
      <c:catAx>
        <c:axId val="85244928"/>
        <c:scaling>
          <c:orientation val="minMax"/>
        </c:scaling>
        <c:delete val="1"/>
        <c:axPos val="b"/>
        <c:majorTickMark val="out"/>
        <c:minorTickMark val="none"/>
        <c:tickLblPos val="nextTo"/>
        <c:crossAx val="85243392"/>
        <c:crosses val="autoZero"/>
        <c:auto val="1"/>
        <c:lblAlgn val="ctr"/>
        <c:lblOffset val="100"/>
        <c:noMultiLvlLbl val="0"/>
      </c:catAx>
    </c:plotArea>
    <c:legend>
      <c:legendPos val="r"/>
      <c:legendEntry>
        <c:idx val="3"/>
        <c:delete val="1"/>
      </c:legendEntry>
      <c:layout>
        <c:manualLayout>
          <c:xMode val="edge"/>
          <c:yMode val="edge"/>
          <c:x val="0.59651249142296625"/>
          <c:y val="0.62755038432695909"/>
          <c:w val="0.30890646787695175"/>
          <c:h val="0.23060454447313816"/>
        </c:manualLayout>
      </c:layout>
      <c:overlay val="1"/>
    </c:legend>
    <c:plotVisOnly val="1"/>
    <c:dispBlanksAs val="gap"/>
    <c:showDLblsOverMax val="0"/>
  </c:chart>
  <c:txPr>
    <a:bodyPr/>
    <a:lstStyle/>
    <a:p>
      <a:pPr>
        <a:defRPr sz="1400">
          <a:latin typeface="Calibri" pitchFamily="34" charset="0"/>
          <a:cs typeface="Calibri" pitchFamily="34" charset="0"/>
        </a:defRPr>
      </a:pPr>
      <a:endParaRPr lang="sv-SE"/>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'Ark17'!$B$4</c:f>
              <c:strCache>
                <c:ptCount val="1"/>
                <c:pt idx="0">
                  <c:v>Savings banks</c:v>
                </c:pt>
              </c:strCache>
            </c:strRef>
          </c:tx>
          <c:spPr>
            <a:solidFill>
              <a:srgbClr val="C00000"/>
            </a:solidFill>
          </c:spPr>
          <c:invertIfNegative val="0"/>
          <c:cat>
            <c:numRef>
              <c:f>'Ark17'!$A$5:$A$14</c:f>
              <c:numCache>
                <c:formatCode>General</c:formatCode>
                <c:ptCount val="10"/>
                <c:pt idx="0">
                  <c:v>1970</c:v>
                </c:pt>
                <c:pt idx="1">
                  <c:v>1975</c:v>
                </c:pt>
                <c:pt idx="2">
                  <c:v>1980</c:v>
                </c:pt>
                <c:pt idx="3">
                  <c:v>1985</c:v>
                </c:pt>
                <c:pt idx="4">
                  <c:v>1990</c:v>
                </c:pt>
                <c:pt idx="5">
                  <c:v>1995</c:v>
                </c:pt>
                <c:pt idx="6">
                  <c:v>2000</c:v>
                </c:pt>
                <c:pt idx="7">
                  <c:v>2005</c:v>
                </c:pt>
                <c:pt idx="8">
                  <c:v>2010</c:v>
                </c:pt>
                <c:pt idx="9">
                  <c:v>2012</c:v>
                </c:pt>
              </c:numCache>
            </c:numRef>
          </c:cat>
          <c:val>
            <c:numRef>
              <c:f>'Ark17'!$B$5:$B$14</c:f>
              <c:numCache>
                <c:formatCode>General</c:formatCode>
                <c:ptCount val="10"/>
                <c:pt idx="0">
                  <c:v>493</c:v>
                </c:pt>
                <c:pt idx="1">
                  <c:v>390</c:v>
                </c:pt>
                <c:pt idx="2">
                  <c:v>322</c:v>
                </c:pt>
                <c:pt idx="3">
                  <c:v>198</c:v>
                </c:pt>
                <c:pt idx="4">
                  <c:v>142</c:v>
                </c:pt>
                <c:pt idx="5">
                  <c:v>133</c:v>
                </c:pt>
                <c:pt idx="6">
                  <c:v>130</c:v>
                </c:pt>
                <c:pt idx="7">
                  <c:v>126</c:v>
                </c:pt>
                <c:pt idx="8">
                  <c:v>114</c:v>
                </c:pt>
                <c:pt idx="9">
                  <c:v>110</c:v>
                </c:pt>
              </c:numCache>
            </c:numRef>
          </c:val>
        </c:ser>
        <c:ser>
          <c:idx val="1"/>
          <c:order val="1"/>
          <c:tx>
            <c:strRef>
              <c:f>'Ark17'!$C$4</c:f>
              <c:strCache>
                <c:ptCount val="1"/>
                <c:pt idx="0">
                  <c:v>Commercial banks*</c:v>
                </c:pt>
              </c:strCache>
            </c:strRef>
          </c:tx>
          <c:spPr>
            <a:solidFill>
              <a:srgbClr val="00B0F0"/>
            </a:solidFill>
          </c:spPr>
          <c:invertIfNegative val="0"/>
          <c:cat>
            <c:numRef>
              <c:f>'Ark17'!$A$5:$A$14</c:f>
              <c:numCache>
                <c:formatCode>General</c:formatCode>
                <c:ptCount val="10"/>
                <c:pt idx="0">
                  <c:v>1970</c:v>
                </c:pt>
                <c:pt idx="1">
                  <c:v>1975</c:v>
                </c:pt>
                <c:pt idx="2">
                  <c:v>1980</c:v>
                </c:pt>
                <c:pt idx="3">
                  <c:v>1985</c:v>
                </c:pt>
                <c:pt idx="4">
                  <c:v>1990</c:v>
                </c:pt>
                <c:pt idx="5">
                  <c:v>1995</c:v>
                </c:pt>
                <c:pt idx="6">
                  <c:v>2000</c:v>
                </c:pt>
                <c:pt idx="7">
                  <c:v>2005</c:v>
                </c:pt>
                <c:pt idx="8">
                  <c:v>2010</c:v>
                </c:pt>
                <c:pt idx="9">
                  <c:v>2012</c:v>
                </c:pt>
              </c:numCache>
            </c:numRef>
          </c:cat>
          <c:val>
            <c:numRef>
              <c:f>'Ark17'!$C$5:$C$14</c:f>
              <c:numCache>
                <c:formatCode>General</c:formatCode>
                <c:ptCount val="10"/>
                <c:pt idx="0">
                  <c:v>40</c:v>
                </c:pt>
                <c:pt idx="1">
                  <c:v>28</c:v>
                </c:pt>
                <c:pt idx="2">
                  <c:v>24</c:v>
                </c:pt>
                <c:pt idx="3">
                  <c:v>27</c:v>
                </c:pt>
                <c:pt idx="4">
                  <c:v>23</c:v>
                </c:pt>
                <c:pt idx="5">
                  <c:v>19</c:v>
                </c:pt>
                <c:pt idx="6">
                  <c:v>22</c:v>
                </c:pt>
                <c:pt idx="7">
                  <c:v>22</c:v>
                </c:pt>
                <c:pt idx="8">
                  <c:v>31</c:v>
                </c:pt>
                <c:pt idx="9">
                  <c:v>28</c:v>
                </c:pt>
              </c:numCache>
            </c:numRef>
          </c:val>
        </c:ser>
        <c:dLbls>
          <c:showLegendKey val="0"/>
          <c:showVal val="0"/>
          <c:showCatName val="0"/>
          <c:showSerName val="0"/>
          <c:showPercent val="0"/>
          <c:showBubbleSize val="0"/>
        </c:dLbls>
        <c:gapWidth val="150"/>
        <c:overlap val="100"/>
        <c:axId val="45595264"/>
        <c:axId val="45597056"/>
      </c:barChart>
      <c:lineChart>
        <c:grouping val="standard"/>
        <c:varyColors val="0"/>
        <c:ser>
          <c:idx val="2"/>
          <c:order val="2"/>
          <c:tx>
            <c:strRef>
              <c:f>'Ark17'!$D$4</c:f>
              <c:strCache>
                <c:ptCount val="1"/>
                <c:pt idx="0">
                  <c:v>hl</c:v>
                </c:pt>
              </c:strCache>
            </c:strRef>
          </c:tx>
          <c:spPr>
            <a:ln>
              <a:noFill/>
            </a:ln>
          </c:spPr>
          <c:marker>
            <c:symbol val="none"/>
          </c:marker>
          <c:cat>
            <c:numRef>
              <c:f>'Ark17'!$A$5:$A$14</c:f>
              <c:numCache>
                <c:formatCode>General</c:formatCode>
                <c:ptCount val="10"/>
                <c:pt idx="0">
                  <c:v>1970</c:v>
                </c:pt>
                <c:pt idx="1">
                  <c:v>1975</c:v>
                </c:pt>
                <c:pt idx="2">
                  <c:v>1980</c:v>
                </c:pt>
                <c:pt idx="3">
                  <c:v>1985</c:v>
                </c:pt>
                <c:pt idx="4">
                  <c:v>1990</c:v>
                </c:pt>
                <c:pt idx="5">
                  <c:v>1995</c:v>
                </c:pt>
                <c:pt idx="6">
                  <c:v>2000</c:v>
                </c:pt>
                <c:pt idx="7">
                  <c:v>2005</c:v>
                </c:pt>
                <c:pt idx="8">
                  <c:v>2010</c:v>
                </c:pt>
                <c:pt idx="9">
                  <c:v>2012</c:v>
                </c:pt>
              </c:numCache>
            </c:numRef>
          </c:cat>
          <c:val>
            <c:numRef>
              <c:f>'Ark17'!$D$5:$D$14</c:f>
              <c:numCache>
                <c:formatCode>General</c:formatCode>
                <c:ptCount val="10"/>
                <c:pt idx="0">
                  <c:v>50</c:v>
                </c:pt>
                <c:pt idx="1">
                  <c:v>50</c:v>
                </c:pt>
                <c:pt idx="2">
                  <c:v>50</c:v>
                </c:pt>
                <c:pt idx="3">
                  <c:v>50</c:v>
                </c:pt>
                <c:pt idx="4">
                  <c:v>50</c:v>
                </c:pt>
                <c:pt idx="5">
                  <c:v>50</c:v>
                </c:pt>
                <c:pt idx="6">
                  <c:v>50</c:v>
                </c:pt>
                <c:pt idx="7">
                  <c:v>50</c:v>
                </c:pt>
                <c:pt idx="8">
                  <c:v>50</c:v>
                </c:pt>
                <c:pt idx="9">
                  <c:v>50</c:v>
                </c:pt>
              </c:numCache>
            </c:numRef>
          </c:val>
          <c:smooth val="0"/>
        </c:ser>
        <c:dLbls>
          <c:showLegendKey val="0"/>
          <c:showVal val="0"/>
          <c:showCatName val="0"/>
          <c:showSerName val="0"/>
          <c:showPercent val="0"/>
          <c:showBubbleSize val="0"/>
        </c:dLbls>
        <c:marker val="1"/>
        <c:smooth val="0"/>
        <c:axId val="45600128"/>
        <c:axId val="45598592"/>
      </c:lineChart>
      <c:catAx>
        <c:axId val="45595264"/>
        <c:scaling>
          <c:orientation val="minMax"/>
        </c:scaling>
        <c:delete val="0"/>
        <c:axPos val="b"/>
        <c:numFmt formatCode="General" sourceLinked="1"/>
        <c:majorTickMark val="out"/>
        <c:minorTickMark val="none"/>
        <c:tickLblPos val="nextTo"/>
        <c:crossAx val="45597056"/>
        <c:crosses val="autoZero"/>
        <c:auto val="1"/>
        <c:lblAlgn val="ctr"/>
        <c:lblOffset val="100"/>
        <c:noMultiLvlLbl val="0"/>
      </c:catAx>
      <c:valAx>
        <c:axId val="45597056"/>
        <c:scaling>
          <c:orientation val="minMax"/>
          <c:max val="600"/>
          <c:min val="0"/>
        </c:scaling>
        <c:delete val="0"/>
        <c:axPos val="l"/>
        <c:numFmt formatCode="General" sourceLinked="1"/>
        <c:majorTickMark val="out"/>
        <c:minorTickMark val="none"/>
        <c:tickLblPos val="nextTo"/>
        <c:crossAx val="45595264"/>
        <c:crosses val="autoZero"/>
        <c:crossBetween val="between"/>
      </c:valAx>
      <c:valAx>
        <c:axId val="45598592"/>
        <c:scaling>
          <c:orientation val="minMax"/>
          <c:max val="600"/>
          <c:min val="0"/>
        </c:scaling>
        <c:delete val="0"/>
        <c:axPos val="r"/>
        <c:numFmt formatCode="General" sourceLinked="1"/>
        <c:majorTickMark val="out"/>
        <c:minorTickMark val="none"/>
        <c:tickLblPos val="nextTo"/>
        <c:crossAx val="45600128"/>
        <c:crosses val="max"/>
        <c:crossBetween val="between"/>
      </c:valAx>
      <c:catAx>
        <c:axId val="45600128"/>
        <c:scaling>
          <c:orientation val="minMax"/>
        </c:scaling>
        <c:delete val="1"/>
        <c:axPos val="b"/>
        <c:numFmt formatCode="General" sourceLinked="1"/>
        <c:majorTickMark val="out"/>
        <c:minorTickMark val="none"/>
        <c:tickLblPos val="nextTo"/>
        <c:crossAx val="45598592"/>
        <c:crosses val="autoZero"/>
        <c:auto val="1"/>
        <c:lblAlgn val="ctr"/>
        <c:lblOffset val="100"/>
        <c:noMultiLvlLbl val="0"/>
      </c:catAx>
    </c:plotArea>
    <c:legend>
      <c:legendPos val="r"/>
      <c:legendEntry>
        <c:idx val="2"/>
        <c:delete val="1"/>
      </c:legendEntry>
      <c:layout>
        <c:manualLayout>
          <c:xMode val="edge"/>
          <c:yMode val="edge"/>
          <c:x val="0.64730835083868132"/>
          <c:y val="4.4715173602312384E-2"/>
          <c:w val="0.26843000874890638"/>
          <c:h val="0.16743438320209975"/>
        </c:manualLayout>
      </c:layout>
      <c:overlay val="1"/>
    </c:legend>
    <c:plotVisOnly val="1"/>
    <c:dispBlanksAs val="gap"/>
    <c:showDLblsOverMax val="0"/>
  </c:chart>
  <c:txPr>
    <a:bodyPr/>
    <a:lstStyle/>
    <a:p>
      <a:pPr>
        <a:defRPr sz="1400">
          <a:latin typeface="Calibri" pitchFamily="34" charset="0"/>
          <a:cs typeface="Calibri" pitchFamily="34" charset="0"/>
        </a:defRPr>
      </a:pPr>
      <a:endParaRPr lang="sv-SE"/>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'Ark18'!$G$3</c:f>
              <c:strCache>
                <c:ptCount val="1"/>
                <c:pt idx="0">
                  <c:v>Primary capital ("non-owned" capital)</c:v>
                </c:pt>
              </c:strCache>
            </c:strRef>
          </c:tx>
          <c:spPr>
            <a:solidFill>
              <a:srgbClr val="00B0F0"/>
            </a:solidFill>
            <a:ln>
              <a:solidFill>
                <a:schemeClr val="bg1"/>
              </a:solidFill>
            </a:ln>
          </c:spPr>
          <c:cat>
            <c:numRef>
              <c:f>'Ark18'!$F$4:$F$28</c:f>
              <c:numCache>
                <c:formatCode>General</c:formatCode>
                <c:ptCount val="25"/>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pt idx="24">
                  <c:v>2012</c:v>
                </c:pt>
              </c:numCache>
            </c:numRef>
          </c:cat>
          <c:val>
            <c:numRef>
              <c:f>'Ark18'!$G$4:$G$28</c:f>
              <c:numCache>
                <c:formatCode>#,##0.00</c:formatCode>
                <c:ptCount val="25"/>
                <c:pt idx="0">
                  <c:v>7.73</c:v>
                </c:pt>
                <c:pt idx="1">
                  <c:v>8.3510000000000009</c:v>
                </c:pt>
                <c:pt idx="2">
                  <c:v>7.5190000000000001</c:v>
                </c:pt>
                <c:pt idx="3">
                  <c:v>5.492</c:v>
                </c:pt>
                <c:pt idx="4">
                  <c:v>8.8439999999999994</c:v>
                </c:pt>
                <c:pt idx="5">
                  <c:v>11.682</c:v>
                </c:pt>
                <c:pt idx="6">
                  <c:v>13.486000000000001</c:v>
                </c:pt>
                <c:pt idx="7">
                  <c:v>16.375</c:v>
                </c:pt>
                <c:pt idx="8">
                  <c:v>20.024000000000001</c:v>
                </c:pt>
                <c:pt idx="9">
                  <c:v>22.285</c:v>
                </c:pt>
                <c:pt idx="10">
                  <c:v>24.632999999999999</c:v>
                </c:pt>
                <c:pt idx="11">
                  <c:v>29.577999999999999</c:v>
                </c:pt>
                <c:pt idx="12">
                  <c:v>35.088000000000001</c:v>
                </c:pt>
                <c:pt idx="13">
                  <c:v>39.094000000000001</c:v>
                </c:pt>
                <c:pt idx="14">
                  <c:v>37.868000000000002</c:v>
                </c:pt>
                <c:pt idx="15">
                  <c:v>40.85</c:v>
                </c:pt>
                <c:pt idx="16">
                  <c:v>47.738999999999997</c:v>
                </c:pt>
                <c:pt idx="17">
                  <c:v>53.218000000000004</c:v>
                </c:pt>
                <c:pt idx="18">
                  <c:v>63.817999999999998</c:v>
                </c:pt>
                <c:pt idx="19">
                  <c:v>75.165999999999997</c:v>
                </c:pt>
                <c:pt idx="20">
                  <c:v>89.388999999999996</c:v>
                </c:pt>
                <c:pt idx="21">
                  <c:v>101.593</c:v>
                </c:pt>
                <c:pt idx="22">
                  <c:v>105.491</c:v>
                </c:pt>
                <c:pt idx="23">
                  <c:v>120.41800000000001</c:v>
                </c:pt>
                <c:pt idx="24">
                  <c:v>133.548</c:v>
                </c:pt>
              </c:numCache>
            </c:numRef>
          </c:val>
        </c:ser>
        <c:ser>
          <c:idx val="1"/>
          <c:order val="1"/>
          <c:tx>
            <c:strRef>
              <c:f>'Ark18'!$H$3</c:f>
              <c:strCache>
                <c:ptCount val="1"/>
                <c:pt idx="0">
                  <c:v>Equity capital (owned by holders of equity capital certificates)</c:v>
                </c:pt>
              </c:strCache>
            </c:strRef>
          </c:tx>
          <c:spPr>
            <a:solidFill>
              <a:schemeClr val="tx2">
                <a:lumMod val="60000"/>
                <a:lumOff val="40000"/>
              </a:schemeClr>
            </a:solidFill>
            <a:ln>
              <a:solidFill>
                <a:schemeClr val="bg1"/>
              </a:solidFill>
            </a:ln>
          </c:spPr>
          <c:cat>
            <c:numRef>
              <c:f>'Ark18'!$F$4:$F$28</c:f>
              <c:numCache>
                <c:formatCode>General</c:formatCode>
                <c:ptCount val="25"/>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pt idx="24">
                  <c:v>2012</c:v>
                </c:pt>
              </c:numCache>
            </c:numRef>
          </c:cat>
          <c:val>
            <c:numRef>
              <c:f>'Ark18'!$H$4:$H$28</c:f>
              <c:numCache>
                <c:formatCode>#,##0.00</c:formatCode>
                <c:ptCount val="25"/>
                <c:pt idx="0">
                  <c:v>0.125</c:v>
                </c:pt>
                <c:pt idx="1">
                  <c:v>0.63800000000000001</c:v>
                </c:pt>
                <c:pt idx="2">
                  <c:v>0.92200000000000004</c:v>
                </c:pt>
                <c:pt idx="3">
                  <c:v>2.0920000000000001</c:v>
                </c:pt>
                <c:pt idx="4">
                  <c:v>2.758</c:v>
                </c:pt>
                <c:pt idx="5">
                  <c:v>4.4829999999999997</c:v>
                </c:pt>
                <c:pt idx="6">
                  <c:v>5.1929999999999996</c:v>
                </c:pt>
                <c:pt idx="7">
                  <c:v>5.6539999999999999</c:v>
                </c:pt>
                <c:pt idx="8">
                  <c:v>5.9390000000000001</c:v>
                </c:pt>
                <c:pt idx="9">
                  <c:v>6.2320000000000002</c:v>
                </c:pt>
                <c:pt idx="10">
                  <c:v>8.7080000000000002</c:v>
                </c:pt>
                <c:pt idx="11">
                  <c:v>8.9049999999999994</c:v>
                </c:pt>
                <c:pt idx="12">
                  <c:v>9.2200000000000006</c:v>
                </c:pt>
                <c:pt idx="13">
                  <c:v>9.36</c:v>
                </c:pt>
                <c:pt idx="14">
                  <c:v>11.510999999999999</c:v>
                </c:pt>
                <c:pt idx="15">
                  <c:v>11.961</c:v>
                </c:pt>
                <c:pt idx="16">
                  <c:v>30.401</c:v>
                </c:pt>
                <c:pt idx="17">
                  <c:v>33.898000000000003</c:v>
                </c:pt>
                <c:pt idx="18">
                  <c:v>33.947000000000003</c:v>
                </c:pt>
                <c:pt idx="19">
                  <c:v>38.427999999999997</c:v>
                </c:pt>
                <c:pt idx="20">
                  <c:v>39.393999999999998</c:v>
                </c:pt>
                <c:pt idx="21">
                  <c:v>41.585999999999999</c:v>
                </c:pt>
                <c:pt idx="22">
                  <c:v>47.863999999999997</c:v>
                </c:pt>
                <c:pt idx="23">
                  <c:v>58.043999999999997</c:v>
                </c:pt>
                <c:pt idx="24">
                  <c:v>65.158000000000001</c:v>
                </c:pt>
              </c:numCache>
            </c:numRef>
          </c:val>
        </c:ser>
        <c:dLbls>
          <c:showLegendKey val="0"/>
          <c:showVal val="0"/>
          <c:showCatName val="0"/>
          <c:showSerName val="0"/>
          <c:showPercent val="0"/>
          <c:showBubbleSize val="0"/>
        </c:dLbls>
        <c:axId val="45768064"/>
        <c:axId val="45773952"/>
      </c:areaChart>
      <c:lineChart>
        <c:grouping val="standard"/>
        <c:varyColors val="0"/>
        <c:ser>
          <c:idx val="2"/>
          <c:order val="2"/>
          <c:tx>
            <c:strRef>
              <c:f>'Ark18'!$I$3</c:f>
              <c:strCache>
                <c:ptCount val="1"/>
                <c:pt idx="0">
                  <c:v>hl</c:v>
                </c:pt>
              </c:strCache>
            </c:strRef>
          </c:tx>
          <c:spPr>
            <a:ln>
              <a:noFill/>
            </a:ln>
          </c:spPr>
          <c:marker>
            <c:symbol val="none"/>
          </c:marker>
          <c:cat>
            <c:numRef>
              <c:f>'Ark18'!$F$4:$F$28</c:f>
              <c:numCache>
                <c:formatCode>General</c:formatCode>
                <c:ptCount val="25"/>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pt idx="24">
                  <c:v>2012</c:v>
                </c:pt>
              </c:numCache>
            </c:numRef>
          </c:cat>
          <c:val>
            <c:numRef>
              <c:f>'Ark18'!$I$4:$I$28</c:f>
              <c:numCache>
                <c:formatCode>#,##0.00</c:formatCode>
                <c:ptCount val="25"/>
                <c:pt idx="0">
                  <c:v>5</c:v>
                </c:pt>
                <c:pt idx="1">
                  <c:v>5</c:v>
                </c:pt>
                <c:pt idx="2">
                  <c:v>5</c:v>
                </c:pt>
                <c:pt idx="3">
                  <c:v>5</c:v>
                </c:pt>
                <c:pt idx="4">
                  <c:v>5</c:v>
                </c:pt>
                <c:pt idx="5">
                  <c:v>5</c:v>
                </c:pt>
                <c:pt idx="6">
                  <c:v>5</c:v>
                </c:pt>
                <c:pt idx="7">
                  <c:v>5</c:v>
                </c:pt>
                <c:pt idx="8">
                  <c:v>5</c:v>
                </c:pt>
                <c:pt idx="9">
                  <c:v>5</c:v>
                </c:pt>
                <c:pt idx="10">
                  <c:v>5</c:v>
                </c:pt>
                <c:pt idx="11">
                  <c:v>5</c:v>
                </c:pt>
                <c:pt idx="12">
                  <c:v>5</c:v>
                </c:pt>
                <c:pt idx="13">
                  <c:v>5</c:v>
                </c:pt>
                <c:pt idx="14">
                  <c:v>5</c:v>
                </c:pt>
                <c:pt idx="15">
                  <c:v>5</c:v>
                </c:pt>
                <c:pt idx="16">
                  <c:v>5</c:v>
                </c:pt>
                <c:pt idx="17">
                  <c:v>5</c:v>
                </c:pt>
                <c:pt idx="18">
                  <c:v>5</c:v>
                </c:pt>
                <c:pt idx="19">
                  <c:v>5</c:v>
                </c:pt>
                <c:pt idx="20">
                  <c:v>5</c:v>
                </c:pt>
                <c:pt idx="21">
                  <c:v>5</c:v>
                </c:pt>
                <c:pt idx="22">
                  <c:v>5</c:v>
                </c:pt>
                <c:pt idx="23">
                  <c:v>5</c:v>
                </c:pt>
                <c:pt idx="24">
                  <c:v>5</c:v>
                </c:pt>
              </c:numCache>
            </c:numRef>
          </c:val>
          <c:smooth val="0"/>
        </c:ser>
        <c:dLbls>
          <c:showLegendKey val="0"/>
          <c:showVal val="0"/>
          <c:showCatName val="0"/>
          <c:showSerName val="0"/>
          <c:showPercent val="0"/>
          <c:showBubbleSize val="0"/>
        </c:dLbls>
        <c:marker val="1"/>
        <c:smooth val="0"/>
        <c:axId val="45777280"/>
        <c:axId val="45775488"/>
      </c:lineChart>
      <c:catAx>
        <c:axId val="45768064"/>
        <c:scaling>
          <c:orientation val="minMax"/>
        </c:scaling>
        <c:delete val="0"/>
        <c:axPos val="b"/>
        <c:numFmt formatCode="General" sourceLinked="1"/>
        <c:majorTickMark val="out"/>
        <c:minorTickMark val="none"/>
        <c:tickLblPos val="nextTo"/>
        <c:txPr>
          <a:bodyPr rot="2700000"/>
          <a:lstStyle/>
          <a:p>
            <a:pPr>
              <a:defRPr/>
            </a:pPr>
            <a:endParaRPr lang="sv-SE"/>
          </a:p>
        </c:txPr>
        <c:crossAx val="45773952"/>
        <c:crosses val="autoZero"/>
        <c:auto val="1"/>
        <c:lblAlgn val="ctr"/>
        <c:lblOffset val="100"/>
        <c:noMultiLvlLbl val="0"/>
      </c:catAx>
      <c:valAx>
        <c:axId val="45773952"/>
        <c:scaling>
          <c:orientation val="minMax"/>
          <c:max val="200"/>
        </c:scaling>
        <c:delete val="0"/>
        <c:axPos val="l"/>
        <c:numFmt formatCode="#,##0" sourceLinked="0"/>
        <c:majorTickMark val="out"/>
        <c:minorTickMark val="none"/>
        <c:tickLblPos val="nextTo"/>
        <c:crossAx val="45768064"/>
        <c:crosses val="autoZero"/>
        <c:crossBetween val="between"/>
      </c:valAx>
      <c:valAx>
        <c:axId val="45775488"/>
        <c:scaling>
          <c:orientation val="minMax"/>
          <c:max val="200"/>
        </c:scaling>
        <c:delete val="0"/>
        <c:axPos val="r"/>
        <c:numFmt formatCode="#,##0" sourceLinked="0"/>
        <c:majorTickMark val="out"/>
        <c:minorTickMark val="none"/>
        <c:tickLblPos val="nextTo"/>
        <c:crossAx val="45777280"/>
        <c:crosses val="max"/>
        <c:crossBetween val="between"/>
      </c:valAx>
      <c:catAx>
        <c:axId val="45777280"/>
        <c:scaling>
          <c:orientation val="minMax"/>
        </c:scaling>
        <c:delete val="1"/>
        <c:axPos val="b"/>
        <c:numFmt formatCode="General" sourceLinked="1"/>
        <c:majorTickMark val="out"/>
        <c:minorTickMark val="none"/>
        <c:tickLblPos val="nextTo"/>
        <c:crossAx val="45775488"/>
        <c:crosses val="autoZero"/>
        <c:auto val="1"/>
        <c:lblAlgn val="ctr"/>
        <c:lblOffset val="100"/>
        <c:noMultiLvlLbl val="0"/>
      </c:catAx>
    </c:plotArea>
    <c:legend>
      <c:legendPos val="r"/>
      <c:legendEntry>
        <c:idx val="2"/>
        <c:delete val="1"/>
      </c:legendEntry>
      <c:layout>
        <c:manualLayout>
          <c:xMode val="edge"/>
          <c:yMode val="edge"/>
          <c:x val="7.3259336861359353E-2"/>
          <c:y val="5.6329094082116768E-2"/>
          <c:w val="0.66496899222194894"/>
          <c:h val="0.14752698734494687"/>
        </c:manualLayout>
      </c:layout>
      <c:overlay val="1"/>
    </c:legend>
    <c:plotVisOnly val="1"/>
    <c:dispBlanksAs val="zero"/>
    <c:showDLblsOverMax val="0"/>
  </c:chart>
  <c:txPr>
    <a:bodyPr/>
    <a:lstStyle/>
    <a:p>
      <a:pPr>
        <a:defRPr sz="1400">
          <a:latin typeface="Calibri" pitchFamily="34" charset="0"/>
          <a:cs typeface="Calibri" pitchFamily="34" charset="0"/>
        </a:defRPr>
      </a:pPr>
      <a:endParaRPr lang="sv-SE"/>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'Ark1'!$B$1</c:f>
              <c:strCache>
                <c:ptCount val="1"/>
                <c:pt idx="0">
                  <c:v>CET1 to risk-weighted assets</c:v>
                </c:pt>
              </c:strCache>
            </c:strRef>
          </c:tx>
          <c:spPr>
            <a:ln>
              <a:solidFill>
                <a:srgbClr val="0070C0"/>
              </a:solidFill>
            </a:ln>
          </c:spPr>
          <c:marker>
            <c:symbol val="none"/>
          </c:marker>
          <c:cat>
            <c:numRef>
              <c:f>'Ark1'!$A$2:$A$26</c:f>
              <c:numCache>
                <c:formatCode>General</c:formatCode>
                <c:ptCount val="25"/>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pt idx="24">
                  <c:v>2012</c:v>
                </c:pt>
              </c:numCache>
            </c:numRef>
          </c:cat>
          <c:val>
            <c:numRef>
              <c:f>'Ark1'!$B$2:$B$26</c:f>
              <c:numCache>
                <c:formatCode>General</c:formatCode>
                <c:ptCount val="25"/>
                <c:pt idx="4" formatCode="0.00%">
                  <c:v>4.3999999999999997E-2</c:v>
                </c:pt>
                <c:pt idx="5" formatCode="0.00%">
                  <c:v>7.0999999999999994E-2</c:v>
                </c:pt>
                <c:pt idx="6" formatCode="0.00%">
                  <c:v>8.7999999999999995E-2</c:v>
                </c:pt>
                <c:pt idx="7" formatCode="0.00%">
                  <c:v>9.7000000000000003E-2</c:v>
                </c:pt>
                <c:pt idx="8" formatCode="0.00%">
                  <c:v>0.09</c:v>
                </c:pt>
                <c:pt idx="9" formatCode="0.00%">
                  <c:v>8.5000000000000006E-2</c:v>
                </c:pt>
                <c:pt idx="10" formatCode="0.00%">
                  <c:v>8.5999999999999993E-2</c:v>
                </c:pt>
                <c:pt idx="11" formatCode="0.00%">
                  <c:v>8.8999999999999996E-2</c:v>
                </c:pt>
                <c:pt idx="12" formatCode="0.00%">
                  <c:v>8.5999999999999993E-2</c:v>
                </c:pt>
                <c:pt idx="13" formatCode="0.00%">
                  <c:v>8.5000000000000006E-2</c:v>
                </c:pt>
                <c:pt idx="14" formatCode="0.00%">
                  <c:v>8.4000000000000005E-2</c:v>
                </c:pt>
                <c:pt idx="15" formatCode="0.00%">
                  <c:v>8.2000000000000003E-2</c:v>
                </c:pt>
                <c:pt idx="16" formatCode="0.00%">
                  <c:v>8.3000000000000004E-2</c:v>
                </c:pt>
                <c:pt idx="17" formatCode="0.00%">
                  <c:v>8.2000000000000003E-2</c:v>
                </c:pt>
                <c:pt idx="18" formatCode="0.00%">
                  <c:v>7.5999999999999998E-2</c:v>
                </c:pt>
                <c:pt idx="19" formatCode="0.00%">
                  <c:v>0.08</c:v>
                </c:pt>
                <c:pt idx="20" formatCode="0.00%">
                  <c:v>7.1999999999999995E-2</c:v>
                </c:pt>
                <c:pt idx="21" formatCode="0.00%">
                  <c:v>8.7999999999999995E-2</c:v>
                </c:pt>
                <c:pt idx="22" formatCode="0.00%">
                  <c:v>9.5000000000000001E-2</c:v>
                </c:pt>
                <c:pt idx="23" formatCode="0.00%">
                  <c:v>9.9000000000000005E-2</c:v>
                </c:pt>
                <c:pt idx="24" formatCode="0.00%">
                  <c:v>0.111</c:v>
                </c:pt>
              </c:numCache>
            </c:numRef>
          </c:val>
          <c:smooth val="1"/>
        </c:ser>
        <c:ser>
          <c:idx val="1"/>
          <c:order val="1"/>
          <c:tx>
            <c:strRef>
              <c:f>'Ark1'!$C$1</c:f>
              <c:strCache>
                <c:ptCount val="1"/>
                <c:pt idx="0">
                  <c:v>CET1 to total assets*</c:v>
                </c:pt>
              </c:strCache>
            </c:strRef>
          </c:tx>
          <c:spPr>
            <a:ln>
              <a:solidFill>
                <a:srgbClr val="C00000"/>
              </a:solidFill>
            </a:ln>
          </c:spPr>
          <c:marker>
            <c:symbol val="none"/>
          </c:marker>
          <c:cat>
            <c:numRef>
              <c:f>'Ark1'!$A$2:$A$26</c:f>
              <c:numCache>
                <c:formatCode>General</c:formatCode>
                <c:ptCount val="25"/>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pt idx="24">
                  <c:v>2012</c:v>
                </c:pt>
              </c:numCache>
            </c:numRef>
          </c:cat>
          <c:val>
            <c:numRef>
              <c:f>'Ark1'!$C$2:$C$26</c:f>
              <c:numCache>
                <c:formatCode>0.00%</c:formatCode>
                <c:ptCount val="25"/>
                <c:pt idx="0">
                  <c:v>3.9E-2</c:v>
                </c:pt>
                <c:pt idx="1">
                  <c:v>4.3999999999999997E-2</c:v>
                </c:pt>
                <c:pt idx="2">
                  <c:v>0.04</c:v>
                </c:pt>
                <c:pt idx="3">
                  <c:v>2.5999999999999999E-2</c:v>
                </c:pt>
                <c:pt idx="4">
                  <c:v>3.6999999999999998E-2</c:v>
                </c:pt>
                <c:pt idx="5">
                  <c:v>4.8000000000000001E-2</c:v>
                </c:pt>
                <c:pt idx="6">
                  <c:v>6.7000000000000004E-2</c:v>
                </c:pt>
                <c:pt idx="7">
                  <c:v>7.4999999999999997E-2</c:v>
                </c:pt>
                <c:pt idx="8">
                  <c:v>6.8000000000000005E-2</c:v>
                </c:pt>
                <c:pt idx="9">
                  <c:v>6.6000000000000003E-2</c:v>
                </c:pt>
                <c:pt idx="10">
                  <c:v>6.8000000000000005E-2</c:v>
                </c:pt>
                <c:pt idx="11">
                  <c:v>6.9000000000000006E-2</c:v>
                </c:pt>
                <c:pt idx="12">
                  <c:v>6.8000000000000005E-2</c:v>
                </c:pt>
                <c:pt idx="13">
                  <c:v>6.8000000000000005E-2</c:v>
                </c:pt>
                <c:pt idx="14">
                  <c:v>6.0999999999999999E-2</c:v>
                </c:pt>
                <c:pt idx="15">
                  <c:v>0.06</c:v>
                </c:pt>
                <c:pt idx="16">
                  <c:v>6.0999999999999999E-2</c:v>
                </c:pt>
                <c:pt idx="17">
                  <c:v>0.06</c:v>
                </c:pt>
                <c:pt idx="18">
                  <c:v>5.3999999999999999E-2</c:v>
                </c:pt>
                <c:pt idx="19">
                  <c:v>5.6000000000000001E-2</c:v>
                </c:pt>
                <c:pt idx="20">
                  <c:v>4.8000000000000001E-2</c:v>
                </c:pt>
                <c:pt idx="21">
                  <c:v>5.1999999999999998E-2</c:v>
                </c:pt>
                <c:pt idx="22">
                  <c:v>5.5E-2</c:v>
                </c:pt>
                <c:pt idx="23">
                  <c:v>5.7000000000000002E-2</c:v>
                </c:pt>
                <c:pt idx="24">
                  <c:v>0.06</c:v>
                </c:pt>
              </c:numCache>
            </c:numRef>
          </c:val>
          <c:smooth val="1"/>
        </c:ser>
        <c:dLbls>
          <c:showLegendKey val="0"/>
          <c:showVal val="0"/>
          <c:showCatName val="0"/>
          <c:showSerName val="0"/>
          <c:showPercent val="0"/>
          <c:showBubbleSize val="0"/>
        </c:dLbls>
        <c:marker val="1"/>
        <c:smooth val="0"/>
        <c:axId val="85609472"/>
        <c:axId val="85623552"/>
      </c:lineChart>
      <c:lineChart>
        <c:grouping val="standard"/>
        <c:varyColors val="0"/>
        <c:ser>
          <c:idx val="2"/>
          <c:order val="2"/>
          <c:tx>
            <c:strRef>
              <c:f>'Ark1'!$D$1</c:f>
              <c:strCache>
                <c:ptCount val="1"/>
                <c:pt idx="0">
                  <c:v>Hjelpelinje</c:v>
                </c:pt>
              </c:strCache>
            </c:strRef>
          </c:tx>
          <c:spPr>
            <a:ln>
              <a:noFill/>
            </a:ln>
          </c:spPr>
          <c:marker>
            <c:symbol val="none"/>
          </c:marker>
          <c:cat>
            <c:numRef>
              <c:f>'Ark1'!$A$2:$A$26</c:f>
              <c:numCache>
                <c:formatCode>General</c:formatCode>
                <c:ptCount val="25"/>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pt idx="24">
                  <c:v>2012</c:v>
                </c:pt>
              </c:numCache>
            </c:numRef>
          </c:cat>
          <c:val>
            <c:numRef>
              <c:f>'Ark1'!$D$2:$D$26</c:f>
              <c:numCache>
                <c:formatCode>General</c:formatCode>
                <c:ptCount val="25"/>
                <c:pt idx="8" formatCode="0%">
                  <c:v>0.05</c:v>
                </c:pt>
                <c:pt idx="9" formatCode="0%">
                  <c:v>0.05</c:v>
                </c:pt>
                <c:pt idx="10" formatCode="0%">
                  <c:v>0.05</c:v>
                </c:pt>
                <c:pt idx="11" formatCode="0%">
                  <c:v>0.05</c:v>
                </c:pt>
                <c:pt idx="12" formatCode="0%">
                  <c:v>0.05</c:v>
                </c:pt>
                <c:pt idx="13" formatCode="0%">
                  <c:v>0.05</c:v>
                </c:pt>
                <c:pt idx="14" formatCode="0%">
                  <c:v>0.05</c:v>
                </c:pt>
                <c:pt idx="15" formatCode="0%">
                  <c:v>0.05</c:v>
                </c:pt>
                <c:pt idx="16" formatCode="0%">
                  <c:v>0.05</c:v>
                </c:pt>
                <c:pt idx="17" formatCode="0%">
                  <c:v>0.05</c:v>
                </c:pt>
                <c:pt idx="18" formatCode="0%">
                  <c:v>0.05</c:v>
                </c:pt>
                <c:pt idx="19" formatCode="0%">
                  <c:v>0.05</c:v>
                </c:pt>
                <c:pt idx="20" formatCode="0%">
                  <c:v>0.05</c:v>
                </c:pt>
                <c:pt idx="21" formatCode="0%">
                  <c:v>0.05</c:v>
                </c:pt>
                <c:pt idx="22" formatCode="0%">
                  <c:v>0.05</c:v>
                </c:pt>
                <c:pt idx="23" formatCode="0%">
                  <c:v>0.05</c:v>
                </c:pt>
                <c:pt idx="24" formatCode="0%">
                  <c:v>0.05</c:v>
                </c:pt>
              </c:numCache>
            </c:numRef>
          </c:val>
          <c:smooth val="0"/>
        </c:ser>
        <c:dLbls>
          <c:showLegendKey val="0"/>
          <c:showVal val="0"/>
          <c:showCatName val="0"/>
          <c:showSerName val="0"/>
          <c:showPercent val="0"/>
          <c:showBubbleSize val="0"/>
        </c:dLbls>
        <c:marker val="1"/>
        <c:smooth val="0"/>
        <c:axId val="85630976"/>
        <c:axId val="85625088"/>
      </c:lineChart>
      <c:catAx>
        <c:axId val="85609472"/>
        <c:scaling>
          <c:orientation val="minMax"/>
        </c:scaling>
        <c:delete val="0"/>
        <c:axPos val="b"/>
        <c:numFmt formatCode="General" sourceLinked="1"/>
        <c:majorTickMark val="out"/>
        <c:minorTickMark val="none"/>
        <c:tickLblPos val="nextTo"/>
        <c:txPr>
          <a:bodyPr rot="2700000"/>
          <a:lstStyle/>
          <a:p>
            <a:pPr>
              <a:defRPr/>
            </a:pPr>
            <a:endParaRPr lang="sv-SE"/>
          </a:p>
        </c:txPr>
        <c:crossAx val="85623552"/>
        <c:crosses val="autoZero"/>
        <c:auto val="1"/>
        <c:lblAlgn val="ctr"/>
        <c:lblOffset val="100"/>
        <c:noMultiLvlLbl val="0"/>
      </c:catAx>
      <c:valAx>
        <c:axId val="85623552"/>
        <c:scaling>
          <c:orientation val="minMax"/>
        </c:scaling>
        <c:delete val="0"/>
        <c:axPos val="l"/>
        <c:numFmt formatCode="0%" sourceLinked="0"/>
        <c:majorTickMark val="out"/>
        <c:minorTickMark val="none"/>
        <c:tickLblPos val="nextTo"/>
        <c:crossAx val="85609472"/>
        <c:crosses val="autoZero"/>
        <c:crossBetween val="between"/>
      </c:valAx>
      <c:valAx>
        <c:axId val="85625088"/>
        <c:scaling>
          <c:orientation val="minMax"/>
          <c:max val="12"/>
        </c:scaling>
        <c:delete val="0"/>
        <c:axPos val="r"/>
        <c:numFmt formatCode="General\%" sourceLinked="0"/>
        <c:majorTickMark val="out"/>
        <c:minorTickMark val="none"/>
        <c:tickLblPos val="nextTo"/>
        <c:crossAx val="85630976"/>
        <c:crosses val="max"/>
        <c:crossBetween val="between"/>
      </c:valAx>
      <c:catAx>
        <c:axId val="85630976"/>
        <c:scaling>
          <c:orientation val="minMax"/>
        </c:scaling>
        <c:delete val="1"/>
        <c:axPos val="b"/>
        <c:numFmt formatCode="General" sourceLinked="1"/>
        <c:majorTickMark val="out"/>
        <c:minorTickMark val="none"/>
        <c:tickLblPos val="nextTo"/>
        <c:crossAx val="85625088"/>
        <c:crosses val="autoZero"/>
        <c:auto val="1"/>
        <c:lblAlgn val="ctr"/>
        <c:lblOffset val="100"/>
        <c:noMultiLvlLbl val="0"/>
      </c:catAx>
    </c:plotArea>
    <c:legend>
      <c:legendPos val="r"/>
      <c:legendEntry>
        <c:idx val="2"/>
        <c:delete val="1"/>
      </c:legendEntry>
      <c:layout>
        <c:manualLayout>
          <c:xMode val="edge"/>
          <c:yMode val="edge"/>
          <c:x val="0.46794267462009131"/>
          <c:y val="5.9637986818926417E-2"/>
          <c:w val="0.3959463073628347"/>
          <c:h val="0.15627388363505476"/>
        </c:manualLayout>
      </c:layout>
      <c:overlay val="1"/>
    </c:legend>
    <c:plotVisOnly val="1"/>
    <c:dispBlanksAs val="gap"/>
    <c:showDLblsOverMax val="0"/>
  </c:chart>
  <c:txPr>
    <a:bodyPr/>
    <a:lstStyle/>
    <a:p>
      <a:pPr>
        <a:defRPr sz="1400">
          <a:latin typeface="Calibri" pitchFamily="34" charset="0"/>
          <a:cs typeface="Calibri" pitchFamily="34" charset="0"/>
        </a:defRPr>
      </a:pPr>
      <a:endParaRPr lang="sv-SE"/>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E52D96-4E2F-43D5-852F-9549D9F46BBD}" type="doc">
      <dgm:prSet loTypeId="urn:microsoft.com/office/officeart/2005/8/layout/cycle7" loCatId="cycle" qsTypeId="urn:microsoft.com/office/officeart/2005/8/quickstyle/simple2" qsCatId="simple" csTypeId="urn:microsoft.com/office/officeart/2005/8/colors/accent4_2" csCatId="accent4" phldr="1"/>
      <dgm:spPr/>
      <dgm:t>
        <a:bodyPr/>
        <a:lstStyle/>
        <a:p>
          <a:endParaRPr lang="nb-NO"/>
        </a:p>
      </dgm:t>
    </dgm:pt>
    <dgm:pt modelId="{0002B978-3AC7-4A61-B265-8923F7D078B6}">
      <dgm:prSet phldrT="[Tekst]" custT="1"/>
      <dgm:spPr/>
      <dgm:t>
        <a:bodyPr/>
        <a:lstStyle/>
        <a:p>
          <a:r>
            <a:rPr lang="nb-NO" sz="1800" dirty="0" err="1" smtClean="0">
              <a:latin typeface="Calibri" pitchFamily="34" charset="0"/>
              <a:cs typeface="Calibri" pitchFamily="34" charset="0"/>
            </a:rPr>
            <a:t>Fiscal</a:t>
          </a:r>
          <a:r>
            <a:rPr lang="nb-NO" sz="1800" dirty="0" smtClean="0">
              <a:latin typeface="Calibri" pitchFamily="34" charset="0"/>
              <a:cs typeface="Calibri" pitchFamily="34" charset="0"/>
            </a:rPr>
            <a:t> policy</a:t>
          </a:r>
          <a:endParaRPr lang="nb-NO" sz="1800" dirty="0">
            <a:latin typeface="Calibri" pitchFamily="34" charset="0"/>
            <a:cs typeface="Calibri" pitchFamily="34" charset="0"/>
          </a:endParaRPr>
        </a:p>
      </dgm:t>
    </dgm:pt>
    <dgm:pt modelId="{CD8F0060-9359-42E9-977F-278E135399F0}" type="parTrans" cxnId="{1006AC05-BEBB-4B71-9D6F-58B3C4C1A0EA}">
      <dgm:prSet/>
      <dgm:spPr/>
      <dgm:t>
        <a:bodyPr/>
        <a:lstStyle/>
        <a:p>
          <a:endParaRPr lang="nb-NO" sz="1600">
            <a:latin typeface="Calibri" pitchFamily="34" charset="0"/>
            <a:cs typeface="Calibri" pitchFamily="34" charset="0"/>
          </a:endParaRPr>
        </a:p>
      </dgm:t>
    </dgm:pt>
    <dgm:pt modelId="{416B1BE3-ACEE-41A4-9AF7-83D6D53D4889}" type="sibTrans" cxnId="{1006AC05-BEBB-4B71-9D6F-58B3C4C1A0EA}">
      <dgm:prSet custT="1"/>
      <dgm:spPr/>
      <dgm:t>
        <a:bodyPr/>
        <a:lstStyle/>
        <a:p>
          <a:endParaRPr lang="nb-NO" sz="1050">
            <a:latin typeface="Calibri" pitchFamily="34" charset="0"/>
            <a:cs typeface="Calibri" pitchFamily="34" charset="0"/>
          </a:endParaRPr>
        </a:p>
      </dgm:t>
    </dgm:pt>
    <dgm:pt modelId="{152F78F4-FAA2-4CF0-9A35-B7B329DF6F7E}">
      <dgm:prSet phldrT="[Tekst]" custT="1"/>
      <dgm:spPr/>
      <dgm:t>
        <a:bodyPr/>
        <a:lstStyle/>
        <a:p>
          <a:r>
            <a:rPr lang="nb-NO" sz="1800" dirty="0" smtClean="0">
              <a:latin typeface="Calibri" pitchFamily="34" charset="0"/>
              <a:cs typeface="Calibri" pitchFamily="34" charset="0"/>
            </a:rPr>
            <a:t>Financial </a:t>
          </a:r>
          <a:r>
            <a:rPr lang="nb-NO" sz="1800" dirty="0" err="1" smtClean="0">
              <a:latin typeface="Calibri" pitchFamily="34" charset="0"/>
              <a:cs typeface="Calibri" pitchFamily="34" charset="0"/>
            </a:rPr>
            <a:t>stability</a:t>
          </a:r>
          <a:endParaRPr lang="nb-NO" sz="1800" dirty="0">
            <a:latin typeface="Calibri" pitchFamily="34" charset="0"/>
            <a:cs typeface="Calibri" pitchFamily="34" charset="0"/>
          </a:endParaRPr>
        </a:p>
      </dgm:t>
    </dgm:pt>
    <dgm:pt modelId="{EAAFA2D4-9744-466E-920B-145DDD929335}" type="parTrans" cxnId="{2D5820FE-20A6-4DB6-B4B5-35C9AE681254}">
      <dgm:prSet/>
      <dgm:spPr/>
      <dgm:t>
        <a:bodyPr/>
        <a:lstStyle/>
        <a:p>
          <a:endParaRPr lang="nb-NO" sz="1600">
            <a:latin typeface="Calibri" pitchFamily="34" charset="0"/>
            <a:cs typeface="Calibri" pitchFamily="34" charset="0"/>
          </a:endParaRPr>
        </a:p>
      </dgm:t>
    </dgm:pt>
    <dgm:pt modelId="{2AD15E67-62D2-4923-8B18-9B8D0C797197}" type="sibTrans" cxnId="{2D5820FE-20A6-4DB6-B4B5-35C9AE681254}">
      <dgm:prSet custT="1"/>
      <dgm:spPr/>
      <dgm:t>
        <a:bodyPr/>
        <a:lstStyle/>
        <a:p>
          <a:endParaRPr lang="nb-NO" sz="1050">
            <a:latin typeface="Calibri" pitchFamily="34" charset="0"/>
            <a:cs typeface="Calibri" pitchFamily="34" charset="0"/>
          </a:endParaRPr>
        </a:p>
      </dgm:t>
    </dgm:pt>
    <dgm:pt modelId="{57794EDD-B81D-429A-8DFF-AB4A8C12D152}">
      <dgm:prSet phldrT="[Tekst]" custT="1"/>
      <dgm:spPr/>
      <dgm:t>
        <a:bodyPr/>
        <a:lstStyle/>
        <a:p>
          <a:r>
            <a:rPr lang="nb-NO" sz="1800" dirty="0" err="1" smtClean="0">
              <a:latin typeface="Calibri" pitchFamily="34" charset="0"/>
              <a:cs typeface="Calibri" pitchFamily="34" charset="0"/>
            </a:rPr>
            <a:t>Monetary</a:t>
          </a:r>
          <a:r>
            <a:rPr lang="nb-NO" sz="1800" dirty="0" smtClean="0">
              <a:latin typeface="Calibri" pitchFamily="34" charset="0"/>
              <a:cs typeface="Calibri" pitchFamily="34" charset="0"/>
            </a:rPr>
            <a:t> policy</a:t>
          </a:r>
          <a:endParaRPr lang="nb-NO" sz="1800" dirty="0">
            <a:latin typeface="Calibri" pitchFamily="34" charset="0"/>
            <a:cs typeface="Calibri" pitchFamily="34" charset="0"/>
          </a:endParaRPr>
        </a:p>
      </dgm:t>
    </dgm:pt>
    <dgm:pt modelId="{B208BDFC-EEA8-49BA-8D73-DDA87500A2EB}" type="parTrans" cxnId="{81E742B3-29D4-4049-9545-FC8BC82DE80F}">
      <dgm:prSet/>
      <dgm:spPr/>
      <dgm:t>
        <a:bodyPr/>
        <a:lstStyle/>
        <a:p>
          <a:endParaRPr lang="nb-NO" sz="1600">
            <a:latin typeface="Calibri" pitchFamily="34" charset="0"/>
            <a:cs typeface="Calibri" pitchFamily="34" charset="0"/>
          </a:endParaRPr>
        </a:p>
      </dgm:t>
    </dgm:pt>
    <dgm:pt modelId="{ECAF7BE5-5DF3-46AA-900E-DBA3FA84FB1F}" type="sibTrans" cxnId="{81E742B3-29D4-4049-9545-FC8BC82DE80F}">
      <dgm:prSet custT="1"/>
      <dgm:spPr/>
      <dgm:t>
        <a:bodyPr/>
        <a:lstStyle/>
        <a:p>
          <a:endParaRPr lang="nb-NO" sz="1050">
            <a:latin typeface="Calibri" pitchFamily="34" charset="0"/>
            <a:cs typeface="Calibri" pitchFamily="34" charset="0"/>
          </a:endParaRPr>
        </a:p>
      </dgm:t>
    </dgm:pt>
    <dgm:pt modelId="{54664CE9-42AF-4867-86A9-27CD39D00D66}" type="pres">
      <dgm:prSet presAssocID="{26E52D96-4E2F-43D5-852F-9549D9F46BBD}" presName="Name0" presStyleCnt="0">
        <dgm:presLayoutVars>
          <dgm:dir/>
          <dgm:resizeHandles val="exact"/>
        </dgm:presLayoutVars>
      </dgm:prSet>
      <dgm:spPr/>
      <dgm:t>
        <a:bodyPr/>
        <a:lstStyle/>
        <a:p>
          <a:endParaRPr lang="nb-NO"/>
        </a:p>
      </dgm:t>
    </dgm:pt>
    <dgm:pt modelId="{98B3620B-2116-4D3A-AC2E-4A414BD74D26}" type="pres">
      <dgm:prSet presAssocID="{0002B978-3AC7-4A61-B265-8923F7D078B6}" presName="node" presStyleLbl="node1" presStyleIdx="0" presStyleCnt="3">
        <dgm:presLayoutVars>
          <dgm:bulletEnabled val="1"/>
        </dgm:presLayoutVars>
      </dgm:prSet>
      <dgm:spPr/>
      <dgm:t>
        <a:bodyPr/>
        <a:lstStyle/>
        <a:p>
          <a:endParaRPr lang="nb-NO"/>
        </a:p>
      </dgm:t>
    </dgm:pt>
    <dgm:pt modelId="{E2E77D0B-21B7-43DF-95E0-4B639477D803}" type="pres">
      <dgm:prSet presAssocID="{416B1BE3-ACEE-41A4-9AF7-83D6D53D4889}" presName="sibTrans" presStyleLbl="sibTrans2D1" presStyleIdx="0" presStyleCnt="3"/>
      <dgm:spPr/>
      <dgm:t>
        <a:bodyPr/>
        <a:lstStyle/>
        <a:p>
          <a:endParaRPr lang="nb-NO"/>
        </a:p>
      </dgm:t>
    </dgm:pt>
    <dgm:pt modelId="{2D79141A-89F8-4F76-B013-2B116CFFC322}" type="pres">
      <dgm:prSet presAssocID="{416B1BE3-ACEE-41A4-9AF7-83D6D53D4889}" presName="connectorText" presStyleLbl="sibTrans2D1" presStyleIdx="0" presStyleCnt="3"/>
      <dgm:spPr/>
      <dgm:t>
        <a:bodyPr/>
        <a:lstStyle/>
        <a:p>
          <a:endParaRPr lang="nb-NO"/>
        </a:p>
      </dgm:t>
    </dgm:pt>
    <dgm:pt modelId="{B637E065-7CA1-4658-94BF-42BF110B2DB0}" type="pres">
      <dgm:prSet presAssocID="{152F78F4-FAA2-4CF0-9A35-B7B329DF6F7E}" presName="node" presStyleLbl="node1" presStyleIdx="1" presStyleCnt="3">
        <dgm:presLayoutVars>
          <dgm:bulletEnabled val="1"/>
        </dgm:presLayoutVars>
      </dgm:prSet>
      <dgm:spPr/>
      <dgm:t>
        <a:bodyPr/>
        <a:lstStyle/>
        <a:p>
          <a:endParaRPr lang="nb-NO"/>
        </a:p>
      </dgm:t>
    </dgm:pt>
    <dgm:pt modelId="{B63871B9-066B-4F37-98B0-BD51FBB4750E}" type="pres">
      <dgm:prSet presAssocID="{2AD15E67-62D2-4923-8B18-9B8D0C797197}" presName="sibTrans" presStyleLbl="sibTrans2D1" presStyleIdx="1" presStyleCnt="3"/>
      <dgm:spPr/>
      <dgm:t>
        <a:bodyPr/>
        <a:lstStyle/>
        <a:p>
          <a:endParaRPr lang="nb-NO"/>
        </a:p>
      </dgm:t>
    </dgm:pt>
    <dgm:pt modelId="{1FC8057C-4BB0-46DE-B971-44FB5A7D1EEC}" type="pres">
      <dgm:prSet presAssocID="{2AD15E67-62D2-4923-8B18-9B8D0C797197}" presName="connectorText" presStyleLbl="sibTrans2D1" presStyleIdx="1" presStyleCnt="3"/>
      <dgm:spPr/>
      <dgm:t>
        <a:bodyPr/>
        <a:lstStyle/>
        <a:p>
          <a:endParaRPr lang="nb-NO"/>
        </a:p>
      </dgm:t>
    </dgm:pt>
    <dgm:pt modelId="{4D461813-7F59-4D9E-9E71-B611482A4E75}" type="pres">
      <dgm:prSet presAssocID="{57794EDD-B81D-429A-8DFF-AB4A8C12D152}" presName="node" presStyleLbl="node1" presStyleIdx="2" presStyleCnt="3">
        <dgm:presLayoutVars>
          <dgm:bulletEnabled val="1"/>
        </dgm:presLayoutVars>
      </dgm:prSet>
      <dgm:spPr/>
      <dgm:t>
        <a:bodyPr/>
        <a:lstStyle/>
        <a:p>
          <a:endParaRPr lang="nb-NO"/>
        </a:p>
      </dgm:t>
    </dgm:pt>
    <dgm:pt modelId="{606E6EC1-0938-4DD8-AA00-25C32C41E3F6}" type="pres">
      <dgm:prSet presAssocID="{ECAF7BE5-5DF3-46AA-900E-DBA3FA84FB1F}" presName="sibTrans" presStyleLbl="sibTrans2D1" presStyleIdx="2" presStyleCnt="3"/>
      <dgm:spPr/>
      <dgm:t>
        <a:bodyPr/>
        <a:lstStyle/>
        <a:p>
          <a:endParaRPr lang="nb-NO"/>
        </a:p>
      </dgm:t>
    </dgm:pt>
    <dgm:pt modelId="{6E499755-1A0C-4DDF-A980-874FE811B1A8}" type="pres">
      <dgm:prSet presAssocID="{ECAF7BE5-5DF3-46AA-900E-DBA3FA84FB1F}" presName="connectorText" presStyleLbl="sibTrans2D1" presStyleIdx="2" presStyleCnt="3"/>
      <dgm:spPr/>
      <dgm:t>
        <a:bodyPr/>
        <a:lstStyle/>
        <a:p>
          <a:endParaRPr lang="nb-NO"/>
        </a:p>
      </dgm:t>
    </dgm:pt>
  </dgm:ptLst>
  <dgm:cxnLst>
    <dgm:cxn modelId="{CB1B023A-D41F-48DD-A6D4-2EC270CE1836}" type="presOf" srcId="{416B1BE3-ACEE-41A4-9AF7-83D6D53D4889}" destId="{E2E77D0B-21B7-43DF-95E0-4B639477D803}" srcOrd="0" destOrd="0" presId="urn:microsoft.com/office/officeart/2005/8/layout/cycle7"/>
    <dgm:cxn modelId="{A797C2B3-3E67-4BFC-BC2F-784DE72757BC}" type="presOf" srcId="{ECAF7BE5-5DF3-46AA-900E-DBA3FA84FB1F}" destId="{606E6EC1-0938-4DD8-AA00-25C32C41E3F6}" srcOrd="0" destOrd="0" presId="urn:microsoft.com/office/officeart/2005/8/layout/cycle7"/>
    <dgm:cxn modelId="{E1A439EA-7F4E-4251-B724-502211B3994C}" type="presOf" srcId="{ECAF7BE5-5DF3-46AA-900E-DBA3FA84FB1F}" destId="{6E499755-1A0C-4DDF-A980-874FE811B1A8}" srcOrd="1" destOrd="0" presId="urn:microsoft.com/office/officeart/2005/8/layout/cycle7"/>
    <dgm:cxn modelId="{4B37D4D2-F27C-4E13-922A-8EB0D84CA5F8}" type="presOf" srcId="{26E52D96-4E2F-43D5-852F-9549D9F46BBD}" destId="{54664CE9-42AF-4867-86A9-27CD39D00D66}" srcOrd="0" destOrd="0" presId="urn:microsoft.com/office/officeart/2005/8/layout/cycle7"/>
    <dgm:cxn modelId="{2D5820FE-20A6-4DB6-B4B5-35C9AE681254}" srcId="{26E52D96-4E2F-43D5-852F-9549D9F46BBD}" destId="{152F78F4-FAA2-4CF0-9A35-B7B329DF6F7E}" srcOrd="1" destOrd="0" parTransId="{EAAFA2D4-9744-466E-920B-145DDD929335}" sibTransId="{2AD15E67-62D2-4923-8B18-9B8D0C797197}"/>
    <dgm:cxn modelId="{01744BB1-AEBA-4CD8-AAFD-9055E79BEC74}" type="presOf" srcId="{2AD15E67-62D2-4923-8B18-9B8D0C797197}" destId="{B63871B9-066B-4F37-98B0-BD51FBB4750E}" srcOrd="0" destOrd="0" presId="urn:microsoft.com/office/officeart/2005/8/layout/cycle7"/>
    <dgm:cxn modelId="{FD7AA5CC-D65E-4657-BFF4-864534F5AF0E}" type="presOf" srcId="{416B1BE3-ACEE-41A4-9AF7-83D6D53D4889}" destId="{2D79141A-89F8-4F76-B013-2B116CFFC322}" srcOrd="1" destOrd="0" presId="urn:microsoft.com/office/officeart/2005/8/layout/cycle7"/>
    <dgm:cxn modelId="{E5A2127A-C202-48D4-8AEC-379AF6C376C8}" type="presOf" srcId="{57794EDD-B81D-429A-8DFF-AB4A8C12D152}" destId="{4D461813-7F59-4D9E-9E71-B611482A4E75}" srcOrd="0" destOrd="0" presId="urn:microsoft.com/office/officeart/2005/8/layout/cycle7"/>
    <dgm:cxn modelId="{678381EC-B61E-47DE-91C9-C7754B3DA8F7}" type="presOf" srcId="{2AD15E67-62D2-4923-8B18-9B8D0C797197}" destId="{1FC8057C-4BB0-46DE-B971-44FB5A7D1EEC}" srcOrd="1" destOrd="0" presId="urn:microsoft.com/office/officeart/2005/8/layout/cycle7"/>
    <dgm:cxn modelId="{81E742B3-29D4-4049-9545-FC8BC82DE80F}" srcId="{26E52D96-4E2F-43D5-852F-9549D9F46BBD}" destId="{57794EDD-B81D-429A-8DFF-AB4A8C12D152}" srcOrd="2" destOrd="0" parTransId="{B208BDFC-EEA8-49BA-8D73-DDA87500A2EB}" sibTransId="{ECAF7BE5-5DF3-46AA-900E-DBA3FA84FB1F}"/>
    <dgm:cxn modelId="{EABD47D1-0559-4900-89AC-27308533288B}" type="presOf" srcId="{152F78F4-FAA2-4CF0-9A35-B7B329DF6F7E}" destId="{B637E065-7CA1-4658-94BF-42BF110B2DB0}" srcOrd="0" destOrd="0" presId="urn:microsoft.com/office/officeart/2005/8/layout/cycle7"/>
    <dgm:cxn modelId="{E5393B73-2A67-4615-89D9-F283EB8D46E2}" type="presOf" srcId="{0002B978-3AC7-4A61-B265-8923F7D078B6}" destId="{98B3620B-2116-4D3A-AC2E-4A414BD74D26}" srcOrd="0" destOrd="0" presId="urn:microsoft.com/office/officeart/2005/8/layout/cycle7"/>
    <dgm:cxn modelId="{1006AC05-BEBB-4B71-9D6F-58B3C4C1A0EA}" srcId="{26E52D96-4E2F-43D5-852F-9549D9F46BBD}" destId="{0002B978-3AC7-4A61-B265-8923F7D078B6}" srcOrd="0" destOrd="0" parTransId="{CD8F0060-9359-42E9-977F-278E135399F0}" sibTransId="{416B1BE3-ACEE-41A4-9AF7-83D6D53D4889}"/>
    <dgm:cxn modelId="{3F6DA2CC-2A7D-4C10-AC53-17E037FA5607}" type="presParOf" srcId="{54664CE9-42AF-4867-86A9-27CD39D00D66}" destId="{98B3620B-2116-4D3A-AC2E-4A414BD74D26}" srcOrd="0" destOrd="0" presId="urn:microsoft.com/office/officeart/2005/8/layout/cycle7"/>
    <dgm:cxn modelId="{41B1B8A8-A4E8-41DE-9C20-FF397D2B827E}" type="presParOf" srcId="{54664CE9-42AF-4867-86A9-27CD39D00D66}" destId="{E2E77D0B-21B7-43DF-95E0-4B639477D803}" srcOrd="1" destOrd="0" presId="urn:microsoft.com/office/officeart/2005/8/layout/cycle7"/>
    <dgm:cxn modelId="{B5829D0F-1EF0-43A2-89DC-6C9798E642B8}" type="presParOf" srcId="{E2E77D0B-21B7-43DF-95E0-4B639477D803}" destId="{2D79141A-89F8-4F76-B013-2B116CFFC322}" srcOrd="0" destOrd="0" presId="urn:microsoft.com/office/officeart/2005/8/layout/cycle7"/>
    <dgm:cxn modelId="{634FA7D1-401A-45C0-8C1A-671D93B12DC0}" type="presParOf" srcId="{54664CE9-42AF-4867-86A9-27CD39D00D66}" destId="{B637E065-7CA1-4658-94BF-42BF110B2DB0}" srcOrd="2" destOrd="0" presId="urn:microsoft.com/office/officeart/2005/8/layout/cycle7"/>
    <dgm:cxn modelId="{35EB18CB-448F-4CB3-BB80-FF0D779C1643}" type="presParOf" srcId="{54664CE9-42AF-4867-86A9-27CD39D00D66}" destId="{B63871B9-066B-4F37-98B0-BD51FBB4750E}" srcOrd="3" destOrd="0" presId="urn:microsoft.com/office/officeart/2005/8/layout/cycle7"/>
    <dgm:cxn modelId="{4E3E11BF-DA24-4B46-9B1B-28D39CB680D3}" type="presParOf" srcId="{B63871B9-066B-4F37-98B0-BD51FBB4750E}" destId="{1FC8057C-4BB0-46DE-B971-44FB5A7D1EEC}" srcOrd="0" destOrd="0" presId="urn:microsoft.com/office/officeart/2005/8/layout/cycle7"/>
    <dgm:cxn modelId="{99E805FB-A9EC-4E8E-94BD-0CB062E6735D}" type="presParOf" srcId="{54664CE9-42AF-4867-86A9-27CD39D00D66}" destId="{4D461813-7F59-4D9E-9E71-B611482A4E75}" srcOrd="4" destOrd="0" presId="urn:microsoft.com/office/officeart/2005/8/layout/cycle7"/>
    <dgm:cxn modelId="{C9C61E8A-7B2D-4A18-A671-D558F1B00BD2}" type="presParOf" srcId="{54664CE9-42AF-4867-86A9-27CD39D00D66}" destId="{606E6EC1-0938-4DD8-AA00-25C32C41E3F6}" srcOrd="5" destOrd="0" presId="urn:microsoft.com/office/officeart/2005/8/layout/cycle7"/>
    <dgm:cxn modelId="{13DE2CC6-6069-4F3C-8437-BDFA8F0A8170}" type="presParOf" srcId="{606E6EC1-0938-4DD8-AA00-25C32C41E3F6}" destId="{6E499755-1A0C-4DDF-A980-874FE811B1A8}" srcOrd="0" destOrd="0" presId="urn:microsoft.com/office/officeart/2005/8/layout/cycle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BA973F-3A07-44E9-AE61-FB496C0D9380}" type="doc">
      <dgm:prSet loTypeId="urn:microsoft.com/office/officeart/2005/8/layout/orgChart1" loCatId="hierarchy" qsTypeId="urn:microsoft.com/office/officeart/2005/8/quickstyle/simple2" qsCatId="simple" csTypeId="urn:microsoft.com/office/officeart/2005/8/colors/colorful1" csCatId="colorful" phldr="1"/>
      <dgm:spPr/>
      <dgm:t>
        <a:bodyPr/>
        <a:lstStyle/>
        <a:p>
          <a:endParaRPr lang="nb-NO"/>
        </a:p>
      </dgm:t>
    </dgm:pt>
    <dgm:pt modelId="{7953C761-BBFA-429F-A73C-D5230D452B73}">
      <dgm:prSet phldrT="[Tekst]" custT="1"/>
      <dgm:spPr/>
      <dgm:t>
        <a:bodyPr/>
        <a:lstStyle/>
        <a:p>
          <a:r>
            <a:rPr lang="en-GB" sz="1800" b="1" noProof="0" dirty="0" smtClean="0">
              <a:latin typeface="Calibri" pitchFamily="34" charset="0"/>
              <a:cs typeface="Calibri" pitchFamily="34" charset="0"/>
            </a:rPr>
            <a:t>Ministry of Finance</a:t>
          </a:r>
          <a:endParaRPr lang="en-GB" sz="1800" b="1" noProof="0" dirty="0">
            <a:latin typeface="Calibri" pitchFamily="34" charset="0"/>
            <a:cs typeface="Calibri" pitchFamily="34" charset="0"/>
          </a:endParaRPr>
        </a:p>
      </dgm:t>
    </dgm:pt>
    <dgm:pt modelId="{E780D7BB-13D5-4BB0-AAD6-B73B1998106E}" type="parTrans" cxnId="{0E6A0001-BBDB-4DB9-9079-FE0B5211B1C3}">
      <dgm:prSet/>
      <dgm:spPr/>
      <dgm:t>
        <a:bodyPr/>
        <a:lstStyle/>
        <a:p>
          <a:endParaRPr lang="en-GB" noProof="0">
            <a:latin typeface="Calibri" pitchFamily="34" charset="0"/>
            <a:cs typeface="Calibri" pitchFamily="34" charset="0"/>
          </a:endParaRPr>
        </a:p>
      </dgm:t>
    </dgm:pt>
    <dgm:pt modelId="{5836DECF-1380-44F2-B0EB-09899E605841}" type="sibTrans" cxnId="{0E6A0001-BBDB-4DB9-9079-FE0B5211B1C3}">
      <dgm:prSet/>
      <dgm:spPr/>
      <dgm:t>
        <a:bodyPr/>
        <a:lstStyle/>
        <a:p>
          <a:endParaRPr lang="en-GB" noProof="0">
            <a:latin typeface="Calibri" pitchFamily="34" charset="0"/>
            <a:cs typeface="Calibri" pitchFamily="34" charset="0"/>
          </a:endParaRPr>
        </a:p>
      </dgm:t>
    </dgm:pt>
    <dgm:pt modelId="{9254D27C-09D2-414D-A4DC-A32AC4858324}" type="asst">
      <dgm:prSet phldrT="[Tekst]" custT="1"/>
      <dgm:spPr/>
      <dgm:t>
        <a:bodyPr/>
        <a:lstStyle/>
        <a:p>
          <a:r>
            <a:rPr lang="en-GB" sz="1800" noProof="0" dirty="0" smtClean="0">
              <a:latin typeface="Calibri" pitchFamily="34" charset="0"/>
              <a:cs typeface="Calibri" pitchFamily="34" charset="0"/>
            </a:rPr>
            <a:t>Noregs Bank</a:t>
          </a:r>
          <a:endParaRPr lang="en-GB" sz="1800" noProof="0" dirty="0">
            <a:latin typeface="Calibri" pitchFamily="34" charset="0"/>
            <a:cs typeface="Calibri" pitchFamily="34" charset="0"/>
          </a:endParaRPr>
        </a:p>
      </dgm:t>
    </dgm:pt>
    <dgm:pt modelId="{D59D326A-EC8D-4F6D-8B77-6BA87F19B028}" type="parTrans" cxnId="{CFA371DD-442F-4E78-872D-31C8C0A49B3E}">
      <dgm:prSet/>
      <dgm:spPr/>
      <dgm:t>
        <a:bodyPr/>
        <a:lstStyle/>
        <a:p>
          <a:endParaRPr lang="en-GB" noProof="0">
            <a:latin typeface="Calibri" pitchFamily="34" charset="0"/>
            <a:cs typeface="Calibri" pitchFamily="34" charset="0"/>
          </a:endParaRPr>
        </a:p>
      </dgm:t>
    </dgm:pt>
    <dgm:pt modelId="{DDD3062B-2468-4E06-8F05-71E10B41720D}" type="sibTrans" cxnId="{CFA371DD-442F-4E78-872D-31C8C0A49B3E}">
      <dgm:prSet/>
      <dgm:spPr/>
      <dgm:t>
        <a:bodyPr/>
        <a:lstStyle/>
        <a:p>
          <a:endParaRPr lang="en-GB" noProof="0">
            <a:latin typeface="Calibri" pitchFamily="34" charset="0"/>
            <a:cs typeface="Calibri" pitchFamily="34" charset="0"/>
          </a:endParaRPr>
        </a:p>
      </dgm:t>
    </dgm:pt>
    <dgm:pt modelId="{02292865-DDC5-4BF9-B450-702326521E84}">
      <dgm:prSet phldrT="[Tekst]" custT="1"/>
      <dgm:spPr/>
      <dgm:t>
        <a:bodyPr/>
        <a:lstStyle/>
        <a:p>
          <a:r>
            <a:rPr lang="en-GB" sz="1800" noProof="0" dirty="0" smtClean="0">
              <a:latin typeface="Calibri" pitchFamily="34" charset="0"/>
              <a:cs typeface="Calibri" pitchFamily="34" charset="0"/>
            </a:rPr>
            <a:t>Financial Supervisory Authority of Norway</a:t>
          </a:r>
          <a:endParaRPr lang="en-GB" sz="1800" noProof="0" dirty="0">
            <a:latin typeface="Calibri" pitchFamily="34" charset="0"/>
            <a:cs typeface="Calibri" pitchFamily="34" charset="0"/>
          </a:endParaRPr>
        </a:p>
      </dgm:t>
    </dgm:pt>
    <dgm:pt modelId="{3015A772-8D57-4076-A923-128B41BAAC20}" type="parTrans" cxnId="{3312B043-0EBB-40AE-B2A2-735903FECE2B}">
      <dgm:prSet/>
      <dgm:spPr/>
      <dgm:t>
        <a:bodyPr/>
        <a:lstStyle/>
        <a:p>
          <a:endParaRPr lang="en-GB" noProof="0">
            <a:latin typeface="Calibri" pitchFamily="34" charset="0"/>
            <a:cs typeface="Calibri" pitchFamily="34" charset="0"/>
          </a:endParaRPr>
        </a:p>
      </dgm:t>
    </dgm:pt>
    <dgm:pt modelId="{232AC4DC-AF04-4ECF-B9D7-B26072CBC9A8}" type="sibTrans" cxnId="{3312B043-0EBB-40AE-B2A2-735903FECE2B}">
      <dgm:prSet/>
      <dgm:spPr/>
      <dgm:t>
        <a:bodyPr/>
        <a:lstStyle/>
        <a:p>
          <a:endParaRPr lang="en-GB" noProof="0">
            <a:latin typeface="Calibri" pitchFamily="34" charset="0"/>
            <a:cs typeface="Calibri" pitchFamily="34" charset="0"/>
          </a:endParaRPr>
        </a:p>
      </dgm:t>
    </dgm:pt>
    <dgm:pt modelId="{265CE157-A5CD-4B51-B080-F7DB705E5865}" type="pres">
      <dgm:prSet presAssocID="{2EBA973F-3A07-44E9-AE61-FB496C0D9380}" presName="hierChild1" presStyleCnt="0">
        <dgm:presLayoutVars>
          <dgm:orgChart val="1"/>
          <dgm:chPref val="1"/>
          <dgm:dir/>
          <dgm:animOne val="branch"/>
          <dgm:animLvl val="lvl"/>
          <dgm:resizeHandles/>
        </dgm:presLayoutVars>
      </dgm:prSet>
      <dgm:spPr/>
      <dgm:t>
        <a:bodyPr/>
        <a:lstStyle/>
        <a:p>
          <a:endParaRPr lang="nb-NO"/>
        </a:p>
      </dgm:t>
    </dgm:pt>
    <dgm:pt modelId="{0CCF6725-6DF7-4551-A665-7743F3492F3D}" type="pres">
      <dgm:prSet presAssocID="{7953C761-BBFA-429F-A73C-D5230D452B73}" presName="hierRoot1" presStyleCnt="0">
        <dgm:presLayoutVars>
          <dgm:hierBranch val="init"/>
        </dgm:presLayoutVars>
      </dgm:prSet>
      <dgm:spPr/>
      <dgm:t>
        <a:bodyPr/>
        <a:lstStyle/>
        <a:p>
          <a:endParaRPr lang="nb-NO"/>
        </a:p>
      </dgm:t>
    </dgm:pt>
    <dgm:pt modelId="{ECF6907F-C63A-4012-8DC4-3DCFCCE0DE0D}" type="pres">
      <dgm:prSet presAssocID="{7953C761-BBFA-429F-A73C-D5230D452B73}" presName="rootComposite1" presStyleCnt="0"/>
      <dgm:spPr/>
      <dgm:t>
        <a:bodyPr/>
        <a:lstStyle/>
        <a:p>
          <a:endParaRPr lang="nb-NO"/>
        </a:p>
      </dgm:t>
    </dgm:pt>
    <dgm:pt modelId="{D193B89A-E3BC-4F16-9AF2-4E8890C67260}" type="pres">
      <dgm:prSet presAssocID="{7953C761-BBFA-429F-A73C-D5230D452B73}" presName="rootText1" presStyleLbl="node0" presStyleIdx="0" presStyleCnt="1">
        <dgm:presLayoutVars>
          <dgm:chPref val="3"/>
        </dgm:presLayoutVars>
      </dgm:prSet>
      <dgm:spPr/>
      <dgm:t>
        <a:bodyPr/>
        <a:lstStyle/>
        <a:p>
          <a:endParaRPr lang="nb-NO"/>
        </a:p>
      </dgm:t>
    </dgm:pt>
    <dgm:pt modelId="{1E078246-7C6E-4211-984F-3569618F604A}" type="pres">
      <dgm:prSet presAssocID="{7953C761-BBFA-429F-A73C-D5230D452B73}" presName="rootConnector1" presStyleLbl="node1" presStyleIdx="0" presStyleCnt="0"/>
      <dgm:spPr/>
      <dgm:t>
        <a:bodyPr/>
        <a:lstStyle/>
        <a:p>
          <a:endParaRPr lang="nb-NO"/>
        </a:p>
      </dgm:t>
    </dgm:pt>
    <dgm:pt modelId="{51F92081-D9A3-45D2-A8DC-3833EF78444B}" type="pres">
      <dgm:prSet presAssocID="{7953C761-BBFA-429F-A73C-D5230D452B73}" presName="hierChild2" presStyleCnt="0"/>
      <dgm:spPr/>
      <dgm:t>
        <a:bodyPr/>
        <a:lstStyle/>
        <a:p>
          <a:endParaRPr lang="nb-NO"/>
        </a:p>
      </dgm:t>
    </dgm:pt>
    <dgm:pt modelId="{5C77A772-8F9B-4B3E-AD06-0C8CDC72F6EF}" type="pres">
      <dgm:prSet presAssocID="{3015A772-8D57-4076-A923-128B41BAAC20}" presName="Name37" presStyleLbl="parChTrans1D2" presStyleIdx="0" presStyleCnt="2"/>
      <dgm:spPr/>
      <dgm:t>
        <a:bodyPr/>
        <a:lstStyle/>
        <a:p>
          <a:endParaRPr lang="nb-NO"/>
        </a:p>
      </dgm:t>
    </dgm:pt>
    <dgm:pt modelId="{995AC404-4987-4C7B-8A57-E9FF9F7574DA}" type="pres">
      <dgm:prSet presAssocID="{02292865-DDC5-4BF9-B450-702326521E84}" presName="hierRoot2" presStyleCnt="0">
        <dgm:presLayoutVars>
          <dgm:hierBranch val="init"/>
        </dgm:presLayoutVars>
      </dgm:prSet>
      <dgm:spPr/>
      <dgm:t>
        <a:bodyPr/>
        <a:lstStyle/>
        <a:p>
          <a:endParaRPr lang="nb-NO"/>
        </a:p>
      </dgm:t>
    </dgm:pt>
    <dgm:pt modelId="{328D9167-5002-41A5-A8CE-5467D3A1C897}" type="pres">
      <dgm:prSet presAssocID="{02292865-DDC5-4BF9-B450-702326521E84}" presName="rootComposite" presStyleCnt="0"/>
      <dgm:spPr/>
      <dgm:t>
        <a:bodyPr/>
        <a:lstStyle/>
        <a:p>
          <a:endParaRPr lang="nb-NO"/>
        </a:p>
      </dgm:t>
    </dgm:pt>
    <dgm:pt modelId="{3C10CA3B-51F3-4D70-9AF1-2C35D24D06FA}" type="pres">
      <dgm:prSet presAssocID="{02292865-DDC5-4BF9-B450-702326521E84}" presName="rootText" presStyleLbl="node2" presStyleIdx="0" presStyleCnt="1" custScaleX="108332">
        <dgm:presLayoutVars>
          <dgm:chPref val="3"/>
        </dgm:presLayoutVars>
      </dgm:prSet>
      <dgm:spPr/>
      <dgm:t>
        <a:bodyPr/>
        <a:lstStyle/>
        <a:p>
          <a:endParaRPr lang="nb-NO"/>
        </a:p>
      </dgm:t>
    </dgm:pt>
    <dgm:pt modelId="{D0576D44-E543-474D-B76A-97AA05DC7890}" type="pres">
      <dgm:prSet presAssocID="{02292865-DDC5-4BF9-B450-702326521E84}" presName="rootConnector" presStyleLbl="node2" presStyleIdx="0" presStyleCnt="1"/>
      <dgm:spPr/>
      <dgm:t>
        <a:bodyPr/>
        <a:lstStyle/>
        <a:p>
          <a:endParaRPr lang="nb-NO"/>
        </a:p>
      </dgm:t>
    </dgm:pt>
    <dgm:pt modelId="{7E94F6B6-B158-4BCE-9A4A-4D4A586460BF}" type="pres">
      <dgm:prSet presAssocID="{02292865-DDC5-4BF9-B450-702326521E84}" presName="hierChild4" presStyleCnt="0"/>
      <dgm:spPr/>
      <dgm:t>
        <a:bodyPr/>
        <a:lstStyle/>
        <a:p>
          <a:endParaRPr lang="nb-NO"/>
        </a:p>
      </dgm:t>
    </dgm:pt>
    <dgm:pt modelId="{0D74BF98-583E-4CBB-A99F-599A24E854A0}" type="pres">
      <dgm:prSet presAssocID="{02292865-DDC5-4BF9-B450-702326521E84}" presName="hierChild5" presStyleCnt="0"/>
      <dgm:spPr/>
      <dgm:t>
        <a:bodyPr/>
        <a:lstStyle/>
        <a:p>
          <a:endParaRPr lang="nb-NO"/>
        </a:p>
      </dgm:t>
    </dgm:pt>
    <dgm:pt modelId="{BAE0CBCA-DBC2-4F5B-A89A-1A6DB5C7A859}" type="pres">
      <dgm:prSet presAssocID="{7953C761-BBFA-429F-A73C-D5230D452B73}" presName="hierChild3" presStyleCnt="0"/>
      <dgm:spPr/>
      <dgm:t>
        <a:bodyPr/>
        <a:lstStyle/>
        <a:p>
          <a:endParaRPr lang="nb-NO"/>
        </a:p>
      </dgm:t>
    </dgm:pt>
    <dgm:pt modelId="{783FCB13-BF91-463C-97B3-626642929A5C}" type="pres">
      <dgm:prSet presAssocID="{D59D326A-EC8D-4F6D-8B77-6BA87F19B028}" presName="Name111" presStyleLbl="parChTrans1D2" presStyleIdx="1" presStyleCnt="2"/>
      <dgm:spPr/>
      <dgm:t>
        <a:bodyPr/>
        <a:lstStyle/>
        <a:p>
          <a:endParaRPr lang="nb-NO"/>
        </a:p>
      </dgm:t>
    </dgm:pt>
    <dgm:pt modelId="{9B004717-5315-4CEF-93F8-1D121AFF4570}" type="pres">
      <dgm:prSet presAssocID="{9254D27C-09D2-414D-A4DC-A32AC4858324}" presName="hierRoot3" presStyleCnt="0">
        <dgm:presLayoutVars>
          <dgm:hierBranch val="init"/>
        </dgm:presLayoutVars>
      </dgm:prSet>
      <dgm:spPr/>
      <dgm:t>
        <a:bodyPr/>
        <a:lstStyle/>
        <a:p>
          <a:endParaRPr lang="nb-NO"/>
        </a:p>
      </dgm:t>
    </dgm:pt>
    <dgm:pt modelId="{8D459CD2-348E-4874-9D4A-E5D85613D87A}" type="pres">
      <dgm:prSet presAssocID="{9254D27C-09D2-414D-A4DC-A32AC4858324}" presName="rootComposite3" presStyleCnt="0"/>
      <dgm:spPr/>
      <dgm:t>
        <a:bodyPr/>
        <a:lstStyle/>
        <a:p>
          <a:endParaRPr lang="nb-NO"/>
        </a:p>
      </dgm:t>
    </dgm:pt>
    <dgm:pt modelId="{64769D50-6B27-418B-B841-D3068F4372DD}" type="pres">
      <dgm:prSet presAssocID="{9254D27C-09D2-414D-A4DC-A32AC4858324}" presName="rootText3" presStyleLbl="asst1" presStyleIdx="0" presStyleCnt="1">
        <dgm:presLayoutVars>
          <dgm:chPref val="3"/>
        </dgm:presLayoutVars>
      </dgm:prSet>
      <dgm:spPr/>
      <dgm:t>
        <a:bodyPr/>
        <a:lstStyle/>
        <a:p>
          <a:endParaRPr lang="nb-NO"/>
        </a:p>
      </dgm:t>
    </dgm:pt>
    <dgm:pt modelId="{A3F677BD-9832-4C7A-ABB8-87AAFF817488}" type="pres">
      <dgm:prSet presAssocID="{9254D27C-09D2-414D-A4DC-A32AC4858324}" presName="rootConnector3" presStyleLbl="asst1" presStyleIdx="0" presStyleCnt="1"/>
      <dgm:spPr/>
      <dgm:t>
        <a:bodyPr/>
        <a:lstStyle/>
        <a:p>
          <a:endParaRPr lang="nb-NO"/>
        </a:p>
      </dgm:t>
    </dgm:pt>
    <dgm:pt modelId="{1393FED3-F5A9-4BE2-827C-F9C338B9CB81}" type="pres">
      <dgm:prSet presAssocID="{9254D27C-09D2-414D-A4DC-A32AC4858324}" presName="hierChild6" presStyleCnt="0"/>
      <dgm:spPr/>
      <dgm:t>
        <a:bodyPr/>
        <a:lstStyle/>
        <a:p>
          <a:endParaRPr lang="nb-NO"/>
        </a:p>
      </dgm:t>
    </dgm:pt>
    <dgm:pt modelId="{3A0F147F-D9BB-495B-9037-D8AFC8F92060}" type="pres">
      <dgm:prSet presAssocID="{9254D27C-09D2-414D-A4DC-A32AC4858324}" presName="hierChild7" presStyleCnt="0"/>
      <dgm:spPr/>
      <dgm:t>
        <a:bodyPr/>
        <a:lstStyle/>
        <a:p>
          <a:endParaRPr lang="nb-NO"/>
        </a:p>
      </dgm:t>
    </dgm:pt>
  </dgm:ptLst>
  <dgm:cxnLst>
    <dgm:cxn modelId="{BAEFD443-83BA-43A0-BC54-7E3D882F5D07}" type="presOf" srcId="{02292865-DDC5-4BF9-B450-702326521E84}" destId="{3C10CA3B-51F3-4D70-9AF1-2C35D24D06FA}" srcOrd="0" destOrd="0" presId="urn:microsoft.com/office/officeart/2005/8/layout/orgChart1"/>
    <dgm:cxn modelId="{767F9AB3-1395-495F-AA7D-C05D99A00112}" type="presOf" srcId="{3015A772-8D57-4076-A923-128B41BAAC20}" destId="{5C77A772-8F9B-4B3E-AD06-0C8CDC72F6EF}" srcOrd="0" destOrd="0" presId="urn:microsoft.com/office/officeart/2005/8/layout/orgChart1"/>
    <dgm:cxn modelId="{3312B043-0EBB-40AE-B2A2-735903FECE2B}" srcId="{7953C761-BBFA-429F-A73C-D5230D452B73}" destId="{02292865-DDC5-4BF9-B450-702326521E84}" srcOrd="1" destOrd="0" parTransId="{3015A772-8D57-4076-A923-128B41BAAC20}" sibTransId="{232AC4DC-AF04-4ECF-B9D7-B26072CBC9A8}"/>
    <dgm:cxn modelId="{CD07EC50-9963-4B98-B28E-3FF3CAEC5946}" type="presOf" srcId="{9254D27C-09D2-414D-A4DC-A32AC4858324}" destId="{64769D50-6B27-418B-B841-D3068F4372DD}" srcOrd="0" destOrd="0" presId="urn:microsoft.com/office/officeart/2005/8/layout/orgChart1"/>
    <dgm:cxn modelId="{0E6A0001-BBDB-4DB9-9079-FE0B5211B1C3}" srcId="{2EBA973F-3A07-44E9-AE61-FB496C0D9380}" destId="{7953C761-BBFA-429F-A73C-D5230D452B73}" srcOrd="0" destOrd="0" parTransId="{E780D7BB-13D5-4BB0-AAD6-B73B1998106E}" sibTransId="{5836DECF-1380-44F2-B0EB-09899E605841}"/>
    <dgm:cxn modelId="{879CE429-04CA-44CA-8A78-91FF9954FFB4}" type="presOf" srcId="{7953C761-BBFA-429F-A73C-D5230D452B73}" destId="{1E078246-7C6E-4211-984F-3569618F604A}" srcOrd="1" destOrd="0" presId="urn:microsoft.com/office/officeart/2005/8/layout/orgChart1"/>
    <dgm:cxn modelId="{674CD1C3-9316-4B9C-B69C-5DDDB096771D}" type="presOf" srcId="{02292865-DDC5-4BF9-B450-702326521E84}" destId="{D0576D44-E543-474D-B76A-97AA05DC7890}" srcOrd="1" destOrd="0" presId="urn:microsoft.com/office/officeart/2005/8/layout/orgChart1"/>
    <dgm:cxn modelId="{6DA64A94-70F0-43B5-9749-AAF0D8910E56}" type="presOf" srcId="{9254D27C-09D2-414D-A4DC-A32AC4858324}" destId="{A3F677BD-9832-4C7A-ABB8-87AAFF817488}" srcOrd="1" destOrd="0" presId="urn:microsoft.com/office/officeart/2005/8/layout/orgChart1"/>
    <dgm:cxn modelId="{B2ABF8CC-F42D-4C9C-9D23-865B302701F9}" type="presOf" srcId="{2EBA973F-3A07-44E9-AE61-FB496C0D9380}" destId="{265CE157-A5CD-4B51-B080-F7DB705E5865}" srcOrd="0" destOrd="0" presId="urn:microsoft.com/office/officeart/2005/8/layout/orgChart1"/>
    <dgm:cxn modelId="{B8A1B336-B869-483C-A809-12C44BFA0164}" type="presOf" srcId="{7953C761-BBFA-429F-A73C-D5230D452B73}" destId="{D193B89A-E3BC-4F16-9AF2-4E8890C67260}" srcOrd="0" destOrd="0" presId="urn:microsoft.com/office/officeart/2005/8/layout/orgChart1"/>
    <dgm:cxn modelId="{CFA371DD-442F-4E78-872D-31C8C0A49B3E}" srcId="{7953C761-BBFA-429F-A73C-D5230D452B73}" destId="{9254D27C-09D2-414D-A4DC-A32AC4858324}" srcOrd="0" destOrd="0" parTransId="{D59D326A-EC8D-4F6D-8B77-6BA87F19B028}" sibTransId="{DDD3062B-2468-4E06-8F05-71E10B41720D}"/>
    <dgm:cxn modelId="{A8ACBA4F-9128-455A-9159-00A55E9C7E5E}" type="presOf" srcId="{D59D326A-EC8D-4F6D-8B77-6BA87F19B028}" destId="{783FCB13-BF91-463C-97B3-626642929A5C}" srcOrd="0" destOrd="0" presId="urn:microsoft.com/office/officeart/2005/8/layout/orgChart1"/>
    <dgm:cxn modelId="{9DE28564-EB7A-4A83-B774-85F0E3615131}" type="presParOf" srcId="{265CE157-A5CD-4B51-B080-F7DB705E5865}" destId="{0CCF6725-6DF7-4551-A665-7743F3492F3D}" srcOrd="0" destOrd="0" presId="urn:microsoft.com/office/officeart/2005/8/layout/orgChart1"/>
    <dgm:cxn modelId="{BB37565B-851D-4F6A-AC9E-552D58AEF3DA}" type="presParOf" srcId="{0CCF6725-6DF7-4551-A665-7743F3492F3D}" destId="{ECF6907F-C63A-4012-8DC4-3DCFCCE0DE0D}" srcOrd="0" destOrd="0" presId="urn:microsoft.com/office/officeart/2005/8/layout/orgChart1"/>
    <dgm:cxn modelId="{B8D18CF2-FFAC-4A60-9A71-552DA7B8625C}" type="presParOf" srcId="{ECF6907F-C63A-4012-8DC4-3DCFCCE0DE0D}" destId="{D193B89A-E3BC-4F16-9AF2-4E8890C67260}" srcOrd="0" destOrd="0" presId="urn:microsoft.com/office/officeart/2005/8/layout/orgChart1"/>
    <dgm:cxn modelId="{7BBA5F5F-715E-4083-9D16-93014B129F27}" type="presParOf" srcId="{ECF6907F-C63A-4012-8DC4-3DCFCCE0DE0D}" destId="{1E078246-7C6E-4211-984F-3569618F604A}" srcOrd="1" destOrd="0" presId="urn:microsoft.com/office/officeart/2005/8/layout/orgChart1"/>
    <dgm:cxn modelId="{CE749AB8-609F-477D-9F47-0453B3F54842}" type="presParOf" srcId="{0CCF6725-6DF7-4551-A665-7743F3492F3D}" destId="{51F92081-D9A3-45D2-A8DC-3833EF78444B}" srcOrd="1" destOrd="0" presId="urn:microsoft.com/office/officeart/2005/8/layout/orgChart1"/>
    <dgm:cxn modelId="{152C168B-B027-400A-BB6A-2C8BD21E3573}" type="presParOf" srcId="{51F92081-D9A3-45D2-A8DC-3833EF78444B}" destId="{5C77A772-8F9B-4B3E-AD06-0C8CDC72F6EF}" srcOrd="0" destOrd="0" presId="urn:microsoft.com/office/officeart/2005/8/layout/orgChart1"/>
    <dgm:cxn modelId="{E9018F83-2D7C-4179-B21F-B0B45C90623B}" type="presParOf" srcId="{51F92081-D9A3-45D2-A8DC-3833EF78444B}" destId="{995AC404-4987-4C7B-8A57-E9FF9F7574DA}" srcOrd="1" destOrd="0" presId="urn:microsoft.com/office/officeart/2005/8/layout/orgChart1"/>
    <dgm:cxn modelId="{AC72440B-74C2-43BC-80EB-551C1E37AC88}" type="presParOf" srcId="{995AC404-4987-4C7B-8A57-E9FF9F7574DA}" destId="{328D9167-5002-41A5-A8CE-5467D3A1C897}" srcOrd="0" destOrd="0" presId="urn:microsoft.com/office/officeart/2005/8/layout/orgChart1"/>
    <dgm:cxn modelId="{5AC73385-D37B-45FC-BD00-7B088E293D38}" type="presParOf" srcId="{328D9167-5002-41A5-A8CE-5467D3A1C897}" destId="{3C10CA3B-51F3-4D70-9AF1-2C35D24D06FA}" srcOrd="0" destOrd="0" presId="urn:microsoft.com/office/officeart/2005/8/layout/orgChart1"/>
    <dgm:cxn modelId="{437AC19D-5515-49A5-BB47-D9511702135D}" type="presParOf" srcId="{328D9167-5002-41A5-A8CE-5467D3A1C897}" destId="{D0576D44-E543-474D-B76A-97AA05DC7890}" srcOrd="1" destOrd="0" presId="urn:microsoft.com/office/officeart/2005/8/layout/orgChart1"/>
    <dgm:cxn modelId="{1182CC1E-971D-44BF-94BB-54FEEBC6EBC0}" type="presParOf" srcId="{995AC404-4987-4C7B-8A57-E9FF9F7574DA}" destId="{7E94F6B6-B158-4BCE-9A4A-4D4A586460BF}" srcOrd="1" destOrd="0" presId="urn:microsoft.com/office/officeart/2005/8/layout/orgChart1"/>
    <dgm:cxn modelId="{65708574-E6C6-4A97-8852-FFF1BBFAD46E}" type="presParOf" srcId="{995AC404-4987-4C7B-8A57-E9FF9F7574DA}" destId="{0D74BF98-583E-4CBB-A99F-599A24E854A0}" srcOrd="2" destOrd="0" presId="urn:microsoft.com/office/officeart/2005/8/layout/orgChart1"/>
    <dgm:cxn modelId="{A3B1CD05-5DAA-4E58-BBDA-390947394D3E}" type="presParOf" srcId="{0CCF6725-6DF7-4551-A665-7743F3492F3D}" destId="{BAE0CBCA-DBC2-4F5B-A89A-1A6DB5C7A859}" srcOrd="2" destOrd="0" presId="urn:microsoft.com/office/officeart/2005/8/layout/orgChart1"/>
    <dgm:cxn modelId="{9094E0FF-1421-4ACC-93C1-6F0EBF103B9D}" type="presParOf" srcId="{BAE0CBCA-DBC2-4F5B-A89A-1A6DB5C7A859}" destId="{783FCB13-BF91-463C-97B3-626642929A5C}" srcOrd="0" destOrd="0" presId="urn:microsoft.com/office/officeart/2005/8/layout/orgChart1"/>
    <dgm:cxn modelId="{AC337591-D8DA-4432-AC33-25F314944F2A}" type="presParOf" srcId="{BAE0CBCA-DBC2-4F5B-A89A-1A6DB5C7A859}" destId="{9B004717-5315-4CEF-93F8-1D121AFF4570}" srcOrd="1" destOrd="0" presId="urn:microsoft.com/office/officeart/2005/8/layout/orgChart1"/>
    <dgm:cxn modelId="{91F2DB62-24D8-433E-BFEA-20AD319BB041}" type="presParOf" srcId="{9B004717-5315-4CEF-93F8-1D121AFF4570}" destId="{8D459CD2-348E-4874-9D4A-E5D85613D87A}" srcOrd="0" destOrd="0" presId="urn:microsoft.com/office/officeart/2005/8/layout/orgChart1"/>
    <dgm:cxn modelId="{9C2F1903-939D-4854-8096-DC66F368740E}" type="presParOf" srcId="{8D459CD2-348E-4874-9D4A-E5D85613D87A}" destId="{64769D50-6B27-418B-B841-D3068F4372DD}" srcOrd="0" destOrd="0" presId="urn:microsoft.com/office/officeart/2005/8/layout/orgChart1"/>
    <dgm:cxn modelId="{6421359A-1245-4006-840B-66EC9CE0B8A4}" type="presParOf" srcId="{8D459CD2-348E-4874-9D4A-E5D85613D87A}" destId="{A3F677BD-9832-4C7A-ABB8-87AAFF817488}" srcOrd="1" destOrd="0" presId="urn:microsoft.com/office/officeart/2005/8/layout/orgChart1"/>
    <dgm:cxn modelId="{D2AB4FEC-0B6D-4584-9BEA-2A9DF5A3FD5D}" type="presParOf" srcId="{9B004717-5315-4CEF-93F8-1D121AFF4570}" destId="{1393FED3-F5A9-4BE2-827C-F9C338B9CB81}" srcOrd="1" destOrd="0" presId="urn:microsoft.com/office/officeart/2005/8/layout/orgChart1"/>
    <dgm:cxn modelId="{D6EACD3B-E5AA-4C0C-B1C0-3980B9F6E277}" type="presParOf" srcId="{9B004717-5315-4CEF-93F8-1D121AFF4570}" destId="{3A0F147F-D9BB-495B-9037-D8AFC8F92060}"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772033-551F-4805-80E3-D70668757C11}" type="doc">
      <dgm:prSet loTypeId="urn:microsoft.com/office/officeart/2009/3/layout/CircleRelationship" loCatId="relationship" qsTypeId="urn:microsoft.com/office/officeart/2005/8/quickstyle/simple1" qsCatId="simple" csTypeId="urn:microsoft.com/office/officeart/2005/8/colors/accent1_2" csCatId="accent1" phldr="1"/>
      <dgm:spPr/>
      <dgm:t>
        <a:bodyPr/>
        <a:lstStyle/>
        <a:p>
          <a:endParaRPr lang="nb-NO"/>
        </a:p>
      </dgm:t>
    </dgm:pt>
    <dgm:pt modelId="{0C83E1ED-19DA-4339-8514-02DF940FDDC3}">
      <dgm:prSet phldrT="[Tekst]" custT="1"/>
      <dgm:spPr>
        <a:solidFill>
          <a:srgbClr val="0070C0"/>
        </a:solidFill>
      </dgm:spPr>
      <dgm:t>
        <a:bodyPr/>
        <a:lstStyle/>
        <a:p>
          <a:r>
            <a:rPr lang="en-US" sz="1050" noProof="0" dirty="0" smtClean="0">
              <a:latin typeface="Calibri" pitchFamily="34" charset="0"/>
              <a:cs typeface="Calibri" pitchFamily="34" charset="0"/>
            </a:rPr>
            <a:t>Economic structure</a:t>
          </a:r>
          <a:endParaRPr lang="en-US" sz="1050" noProof="0" dirty="0">
            <a:latin typeface="Calibri" pitchFamily="34" charset="0"/>
            <a:cs typeface="Calibri" pitchFamily="34" charset="0"/>
          </a:endParaRPr>
        </a:p>
      </dgm:t>
    </dgm:pt>
    <dgm:pt modelId="{4AAD2FC9-88D0-4342-A4C5-669E5F1EE894}" type="parTrans" cxnId="{16F19979-29EE-461D-98C0-F17E74AA6D46}">
      <dgm:prSet/>
      <dgm:spPr/>
      <dgm:t>
        <a:bodyPr/>
        <a:lstStyle/>
        <a:p>
          <a:endParaRPr lang="en-US" sz="2000" noProof="0">
            <a:latin typeface="Calibri" pitchFamily="34" charset="0"/>
            <a:cs typeface="Calibri" pitchFamily="34" charset="0"/>
          </a:endParaRPr>
        </a:p>
      </dgm:t>
    </dgm:pt>
    <dgm:pt modelId="{9548C7EE-7DCF-4898-BA06-9E45B816F891}" type="sibTrans" cxnId="{16F19979-29EE-461D-98C0-F17E74AA6D46}">
      <dgm:prSet/>
      <dgm:spPr/>
      <dgm:t>
        <a:bodyPr/>
        <a:lstStyle/>
        <a:p>
          <a:endParaRPr lang="en-US" sz="2000" noProof="0">
            <a:latin typeface="Calibri" pitchFamily="34" charset="0"/>
            <a:cs typeface="Calibri" pitchFamily="34" charset="0"/>
          </a:endParaRPr>
        </a:p>
      </dgm:t>
    </dgm:pt>
    <dgm:pt modelId="{A871E39D-67E5-4A6F-B9DC-C92969E4A65F}">
      <dgm:prSet phldrT="[Tekst]" custT="1"/>
      <dgm:spPr>
        <a:solidFill>
          <a:srgbClr val="0070C0"/>
        </a:solidFill>
      </dgm:spPr>
      <dgm:t>
        <a:bodyPr/>
        <a:lstStyle/>
        <a:p>
          <a:r>
            <a:rPr lang="en-US" sz="1050" noProof="0" dirty="0" smtClean="0">
              <a:latin typeface="Calibri" pitchFamily="34" charset="0"/>
              <a:cs typeface="Calibri" pitchFamily="34" charset="0"/>
            </a:rPr>
            <a:t>Experience from crises</a:t>
          </a:r>
        </a:p>
      </dgm:t>
    </dgm:pt>
    <dgm:pt modelId="{63C1739B-E617-41D9-AAD7-B489D664EEFD}" type="parTrans" cxnId="{6F34F49B-B3CB-4C15-BC57-1BB955420430}">
      <dgm:prSet/>
      <dgm:spPr/>
      <dgm:t>
        <a:bodyPr/>
        <a:lstStyle/>
        <a:p>
          <a:endParaRPr lang="en-US" sz="2000" noProof="0">
            <a:latin typeface="Calibri" pitchFamily="34" charset="0"/>
            <a:cs typeface="Calibri" pitchFamily="34" charset="0"/>
          </a:endParaRPr>
        </a:p>
      </dgm:t>
    </dgm:pt>
    <dgm:pt modelId="{32F3DE7E-9BAD-46D4-86DE-B9AC1AE85F7A}" type="sibTrans" cxnId="{6F34F49B-B3CB-4C15-BC57-1BB955420430}">
      <dgm:prSet/>
      <dgm:spPr/>
      <dgm:t>
        <a:bodyPr/>
        <a:lstStyle/>
        <a:p>
          <a:endParaRPr lang="en-US" sz="2000" noProof="0">
            <a:latin typeface="Calibri" pitchFamily="34" charset="0"/>
            <a:cs typeface="Calibri" pitchFamily="34" charset="0"/>
          </a:endParaRPr>
        </a:p>
      </dgm:t>
    </dgm:pt>
    <dgm:pt modelId="{13374B39-6612-4398-BFE4-51841A64CFAD}">
      <dgm:prSet custT="1"/>
      <dgm:spPr>
        <a:solidFill>
          <a:srgbClr val="0070C0"/>
        </a:solidFill>
      </dgm:spPr>
      <dgm:t>
        <a:bodyPr/>
        <a:lstStyle/>
        <a:p>
          <a:r>
            <a:rPr lang="en-US" sz="1050" noProof="0" dirty="0" smtClean="0">
              <a:latin typeface="Calibri" pitchFamily="34" charset="0"/>
              <a:cs typeface="Calibri" pitchFamily="34" charset="0"/>
            </a:rPr>
            <a:t>EU/EEA rule book</a:t>
          </a:r>
          <a:endParaRPr lang="en-US" sz="1050" noProof="0" dirty="0">
            <a:latin typeface="Calibri" pitchFamily="34" charset="0"/>
            <a:cs typeface="Calibri" pitchFamily="34" charset="0"/>
          </a:endParaRPr>
        </a:p>
      </dgm:t>
    </dgm:pt>
    <dgm:pt modelId="{6FB99429-62AE-48D3-962C-683B9FF5F9CD}" type="parTrans" cxnId="{173E6DBD-158A-46EC-A922-6350F7DBF5C8}">
      <dgm:prSet/>
      <dgm:spPr/>
      <dgm:t>
        <a:bodyPr/>
        <a:lstStyle/>
        <a:p>
          <a:endParaRPr lang="en-US" sz="2000" noProof="0">
            <a:latin typeface="Calibri" pitchFamily="34" charset="0"/>
            <a:cs typeface="Calibri" pitchFamily="34" charset="0"/>
          </a:endParaRPr>
        </a:p>
      </dgm:t>
    </dgm:pt>
    <dgm:pt modelId="{F9D555A5-F5EE-4D5F-BDDA-033046FD4CBE}" type="sibTrans" cxnId="{173E6DBD-158A-46EC-A922-6350F7DBF5C8}">
      <dgm:prSet/>
      <dgm:spPr/>
      <dgm:t>
        <a:bodyPr/>
        <a:lstStyle/>
        <a:p>
          <a:endParaRPr lang="en-US" sz="2000" noProof="0">
            <a:latin typeface="Calibri" pitchFamily="34" charset="0"/>
            <a:cs typeface="Calibri" pitchFamily="34" charset="0"/>
          </a:endParaRPr>
        </a:p>
      </dgm:t>
    </dgm:pt>
    <dgm:pt modelId="{B1CF3055-5916-4CBD-8ED3-27F6FC23F0B8}">
      <dgm:prSet custT="1"/>
      <dgm:spPr>
        <a:solidFill>
          <a:srgbClr val="0070C0"/>
        </a:solidFill>
      </dgm:spPr>
      <dgm:t>
        <a:bodyPr/>
        <a:lstStyle/>
        <a:p>
          <a:r>
            <a:rPr lang="en-US" sz="1050" noProof="0" dirty="0" smtClean="0">
              <a:latin typeface="Calibri" pitchFamily="34" charset="0"/>
              <a:cs typeface="Calibri" pitchFamily="34" charset="0"/>
            </a:rPr>
            <a:t>Political climate</a:t>
          </a:r>
          <a:endParaRPr lang="en-US" sz="1050" noProof="0" dirty="0">
            <a:latin typeface="Calibri" pitchFamily="34" charset="0"/>
            <a:cs typeface="Calibri" pitchFamily="34" charset="0"/>
          </a:endParaRPr>
        </a:p>
      </dgm:t>
    </dgm:pt>
    <dgm:pt modelId="{80BA3296-B05D-4E57-8994-8859E0B81EBF}" type="parTrans" cxnId="{C867B449-CA37-4971-9B94-C676F06A9B66}">
      <dgm:prSet/>
      <dgm:spPr/>
      <dgm:t>
        <a:bodyPr/>
        <a:lstStyle/>
        <a:p>
          <a:endParaRPr lang="en-US" sz="2000" noProof="0">
            <a:latin typeface="Calibri" pitchFamily="34" charset="0"/>
            <a:cs typeface="Calibri" pitchFamily="34" charset="0"/>
          </a:endParaRPr>
        </a:p>
      </dgm:t>
    </dgm:pt>
    <dgm:pt modelId="{C1C77FB6-0815-415C-ABAF-9BAFCB9E5460}" type="sibTrans" cxnId="{C867B449-CA37-4971-9B94-C676F06A9B66}">
      <dgm:prSet/>
      <dgm:spPr/>
      <dgm:t>
        <a:bodyPr/>
        <a:lstStyle/>
        <a:p>
          <a:endParaRPr lang="en-US" sz="2000" noProof="0">
            <a:latin typeface="Calibri" pitchFamily="34" charset="0"/>
            <a:cs typeface="Calibri" pitchFamily="34" charset="0"/>
          </a:endParaRPr>
        </a:p>
      </dgm:t>
    </dgm:pt>
    <dgm:pt modelId="{D0AE171C-57DC-4A9B-91E0-70F621553B89}">
      <dgm:prSet custT="1"/>
      <dgm:spPr>
        <a:solidFill>
          <a:srgbClr val="0070C0"/>
        </a:solidFill>
      </dgm:spPr>
      <dgm:t>
        <a:bodyPr/>
        <a:lstStyle/>
        <a:p>
          <a:r>
            <a:rPr lang="en-US" sz="1050" noProof="0" dirty="0" smtClean="0">
              <a:latin typeface="Calibri" pitchFamily="34" charset="0"/>
              <a:cs typeface="Calibri" pitchFamily="34" charset="0"/>
            </a:rPr>
            <a:t>Market demand</a:t>
          </a:r>
          <a:endParaRPr lang="en-US" sz="1050" noProof="0" dirty="0">
            <a:latin typeface="Calibri" pitchFamily="34" charset="0"/>
            <a:cs typeface="Calibri" pitchFamily="34" charset="0"/>
          </a:endParaRPr>
        </a:p>
      </dgm:t>
    </dgm:pt>
    <dgm:pt modelId="{E49B46E6-6730-4C4E-9D5E-90A067977235}" type="parTrans" cxnId="{5F98C254-4071-421B-8EFB-3786EF34F312}">
      <dgm:prSet/>
      <dgm:spPr/>
      <dgm:t>
        <a:bodyPr/>
        <a:lstStyle/>
        <a:p>
          <a:endParaRPr lang="nb-NO"/>
        </a:p>
      </dgm:t>
    </dgm:pt>
    <dgm:pt modelId="{B71A23BB-D3CB-4890-B69B-905A0D2A1DC2}" type="sibTrans" cxnId="{5F98C254-4071-421B-8EFB-3786EF34F312}">
      <dgm:prSet/>
      <dgm:spPr/>
      <dgm:t>
        <a:bodyPr/>
        <a:lstStyle/>
        <a:p>
          <a:endParaRPr lang="nb-NO"/>
        </a:p>
      </dgm:t>
    </dgm:pt>
    <dgm:pt modelId="{AE88BD10-C13F-47E0-A69A-C2ED0B8ABF20}">
      <dgm:prSet phldrT="[Tekst]" custT="1"/>
      <dgm:spPr>
        <a:noFill/>
        <a:ln>
          <a:noFill/>
        </a:ln>
      </dgm:spPr>
      <dgm:t>
        <a:bodyPr/>
        <a:lstStyle/>
        <a:p>
          <a:endParaRPr lang="en-US" sz="1000" b="0" noProof="0" dirty="0">
            <a:latin typeface="Calibri" pitchFamily="34" charset="0"/>
            <a:cs typeface="Calibri" pitchFamily="34" charset="0"/>
          </a:endParaRPr>
        </a:p>
      </dgm:t>
    </dgm:pt>
    <dgm:pt modelId="{CFBD8B47-2317-4BB7-8436-9717665984C9}" type="sibTrans" cxnId="{287F3699-484C-41EA-8BA1-6E18F95C8550}">
      <dgm:prSet/>
      <dgm:spPr/>
      <dgm:t>
        <a:bodyPr/>
        <a:lstStyle/>
        <a:p>
          <a:endParaRPr lang="en-US" sz="2000" noProof="0">
            <a:latin typeface="Calibri" pitchFamily="34" charset="0"/>
            <a:cs typeface="Calibri" pitchFamily="34" charset="0"/>
          </a:endParaRPr>
        </a:p>
      </dgm:t>
    </dgm:pt>
    <dgm:pt modelId="{28930BFF-8CCC-44B4-A2A2-150F214589B6}" type="parTrans" cxnId="{287F3699-484C-41EA-8BA1-6E18F95C8550}">
      <dgm:prSet/>
      <dgm:spPr/>
      <dgm:t>
        <a:bodyPr/>
        <a:lstStyle/>
        <a:p>
          <a:endParaRPr lang="en-US" sz="2000" noProof="0">
            <a:latin typeface="Calibri" pitchFamily="34" charset="0"/>
            <a:cs typeface="Calibri" pitchFamily="34" charset="0"/>
          </a:endParaRPr>
        </a:p>
      </dgm:t>
    </dgm:pt>
    <dgm:pt modelId="{B6601B16-27C5-4B48-ADAD-953B4D139CBA}" type="pres">
      <dgm:prSet presAssocID="{C6772033-551F-4805-80E3-D70668757C11}" presName="Name0" presStyleCnt="0">
        <dgm:presLayoutVars>
          <dgm:chMax val="1"/>
          <dgm:chPref val="1"/>
        </dgm:presLayoutVars>
      </dgm:prSet>
      <dgm:spPr/>
      <dgm:t>
        <a:bodyPr/>
        <a:lstStyle/>
        <a:p>
          <a:endParaRPr lang="nb-NO"/>
        </a:p>
      </dgm:t>
    </dgm:pt>
    <dgm:pt modelId="{61C11F3F-ADA1-4D98-950F-B4F272899889}" type="pres">
      <dgm:prSet presAssocID="{AE88BD10-C13F-47E0-A69A-C2ED0B8ABF20}" presName="Parent" presStyleLbl="node0" presStyleIdx="0" presStyleCnt="1">
        <dgm:presLayoutVars>
          <dgm:chMax val="5"/>
          <dgm:chPref val="5"/>
        </dgm:presLayoutVars>
      </dgm:prSet>
      <dgm:spPr/>
      <dgm:t>
        <a:bodyPr/>
        <a:lstStyle/>
        <a:p>
          <a:endParaRPr lang="nb-NO"/>
        </a:p>
      </dgm:t>
    </dgm:pt>
    <dgm:pt modelId="{18F900E5-A586-49F4-85A7-EA88017237B8}" type="pres">
      <dgm:prSet presAssocID="{AE88BD10-C13F-47E0-A69A-C2ED0B8ABF20}" presName="Accent2" presStyleLbl="node1" presStyleIdx="0" presStyleCnt="19"/>
      <dgm:spPr>
        <a:solidFill>
          <a:srgbClr val="0070C0"/>
        </a:solidFill>
      </dgm:spPr>
      <dgm:t>
        <a:bodyPr/>
        <a:lstStyle/>
        <a:p>
          <a:endParaRPr lang="nb-NO"/>
        </a:p>
      </dgm:t>
    </dgm:pt>
    <dgm:pt modelId="{AAEFAE20-5313-424C-9757-B180E75B5B7C}" type="pres">
      <dgm:prSet presAssocID="{AE88BD10-C13F-47E0-A69A-C2ED0B8ABF20}" presName="Accent3" presStyleLbl="node1" presStyleIdx="1" presStyleCnt="19"/>
      <dgm:spPr>
        <a:solidFill>
          <a:srgbClr val="0070C0"/>
        </a:solidFill>
      </dgm:spPr>
      <dgm:t>
        <a:bodyPr/>
        <a:lstStyle/>
        <a:p>
          <a:endParaRPr lang="nb-NO"/>
        </a:p>
      </dgm:t>
    </dgm:pt>
    <dgm:pt modelId="{98FE4733-AF65-4124-981F-D5D0FC6C3FAF}" type="pres">
      <dgm:prSet presAssocID="{AE88BD10-C13F-47E0-A69A-C2ED0B8ABF20}" presName="Accent4" presStyleLbl="node1" presStyleIdx="2" presStyleCnt="19"/>
      <dgm:spPr>
        <a:solidFill>
          <a:srgbClr val="0070C0"/>
        </a:solidFill>
      </dgm:spPr>
      <dgm:t>
        <a:bodyPr/>
        <a:lstStyle/>
        <a:p>
          <a:endParaRPr lang="nb-NO"/>
        </a:p>
      </dgm:t>
    </dgm:pt>
    <dgm:pt modelId="{FC90F618-F92A-4086-BA29-2F700EA948A3}" type="pres">
      <dgm:prSet presAssocID="{AE88BD10-C13F-47E0-A69A-C2ED0B8ABF20}" presName="Accent5" presStyleLbl="node1" presStyleIdx="3" presStyleCnt="19"/>
      <dgm:spPr>
        <a:solidFill>
          <a:srgbClr val="0070C0"/>
        </a:solidFill>
      </dgm:spPr>
      <dgm:t>
        <a:bodyPr/>
        <a:lstStyle/>
        <a:p>
          <a:endParaRPr lang="nb-NO"/>
        </a:p>
      </dgm:t>
    </dgm:pt>
    <dgm:pt modelId="{D722A7CC-B016-4C2E-9755-20C8ADFB8CF5}" type="pres">
      <dgm:prSet presAssocID="{AE88BD10-C13F-47E0-A69A-C2ED0B8ABF20}" presName="Accent6" presStyleLbl="node1" presStyleIdx="4" presStyleCnt="19"/>
      <dgm:spPr>
        <a:solidFill>
          <a:srgbClr val="0070C0"/>
        </a:solidFill>
      </dgm:spPr>
      <dgm:t>
        <a:bodyPr/>
        <a:lstStyle/>
        <a:p>
          <a:endParaRPr lang="nb-NO"/>
        </a:p>
      </dgm:t>
    </dgm:pt>
    <dgm:pt modelId="{BAC6738A-6C51-4A5D-8773-5332DA9D11F7}" type="pres">
      <dgm:prSet presAssocID="{0C83E1ED-19DA-4339-8514-02DF940FDDC3}" presName="Child1" presStyleLbl="node1" presStyleIdx="5" presStyleCnt="19">
        <dgm:presLayoutVars>
          <dgm:chMax val="0"/>
          <dgm:chPref val="0"/>
        </dgm:presLayoutVars>
      </dgm:prSet>
      <dgm:spPr/>
      <dgm:t>
        <a:bodyPr/>
        <a:lstStyle/>
        <a:p>
          <a:endParaRPr lang="nb-NO"/>
        </a:p>
      </dgm:t>
    </dgm:pt>
    <dgm:pt modelId="{E54A5E0C-3F86-42C6-B819-2F367A2218A4}" type="pres">
      <dgm:prSet presAssocID="{0C83E1ED-19DA-4339-8514-02DF940FDDC3}" presName="Accent7" presStyleCnt="0"/>
      <dgm:spPr/>
    </dgm:pt>
    <dgm:pt modelId="{1D0E4744-27EF-4E4D-A736-029FE960D2BC}" type="pres">
      <dgm:prSet presAssocID="{0C83E1ED-19DA-4339-8514-02DF940FDDC3}" presName="AccentHold1" presStyleLbl="node1" presStyleIdx="6" presStyleCnt="19" custLinFactX="-125483" custLinFactY="541943" custLinFactNeighborX="-200000" custLinFactNeighborY="600000"/>
      <dgm:spPr>
        <a:solidFill>
          <a:srgbClr val="0070C0"/>
        </a:solidFill>
      </dgm:spPr>
      <dgm:t>
        <a:bodyPr/>
        <a:lstStyle/>
        <a:p>
          <a:endParaRPr lang="nb-NO"/>
        </a:p>
      </dgm:t>
    </dgm:pt>
    <dgm:pt modelId="{DA2DD34A-555B-452A-94DA-4D02769EB765}" type="pres">
      <dgm:prSet presAssocID="{0C83E1ED-19DA-4339-8514-02DF940FDDC3}" presName="Accent8" presStyleCnt="0"/>
      <dgm:spPr/>
    </dgm:pt>
    <dgm:pt modelId="{3F1F10CB-4AE8-48ED-931F-A3FF116501F2}" type="pres">
      <dgm:prSet presAssocID="{0C83E1ED-19DA-4339-8514-02DF940FDDC3}" presName="AccentHold2" presStyleLbl="node1" presStyleIdx="7" presStyleCnt="19"/>
      <dgm:spPr>
        <a:solidFill>
          <a:srgbClr val="0070C0"/>
        </a:solidFill>
      </dgm:spPr>
      <dgm:t>
        <a:bodyPr/>
        <a:lstStyle/>
        <a:p>
          <a:endParaRPr lang="nb-NO"/>
        </a:p>
      </dgm:t>
    </dgm:pt>
    <dgm:pt modelId="{3B01A980-75D6-4AD0-8EC3-0E97AD0F4078}" type="pres">
      <dgm:prSet presAssocID="{A871E39D-67E5-4A6F-B9DC-C92969E4A65F}" presName="Child2" presStyleLbl="node1" presStyleIdx="8" presStyleCnt="19" custScaleX="122406" custScaleY="115682">
        <dgm:presLayoutVars>
          <dgm:chMax val="0"/>
          <dgm:chPref val="0"/>
        </dgm:presLayoutVars>
      </dgm:prSet>
      <dgm:spPr/>
      <dgm:t>
        <a:bodyPr/>
        <a:lstStyle/>
        <a:p>
          <a:endParaRPr lang="nb-NO"/>
        </a:p>
      </dgm:t>
    </dgm:pt>
    <dgm:pt modelId="{A6C20515-F4C6-4BE0-AD10-83EB595D3CA5}" type="pres">
      <dgm:prSet presAssocID="{A871E39D-67E5-4A6F-B9DC-C92969E4A65F}" presName="Accent9" presStyleCnt="0"/>
      <dgm:spPr/>
    </dgm:pt>
    <dgm:pt modelId="{31F529E3-26EA-48C6-8A5A-9093F0F03AC4}" type="pres">
      <dgm:prSet presAssocID="{A871E39D-67E5-4A6F-B9DC-C92969E4A65F}" presName="AccentHold1" presStyleLbl="node1" presStyleIdx="9" presStyleCnt="19" custLinFactNeighborX="-9749" custLinFactNeighborY="15476"/>
      <dgm:spPr>
        <a:solidFill>
          <a:srgbClr val="0070C0"/>
        </a:solidFill>
      </dgm:spPr>
      <dgm:t>
        <a:bodyPr/>
        <a:lstStyle/>
        <a:p>
          <a:endParaRPr lang="nb-NO"/>
        </a:p>
      </dgm:t>
    </dgm:pt>
    <dgm:pt modelId="{7572B046-9D6E-4CF2-B5A8-7A445BF8B7C4}" type="pres">
      <dgm:prSet presAssocID="{A871E39D-67E5-4A6F-B9DC-C92969E4A65F}" presName="Accent10" presStyleCnt="0"/>
      <dgm:spPr/>
    </dgm:pt>
    <dgm:pt modelId="{625ECF06-C2CF-4EC6-A999-13E7543422D2}" type="pres">
      <dgm:prSet presAssocID="{A871E39D-67E5-4A6F-B9DC-C92969E4A65F}" presName="AccentHold2" presStyleLbl="node1" presStyleIdx="10" presStyleCnt="19" custLinFactX="200000" custLinFactY="200000" custLinFactNeighborX="227509" custLinFactNeighborY="248931"/>
      <dgm:spPr>
        <a:solidFill>
          <a:srgbClr val="0070C0"/>
        </a:solidFill>
      </dgm:spPr>
      <dgm:t>
        <a:bodyPr/>
        <a:lstStyle/>
        <a:p>
          <a:endParaRPr lang="nb-NO"/>
        </a:p>
      </dgm:t>
    </dgm:pt>
    <dgm:pt modelId="{F9E0563A-CC12-4CB4-8CC5-E2ECDA02F0C0}" type="pres">
      <dgm:prSet presAssocID="{A871E39D-67E5-4A6F-B9DC-C92969E4A65F}" presName="Accent11" presStyleCnt="0"/>
      <dgm:spPr/>
    </dgm:pt>
    <dgm:pt modelId="{F938EF38-DCB2-4695-984A-95EDB8B5310A}" type="pres">
      <dgm:prSet presAssocID="{A871E39D-67E5-4A6F-B9DC-C92969E4A65F}" presName="AccentHold3" presStyleLbl="node1" presStyleIdx="11" presStyleCnt="19"/>
      <dgm:spPr>
        <a:solidFill>
          <a:srgbClr val="0070C0"/>
        </a:solidFill>
      </dgm:spPr>
      <dgm:t>
        <a:bodyPr/>
        <a:lstStyle/>
        <a:p>
          <a:endParaRPr lang="nb-NO"/>
        </a:p>
      </dgm:t>
    </dgm:pt>
    <dgm:pt modelId="{AA63889F-F9EC-48AF-8527-921E9E1B6A6B}" type="pres">
      <dgm:prSet presAssocID="{13374B39-6612-4398-BFE4-51841A64CFAD}" presName="Child3" presStyleLbl="node1" presStyleIdx="12" presStyleCnt="19">
        <dgm:presLayoutVars>
          <dgm:chMax val="0"/>
          <dgm:chPref val="0"/>
        </dgm:presLayoutVars>
      </dgm:prSet>
      <dgm:spPr/>
      <dgm:t>
        <a:bodyPr/>
        <a:lstStyle/>
        <a:p>
          <a:endParaRPr lang="nb-NO"/>
        </a:p>
      </dgm:t>
    </dgm:pt>
    <dgm:pt modelId="{DC5D6A65-9511-44B3-A295-28DBE86A2479}" type="pres">
      <dgm:prSet presAssocID="{13374B39-6612-4398-BFE4-51841A64CFAD}" presName="Accent12" presStyleCnt="0"/>
      <dgm:spPr/>
    </dgm:pt>
    <dgm:pt modelId="{2EA86375-C552-4152-98C6-053DD19C89BB}" type="pres">
      <dgm:prSet presAssocID="{13374B39-6612-4398-BFE4-51841A64CFAD}" presName="AccentHold1" presStyleLbl="node1" presStyleIdx="13" presStyleCnt="19"/>
      <dgm:spPr>
        <a:solidFill>
          <a:srgbClr val="0070C0"/>
        </a:solidFill>
      </dgm:spPr>
      <dgm:t>
        <a:bodyPr/>
        <a:lstStyle/>
        <a:p>
          <a:endParaRPr lang="nb-NO"/>
        </a:p>
      </dgm:t>
    </dgm:pt>
    <dgm:pt modelId="{D15FBF41-6DCD-4AD8-BB88-26105D0A15AC}" type="pres">
      <dgm:prSet presAssocID="{B1CF3055-5916-4CBD-8ED3-27F6FC23F0B8}" presName="Child4" presStyleLbl="node1" presStyleIdx="14" presStyleCnt="19" custLinFactNeighborX="-46623" custLinFactNeighborY="-44498">
        <dgm:presLayoutVars>
          <dgm:chMax val="0"/>
          <dgm:chPref val="0"/>
        </dgm:presLayoutVars>
      </dgm:prSet>
      <dgm:spPr/>
      <dgm:t>
        <a:bodyPr/>
        <a:lstStyle/>
        <a:p>
          <a:endParaRPr lang="nb-NO"/>
        </a:p>
      </dgm:t>
    </dgm:pt>
    <dgm:pt modelId="{1E158ABC-631E-4FC4-B474-F1F8E7348475}" type="pres">
      <dgm:prSet presAssocID="{B1CF3055-5916-4CBD-8ED3-27F6FC23F0B8}" presName="Accent13" presStyleCnt="0"/>
      <dgm:spPr/>
    </dgm:pt>
    <dgm:pt modelId="{974A3D71-85B8-474E-BB6F-FCCDEC5E3080}" type="pres">
      <dgm:prSet presAssocID="{B1CF3055-5916-4CBD-8ED3-27F6FC23F0B8}" presName="AccentHold1" presStyleLbl="node1" presStyleIdx="15" presStyleCnt="19"/>
      <dgm:spPr>
        <a:solidFill>
          <a:srgbClr val="0070C0"/>
        </a:solidFill>
      </dgm:spPr>
      <dgm:t>
        <a:bodyPr/>
        <a:lstStyle/>
        <a:p>
          <a:endParaRPr lang="nb-NO"/>
        </a:p>
      </dgm:t>
    </dgm:pt>
    <dgm:pt modelId="{A7AFDFD4-FB0B-4744-BE72-F5365253256A}" type="pres">
      <dgm:prSet presAssocID="{D0AE171C-57DC-4A9B-91E0-70F621553B89}" presName="Child5" presStyleLbl="node1" presStyleIdx="16" presStyleCnt="19" custLinFactY="2770" custLinFactNeighborX="6757" custLinFactNeighborY="100000">
        <dgm:presLayoutVars>
          <dgm:chMax val="0"/>
          <dgm:chPref val="0"/>
        </dgm:presLayoutVars>
      </dgm:prSet>
      <dgm:spPr/>
      <dgm:t>
        <a:bodyPr/>
        <a:lstStyle/>
        <a:p>
          <a:endParaRPr lang="nb-NO"/>
        </a:p>
      </dgm:t>
    </dgm:pt>
    <dgm:pt modelId="{B87B9D58-44D2-4E71-942D-59F2D5B3F538}" type="pres">
      <dgm:prSet presAssocID="{D0AE171C-57DC-4A9B-91E0-70F621553B89}" presName="Accent15" presStyleCnt="0"/>
      <dgm:spPr/>
    </dgm:pt>
    <dgm:pt modelId="{7D174C3C-9EAA-46A7-8F20-07E6FE1CC411}" type="pres">
      <dgm:prSet presAssocID="{D0AE171C-57DC-4A9B-91E0-70F621553B89}" presName="AccentHold2" presStyleLbl="node1" presStyleIdx="17" presStyleCnt="19"/>
      <dgm:spPr>
        <a:solidFill>
          <a:srgbClr val="0070C0"/>
        </a:solidFill>
      </dgm:spPr>
      <dgm:t>
        <a:bodyPr/>
        <a:lstStyle/>
        <a:p>
          <a:endParaRPr lang="nb-NO"/>
        </a:p>
      </dgm:t>
    </dgm:pt>
    <dgm:pt modelId="{00D00152-8AA5-4E6B-B73D-4ADCB0C5D033}" type="pres">
      <dgm:prSet presAssocID="{D0AE171C-57DC-4A9B-91E0-70F621553B89}" presName="Accent16" presStyleCnt="0"/>
      <dgm:spPr/>
    </dgm:pt>
    <dgm:pt modelId="{07FFBAB3-239E-458A-8120-DCD5053DEDEC}" type="pres">
      <dgm:prSet presAssocID="{D0AE171C-57DC-4A9B-91E0-70F621553B89}" presName="AccentHold3" presStyleLbl="node1" presStyleIdx="18" presStyleCnt="19"/>
      <dgm:spPr>
        <a:solidFill>
          <a:srgbClr val="0070C0"/>
        </a:solidFill>
      </dgm:spPr>
      <dgm:t>
        <a:bodyPr/>
        <a:lstStyle/>
        <a:p>
          <a:endParaRPr lang="nb-NO"/>
        </a:p>
      </dgm:t>
    </dgm:pt>
  </dgm:ptLst>
  <dgm:cxnLst>
    <dgm:cxn modelId="{CEE33879-5FC5-4ECC-9E3A-48A057FAC1B2}" type="presOf" srcId="{A871E39D-67E5-4A6F-B9DC-C92969E4A65F}" destId="{3B01A980-75D6-4AD0-8EC3-0E97AD0F4078}" srcOrd="0" destOrd="0" presId="urn:microsoft.com/office/officeart/2009/3/layout/CircleRelationship"/>
    <dgm:cxn modelId="{16F19979-29EE-461D-98C0-F17E74AA6D46}" srcId="{AE88BD10-C13F-47E0-A69A-C2ED0B8ABF20}" destId="{0C83E1ED-19DA-4339-8514-02DF940FDDC3}" srcOrd="0" destOrd="0" parTransId="{4AAD2FC9-88D0-4342-A4C5-669E5F1EE894}" sibTransId="{9548C7EE-7DCF-4898-BA06-9E45B816F891}"/>
    <dgm:cxn modelId="{41B1CFED-3A0D-4E5A-B87F-335FA21C28C9}" type="presOf" srcId="{13374B39-6612-4398-BFE4-51841A64CFAD}" destId="{AA63889F-F9EC-48AF-8527-921E9E1B6A6B}" srcOrd="0" destOrd="0" presId="urn:microsoft.com/office/officeart/2009/3/layout/CircleRelationship"/>
    <dgm:cxn modelId="{5F98C254-4071-421B-8EFB-3786EF34F312}" srcId="{AE88BD10-C13F-47E0-A69A-C2ED0B8ABF20}" destId="{D0AE171C-57DC-4A9B-91E0-70F621553B89}" srcOrd="4" destOrd="0" parTransId="{E49B46E6-6730-4C4E-9D5E-90A067977235}" sibTransId="{B71A23BB-D3CB-4890-B69B-905A0D2A1DC2}"/>
    <dgm:cxn modelId="{287F3699-484C-41EA-8BA1-6E18F95C8550}" srcId="{C6772033-551F-4805-80E3-D70668757C11}" destId="{AE88BD10-C13F-47E0-A69A-C2ED0B8ABF20}" srcOrd="0" destOrd="0" parTransId="{28930BFF-8CCC-44B4-A2A2-150F214589B6}" sibTransId="{CFBD8B47-2317-4BB7-8436-9717665984C9}"/>
    <dgm:cxn modelId="{6F34F49B-B3CB-4C15-BC57-1BB955420430}" srcId="{AE88BD10-C13F-47E0-A69A-C2ED0B8ABF20}" destId="{A871E39D-67E5-4A6F-B9DC-C92969E4A65F}" srcOrd="1" destOrd="0" parTransId="{63C1739B-E617-41D9-AAD7-B489D664EEFD}" sibTransId="{32F3DE7E-9BAD-46D4-86DE-B9AC1AE85F7A}"/>
    <dgm:cxn modelId="{2212A145-B393-4D6A-AAA4-85EE2C0028AF}" type="presOf" srcId="{AE88BD10-C13F-47E0-A69A-C2ED0B8ABF20}" destId="{61C11F3F-ADA1-4D98-950F-B4F272899889}" srcOrd="0" destOrd="0" presId="urn:microsoft.com/office/officeart/2009/3/layout/CircleRelationship"/>
    <dgm:cxn modelId="{23C04412-CF02-4FCE-8845-168A28AF399D}" type="presOf" srcId="{B1CF3055-5916-4CBD-8ED3-27F6FC23F0B8}" destId="{D15FBF41-6DCD-4AD8-BB88-26105D0A15AC}" srcOrd="0" destOrd="0" presId="urn:microsoft.com/office/officeart/2009/3/layout/CircleRelationship"/>
    <dgm:cxn modelId="{C867B449-CA37-4971-9B94-C676F06A9B66}" srcId="{AE88BD10-C13F-47E0-A69A-C2ED0B8ABF20}" destId="{B1CF3055-5916-4CBD-8ED3-27F6FC23F0B8}" srcOrd="3" destOrd="0" parTransId="{80BA3296-B05D-4E57-8994-8859E0B81EBF}" sibTransId="{C1C77FB6-0815-415C-ABAF-9BAFCB9E5460}"/>
    <dgm:cxn modelId="{EE5CEC3E-7F79-4784-A2E6-8DB180F9E76C}" type="presOf" srcId="{C6772033-551F-4805-80E3-D70668757C11}" destId="{B6601B16-27C5-4B48-ADAD-953B4D139CBA}" srcOrd="0" destOrd="0" presId="urn:microsoft.com/office/officeart/2009/3/layout/CircleRelationship"/>
    <dgm:cxn modelId="{14702B59-97F2-4A9A-A9CE-9E7C9BE2E637}" type="presOf" srcId="{0C83E1ED-19DA-4339-8514-02DF940FDDC3}" destId="{BAC6738A-6C51-4A5D-8773-5332DA9D11F7}" srcOrd="0" destOrd="0" presId="urn:microsoft.com/office/officeart/2009/3/layout/CircleRelationship"/>
    <dgm:cxn modelId="{173E6DBD-158A-46EC-A922-6350F7DBF5C8}" srcId="{AE88BD10-C13F-47E0-A69A-C2ED0B8ABF20}" destId="{13374B39-6612-4398-BFE4-51841A64CFAD}" srcOrd="2" destOrd="0" parTransId="{6FB99429-62AE-48D3-962C-683B9FF5F9CD}" sibTransId="{F9D555A5-F5EE-4D5F-BDDA-033046FD4CBE}"/>
    <dgm:cxn modelId="{143F28C4-0BA2-488F-997E-6B7980BB0052}" type="presOf" srcId="{D0AE171C-57DC-4A9B-91E0-70F621553B89}" destId="{A7AFDFD4-FB0B-4744-BE72-F5365253256A}" srcOrd="0" destOrd="0" presId="urn:microsoft.com/office/officeart/2009/3/layout/CircleRelationship"/>
    <dgm:cxn modelId="{F724B3F5-EEE9-41EA-A9CB-B886EB78A549}" type="presParOf" srcId="{B6601B16-27C5-4B48-ADAD-953B4D139CBA}" destId="{61C11F3F-ADA1-4D98-950F-B4F272899889}" srcOrd="0" destOrd="0" presId="urn:microsoft.com/office/officeart/2009/3/layout/CircleRelationship"/>
    <dgm:cxn modelId="{24420F56-C588-4F6B-97F2-B9459EE4B1DD}" type="presParOf" srcId="{B6601B16-27C5-4B48-ADAD-953B4D139CBA}" destId="{18F900E5-A586-49F4-85A7-EA88017237B8}" srcOrd="1" destOrd="0" presId="urn:microsoft.com/office/officeart/2009/3/layout/CircleRelationship"/>
    <dgm:cxn modelId="{00F087C6-7999-4420-B33F-7D98C0FB99DB}" type="presParOf" srcId="{B6601B16-27C5-4B48-ADAD-953B4D139CBA}" destId="{AAEFAE20-5313-424C-9757-B180E75B5B7C}" srcOrd="2" destOrd="0" presId="urn:microsoft.com/office/officeart/2009/3/layout/CircleRelationship"/>
    <dgm:cxn modelId="{C4CCAF01-D77B-4867-B8CE-9E507E80FE5F}" type="presParOf" srcId="{B6601B16-27C5-4B48-ADAD-953B4D139CBA}" destId="{98FE4733-AF65-4124-981F-D5D0FC6C3FAF}" srcOrd="3" destOrd="0" presId="urn:microsoft.com/office/officeart/2009/3/layout/CircleRelationship"/>
    <dgm:cxn modelId="{283F534C-8200-4014-B791-638562536F76}" type="presParOf" srcId="{B6601B16-27C5-4B48-ADAD-953B4D139CBA}" destId="{FC90F618-F92A-4086-BA29-2F700EA948A3}" srcOrd="4" destOrd="0" presId="urn:microsoft.com/office/officeart/2009/3/layout/CircleRelationship"/>
    <dgm:cxn modelId="{C1BFD35D-D57C-4A9C-8243-E38DFD705385}" type="presParOf" srcId="{B6601B16-27C5-4B48-ADAD-953B4D139CBA}" destId="{D722A7CC-B016-4C2E-9755-20C8ADFB8CF5}" srcOrd="5" destOrd="0" presId="urn:microsoft.com/office/officeart/2009/3/layout/CircleRelationship"/>
    <dgm:cxn modelId="{7E7F3775-EA69-4C68-9CE0-38D632506F0C}" type="presParOf" srcId="{B6601B16-27C5-4B48-ADAD-953B4D139CBA}" destId="{BAC6738A-6C51-4A5D-8773-5332DA9D11F7}" srcOrd="6" destOrd="0" presId="urn:microsoft.com/office/officeart/2009/3/layout/CircleRelationship"/>
    <dgm:cxn modelId="{39580886-C62A-4F4B-AF11-0BF2F6B78F4B}" type="presParOf" srcId="{B6601B16-27C5-4B48-ADAD-953B4D139CBA}" destId="{E54A5E0C-3F86-42C6-B819-2F367A2218A4}" srcOrd="7" destOrd="0" presId="urn:microsoft.com/office/officeart/2009/3/layout/CircleRelationship"/>
    <dgm:cxn modelId="{E2954225-821F-4E81-8891-B440D2ED8CC8}" type="presParOf" srcId="{E54A5E0C-3F86-42C6-B819-2F367A2218A4}" destId="{1D0E4744-27EF-4E4D-A736-029FE960D2BC}" srcOrd="0" destOrd="0" presId="urn:microsoft.com/office/officeart/2009/3/layout/CircleRelationship"/>
    <dgm:cxn modelId="{65AD1EB2-E399-4C6E-ABB2-CBB1B6FF7DEB}" type="presParOf" srcId="{B6601B16-27C5-4B48-ADAD-953B4D139CBA}" destId="{DA2DD34A-555B-452A-94DA-4D02769EB765}" srcOrd="8" destOrd="0" presId="urn:microsoft.com/office/officeart/2009/3/layout/CircleRelationship"/>
    <dgm:cxn modelId="{0A178B59-10FC-4170-861C-C6D7AF715582}" type="presParOf" srcId="{DA2DD34A-555B-452A-94DA-4D02769EB765}" destId="{3F1F10CB-4AE8-48ED-931F-A3FF116501F2}" srcOrd="0" destOrd="0" presId="urn:microsoft.com/office/officeart/2009/3/layout/CircleRelationship"/>
    <dgm:cxn modelId="{26371D72-2A0A-42E1-A4F9-038334187D2E}" type="presParOf" srcId="{B6601B16-27C5-4B48-ADAD-953B4D139CBA}" destId="{3B01A980-75D6-4AD0-8EC3-0E97AD0F4078}" srcOrd="9" destOrd="0" presId="urn:microsoft.com/office/officeart/2009/3/layout/CircleRelationship"/>
    <dgm:cxn modelId="{71558B92-B27F-4689-BCAE-873E4A002E26}" type="presParOf" srcId="{B6601B16-27C5-4B48-ADAD-953B4D139CBA}" destId="{A6C20515-F4C6-4BE0-AD10-83EB595D3CA5}" srcOrd="10" destOrd="0" presId="urn:microsoft.com/office/officeart/2009/3/layout/CircleRelationship"/>
    <dgm:cxn modelId="{4BBBE824-C888-4BDC-AB7F-D68E41A30D1A}" type="presParOf" srcId="{A6C20515-F4C6-4BE0-AD10-83EB595D3CA5}" destId="{31F529E3-26EA-48C6-8A5A-9093F0F03AC4}" srcOrd="0" destOrd="0" presId="urn:microsoft.com/office/officeart/2009/3/layout/CircleRelationship"/>
    <dgm:cxn modelId="{A0AB655A-1257-433E-87B0-84510EBB42A8}" type="presParOf" srcId="{B6601B16-27C5-4B48-ADAD-953B4D139CBA}" destId="{7572B046-9D6E-4CF2-B5A8-7A445BF8B7C4}" srcOrd="11" destOrd="0" presId="urn:microsoft.com/office/officeart/2009/3/layout/CircleRelationship"/>
    <dgm:cxn modelId="{613C9DAF-143D-40F6-ADC3-1CD8B3AD22D2}" type="presParOf" srcId="{7572B046-9D6E-4CF2-B5A8-7A445BF8B7C4}" destId="{625ECF06-C2CF-4EC6-A999-13E7543422D2}" srcOrd="0" destOrd="0" presId="urn:microsoft.com/office/officeart/2009/3/layout/CircleRelationship"/>
    <dgm:cxn modelId="{0B119E42-4C7E-47AB-B710-06FA3FF42C0C}" type="presParOf" srcId="{B6601B16-27C5-4B48-ADAD-953B4D139CBA}" destId="{F9E0563A-CC12-4CB4-8CC5-E2ECDA02F0C0}" srcOrd="12" destOrd="0" presId="urn:microsoft.com/office/officeart/2009/3/layout/CircleRelationship"/>
    <dgm:cxn modelId="{FB9264A1-CD5A-487F-84B7-4902FFCA5F05}" type="presParOf" srcId="{F9E0563A-CC12-4CB4-8CC5-E2ECDA02F0C0}" destId="{F938EF38-DCB2-4695-984A-95EDB8B5310A}" srcOrd="0" destOrd="0" presId="urn:microsoft.com/office/officeart/2009/3/layout/CircleRelationship"/>
    <dgm:cxn modelId="{A4329B87-7D09-4A59-939D-994B4988D47F}" type="presParOf" srcId="{B6601B16-27C5-4B48-ADAD-953B4D139CBA}" destId="{AA63889F-F9EC-48AF-8527-921E9E1B6A6B}" srcOrd="13" destOrd="0" presId="urn:microsoft.com/office/officeart/2009/3/layout/CircleRelationship"/>
    <dgm:cxn modelId="{9F33BD59-6D76-4798-B7ED-6C28F0A49D21}" type="presParOf" srcId="{B6601B16-27C5-4B48-ADAD-953B4D139CBA}" destId="{DC5D6A65-9511-44B3-A295-28DBE86A2479}" srcOrd="14" destOrd="0" presId="urn:microsoft.com/office/officeart/2009/3/layout/CircleRelationship"/>
    <dgm:cxn modelId="{821B1BC0-D5FC-4580-86C8-FF8F0FE14241}" type="presParOf" srcId="{DC5D6A65-9511-44B3-A295-28DBE86A2479}" destId="{2EA86375-C552-4152-98C6-053DD19C89BB}" srcOrd="0" destOrd="0" presId="urn:microsoft.com/office/officeart/2009/3/layout/CircleRelationship"/>
    <dgm:cxn modelId="{D47314F1-C139-48DC-BDD2-C13660CAD468}" type="presParOf" srcId="{B6601B16-27C5-4B48-ADAD-953B4D139CBA}" destId="{D15FBF41-6DCD-4AD8-BB88-26105D0A15AC}" srcOrd="15" destOrd="0" presId="urn:microsoft.com/office/officeart/2009/3/layout/CircleRelationship"/>
    <dgm:cxn modelId="{E77C125E-BEA4-42B3-8556-2A4A38EBF756}" type="presParOf" srcId="{B6601B16-27C5-4B48-ADAD-953B4D139CBA}" destId="{1E158ABC-631E-4FC4-B474-F1F8E7348475}" srcOrd="16" destOrd="0" presId="urn:microsoft.com/office/officeart/2009/3/layout/CircleRelationship"/>
    <dgm:cxn modelId="{BE68F19F-E2F4-48B2-872A-83FFB266ACF4}" type="presParOf" srcId="{1E158ABC-631E-4FC4-B474-F1F8E7348475}" destId="{974A3D71-85B8-474E-BB6F-FCCDEC5E3080}" srcOrd="0" destOrd="0" presId="urn:microsoft.com/office/officeart/2009/3/layout/CircleRelationship"/>
    <dgm:cxn modelId="{7E5510B7-DFDC-44C4-B0F1-8CB74EE51139}" type="presParOf" srcId="{B6601B16-27C5-4B48-ADAD-953B4D139CBA}" destId="{A7AFDFD4-FB0B-4744-BE72-F5365253256A}" srcOrd="17" destOrd="0" presId="urn:microsoft.com/office/officeart/2009/3/layout/CircleRelationship"/>
    <dgm:cxn modelId="{4CF99B7A-3B31-470E-A4AE-A8CCF360535E}" type="presParOf" srcId="{B6601B16-27C5-4B48-ADAD-953B4D139CBA}" destId="{B87B9D58-44D2-4E71-942D-59F2D5B3F538}" srcOrd="18" destOrd="0" presId="urn:microsoft.com/office/officeart/2009/3/layout/CircleRelationship"/>
    <dgm:cxn modelId="{724211DF-B614-4AB0-B70F-B76456BE3BAC}" type="presParOf" srcId="{B87B9D58-44D2-4E71-942D-59F2D5B3F538}" destId="{7D174C3C-9EAA-46A7-8F20-07E6FE1CC411}" srcOrd="0" destOrd="0" presId="urn:microsoft.com/office/officeart/2009/3/layout/CircleRelationship"/>
    <dgm:cxn modelId="{6203B05F-723D-419E-A220-38D960F86E37}" type="presParOf" srcId="{B6601B16-27C5-4B48-ADAD-953B4D139CBA}" destId="{00D00152-8AA5-4E6B-B73D-4ADCB0C5D033}" srcOrd="19" destOrd="0" presId="urn:microsoft.com/office/officeart/2009/3/layout/CircleRelationship"/>
    <dgm:cxn modelId="{F5748999-B988-4BC3-BE87-BEACB0ECF911}" type="presParOf" srcId="{00D00152-8AA5-4E6B-B73D-4ADCB0C5D033}" destId="{07FFBAB3-239E-458A-8120-DCD5053DEDEC}" srcOrd="0" destOrd="0" presId="urn:microsoft.com/office/officeart/2009/3/layout/CircleRelationship"/>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C6772033-551F-4805-80E3-D70668757C11}" type="doc">
      <dgm:prSet loTypeId="urn:microsoft.com/office/officeart/2009/3/layout/CircleRelationship" loCatId="relationship" qsTypeId="urn:microsoft.com/office/officeart/2005/8/quickstyle/simple1" qsCatId="simple" csTypeId="urn:microsoft.com/office/officeart/2005/8/colors/accent1_2" csCatId="accent1" phldr="1"/>
      <dgm:spPr/>
      <dgm:t>
        <a:bodyPr/>
        <a:lstStyle/>
        <a:p>
          <a:endParaRPr lang="nb-NO"/>
        </a:p>
      </dgm:t>
    </dgm:pt>
    <dgm:pt modelId="{AE88BD10-C13F-47E0-A69A-C2ED0B8ABF20}">
      <dgm:prSet phldrT="[Tekst]" custT="1"/>
      <dgm:spPr>
        <a:noFill/>
        <a:ln>
          <a:noFill/>
        </a:ln>
      </dgm:spPr>
      <dgm:t>
        <a:bodyPr/>
        <a:lstStyle/>
        <a:p>
          <a:endParaRPr lang="en-US" sz="1000" b="0" noProof="0" dirty="0">
            <a:latin typeface="Calibri" pitchFamily="34" charset="0"/>
            <a:cs typeface="Calibri" pitchFamily="34" charset="0"/>
          </a:endParaRPr>
        </a:p>
      </dgm:t>
    </dgm:pt>
    <dgm:pt modelId="{28930BFF-8CCC-44B4-A2A2-150F214589B6}" type="parTrans" cxnId="{287F3699-484C-41EA-8BA1-6E18F95C8550}">
      <dgm:prSet/>
      <dgm:spPr/>
      <dgm:t>
        <a:bodyPr/>
        <a:lstStyle/>
        <a:p>
          <a:endParaRPr lang="en-US" sz="2000" noProof="0">
            <a:latin typeface="Calibri" pitchFamily="34" charset="0"/>
            <a:cs typeface="Calibri" pitchFamily="34" charset="0"/>
          </a:endParaRPr>
        </a:p>
      </dgm:t>
    </dgm:pt>
    <dgm:pt modelId="{CFBD8B47-2317-4BB7-8436-9717665984C9}" type="sibTrans" cxnId="{287F3699-484C-41EA-8BA1-6E18F95C8550}">
      <dgm:prSet/>
      <dgm:spPr/>
      <dgm:t>
        <a:bodyPr/>
        <a:lstStyle/>
        <a:p>
          <a:endParaRPr lang="en-US" sz="2000" noProof="0">
            <a:latin typeface="Calibri" pitchFamily="34" charset="0"/>
            <a:cs typeface="Calibri" pitchFamily="34" charset="0"/>
          </a:endParaRPr>
        </a:p>
      </dgm:t>
    </dgm:pt>
    <dgm:pt modelId="{0C83E1ED-19DA-4339-8514-02DF940FDDC3}">
      <dgm:prSet phldrT="[Tekst]" custT="1"/>
      <dgm:spPr>
        <a:solidFill>
          <a:srgbClr val="0070C0"/>
        </a:solidFill>
      </dgm:spPr>
      <dgm:t>
        <a:bodyPr/>
        <a:lstStyle/>
        <a:p>
          <a:r>
            <a:rPr lang="en-US" sz="1050" noProof="0" dirty="0" smtClean="0">
              <a:latin typeface="Calibri" pitchFamily="34" charset="0"/>
              <a:cs typeface="Calibri" pitchFamily="34" charset="0"/>
            </a:rPr>
            <a:t>Taxation</a:t>
          </a:r>
          <a:endParaRPr lang="en-US" sz="1050" noProof="0" dirty="0">
            <a:latin typeface="Calibri" pitchFamily="34" charset="0"/>
            <a:cs typeface="Calibri" pitchFamily="34" charset="0"/>
          </a:endParaRPr>
        </a:p>
      </dgm:t>
    </dgm:pt>
    <dgm:pt modelId="{4AAD2FC9-88D0-4342-A4C5-669E5F1EE894}" type="parTrans" cxnId="{16F19979-29EE-461D-98C0-F17E74AA6D46}">
      <dgm:prSet/>
      <dgm:spPr/>
      <dgm:t>
        <a:bodyPr/>
        <a:lstStyle/>
        <a:p>
          <a:endParaRPr lang="en-US" sz="2000" noProof="0">
            <a:latin typeface="Calibri" pitchFamily="34" charset="0"/>
            <a:cs typeface="Calibri" pitchFamily="34" charset="0"/>
          </a:endParaRPr>
        </a:p>
      </dgm:t>
    </dgm:pt>
    <dgm:pt modelId="{9548C7EE-7DCF-4898-BA06-9E45B816F891}" type="sibTrans" cxnId="{16F19979-29EE-461D-98C0-F17E74AA6D46}">
      <dgm:prSet/>
      <dgm:spPr/>
      <dgm:t>
        <a:bodyPr/>
        <a:lstStyle/>
        <a:p>
          <a:endParaRPr lang="en-US" sz="2000" noProof="0">
            <a:latin typeface="Calibri" pitchFamily="34" charset="0"/>
            <a:cs typeface="Calibri" pitchFamily="34" charset="0"/>
          </a:endParaRPr>
        </a:p>
      </dgm:t>
    </dgm:pt>
    <dgm:pt modelId="{A871E39D-67E5-4A6F-B9DC-C92969E4A65F}">
      <dgm:prSet phldrT="[Tekst]" custT="1"/>
      <dgm:spPr>
        <a:solidFill>
          <a:srgbClr val="0070C0"/>
        </a:solidFill>
      </dgm:spPr>
      <dgm:t>
        <a:bodyPr/>
        <a:lstStyle/>
        <a:p>
          <a:r>
            <a:rPr lang="en-US" sz="1050" noProof="0" dirty="0" smtClean="0">
              <a:latin typeface="Calibri" pitchFamily="34" charset="0"/>
              <a:cs typeface="Calibri" pitchFamily="34" charset="0"/>
            </a:rPr>
            <a:t>Fees and levies</a:t>
          </a:r>
        </a:p>
      </dgm:t>
    </dgm:pt>
    <dgm:pt modelId="{63C1739B-E617-41D9-AAD7-B489D664EEFD}" type="parTrans" cxnId="{6F34F49B-B3CB-4C15-BC57-1BB955420430}">
      <dgm:prSet/>
      <dgm:spPr/>
      <dgm:t>
        <a:bodyPr/>
        <a:lstStyle/>
        <a:p>
          <a:endParaRPr lang="en-US" sz="2000" noProof="0">
            <a:latin typeface="Calibri" pitchFamily="34" charset="0"/>
            <a:cs typeface="Calibri" pitchFamily="34" charset="0"/>
          </a:endParaRPr>
        </a:p>
      </dgm:t>
    </dgm:pt>
    <dgm:pt modelId="{32F3DE7E-9BAD-46D4-86DE-B9AC1AE85F7A}" type="sibTrans" cxnId="{6F34F49B-B3CB-4C15-BC57-1BB955420430}">
      <dgm:prSet/>
      <dgm:spPr/>
      <dgm:t>
        <a:bodyPr/>
        <a:lstStyle/>
        <a:p>
          <a:endParaRPr lang="en-US" sz="2000" noProof="0">
            <a:latin typeface="Calibri" pitchFamily="34" charset="0"/>
            <a:cs typeface="Calibri" pitchFamily="34" charset="0"/>
          </a:endParaRPr>
        </a:p>
      </dgm:t>
    </dgm:pt>
    <dgm:pt modelId="{13374B39-6612-4398-BFE4-51841A64CFAD}">
      <dgm:prSet custT="1"/>
      <dgm:spPr>
        <a:solidFill>
          <a:srgbClr val="0070C0"/>
        </a:solidFill>
      </dgm:spPr>
      <dgm:t>
        <a:bodyPr/>
        <a:lstStyle/>
        <a:p>
          <a:r>
            <a:rPr lang="en-US" sz="1050" noProof="0" dirty="0" smtClean="0">
              <a:latin typeface="Calibri" pitchFamily="34" charset="0"/>
              <a:cs typeface="Calibri" pitchFamily="34" charset="0"/>
            </a:rPr>
            <a:t>Prudential requirements</a:t>
          </a:r>
          <a:endParaRPr lang="en-US" sz="1050" noProof="0" dirty="0">
            <a:latin typeface="Calibri" pitchFamily="34" charset="0"/>
            <a:cs typeface="Calibri" pitchFamily="34" charset="0"/>
          </a:endParaRPr>
        </a:p>
      </dgm:t>
    </dgm:pt>
    <dgm:pt modelId="{6FB99429-62AE-48D3-962C-683B9FF5F9CD}" type="parTrans" cxnId="{173E6DBD-158A-46EC-A922-6350F7DBF5C8}">
      <dgm:prSet/>
      <dgm:spPr/>
      <dgm:t>
        <a:bodyPr/>
        <a:lstStyle/>
        <a:p>
          <a:endParaRPr lang="en-US" sz="2000" noProof="0">
            <a:latin typeface="Calibri" pitchFamily="34" charset="0"/>
            <a:cs typeface="Calibri" pitchFamily="34" charset="0"/>
          </a:endParaRPr>
        </a:p>
      </dgm:t>
    </dgm:pt>
    <dgm:pt modelId="{F9D555A5-F5EE-4D5F-BDDA-033046FD4CBE}" type="sibTrans" cxnId="{173E6DBD-158A-46EC-A922-6350F7DBF5C8}">
      <dgm:prSet/>
      <dgm:spPr/>
      <dgm:t>
        <a:bodyPr/>
        <a:lstStyle/>
        <a:p>
          <a:endParaRPr lang="en-US" sz="2000" noProof="0">
            <a:latin typeface="Calibri" pitchFamily="34" charset="0"/>
            <a:cs typeface="Calibri" pitchFamily="34" charset="0"/>
          </a:endParaRPr>
        </a:p>
      </dgm:t>
    </dgm:pt>
    <dgm:pt modelId="{B1CF3055-5916-4CBD-8ED3-27F6FC23F0B8}">
      <dgm:prSet custT="1"/>
      <dgm:spPr>
        <a:solidFill>
          <a:srgbClr val="0070C0"/>
        </a:solidFill>
      </dgm:spPr>
      <dgm:t>
        <a:bodyPr/>
        <a:lstStyle/>
        <a:p>
          <a:r>
            <a:rPr lang="en-US" sz="1050" noProof="0" dirty="0" smtClean="0">
              <a:latin typeface="Calibri" pitchFamily="34" charset="0"/>
              <a:cs typeface="Calibri" pitchFamily="34" charset="0"/>
            </a:rPr>
            <a:t>Support expectations</a:t>
          </a:r>
          <a:endParaRPr lang="en-US" sz="1050" noProof="0" dirty="0">
            <a:latin typeface="Calibri" pitchFamily="34" charset="0"/>
            <a:cs typeface="Calibri" pitchFamily="34" charset="0"/>
          </a:endParaRPr>
        </a:p>
      </dgm:t>
    </dgm:pt>
    <dgm:pt modelId="{80BA3296-B05D-4E57-8994-8859E0B81EBF}" type="parTrans" cxnId="{C867B449-CA37-4971-9B94-C676F06A9B66}">
      <dgm:prSet/>
      <dgm:spPr/>
      <dgm:t>
        <a:bodyPr/>
        <a:lstStyle/>
        <a:p>
          <a:endParaRPr lang="en-US" sz="2000" noProof="0">
            <a:latin typeface="Calibri" pitchFamily="34" charset="0"/>
            <a:cs typeface="Calibri" pitchFamily="34" charset="0"/>
          </a:endParaRPr>
        </a:p>
      </dgm:t>
    </dgm:pt>
    <dgm:pt modelId="{C1C77FB6-0815-415C-ABAF-9BAFCB9E5460}" type="sibTrans" cxnId="{C867B449-CA37-4971-9B94-C676F06A9B66}">
      <dgm:prSet/>
      <dgm:spPr/>
      <dgm:t>
        <a:bodyPr/>
        <a:lstStyle/>
        <a:p>
          <a:endParaRPr lang="en-US" sz="2000" noProof="0">
            <a:latin typeface="Calibri" pitchFamily="34" charset="0"/>
            <a:cs typeface="Calibri" pitchFamily="34" charset="0"/>
          </a:endParaRPr>
        </a:p>
      </dgm:t>
    </dgm:pt>
    <dgm:pt modelId="{DFADC162-7420-40E2-B27F-09E6999B2578}">
      <dgm:prSet custT="1"/>
      <dgm:spPr>
        <a:solidFill>
          <a:srgbClr val="0070C0"/>
        </a:solidFill>
      </dgm:spPr>
      <dgm:t>
        <a:bodyPr/>
        <a:lstStyle/>
        <a:p>
          <a:r>
            <a:rPr lang="en-US" sz="1050" noProof="0" dirty="0" err="1" smtClean="0">
              <a:latin typeface="Calibri" pitchFamily="34" charset="0"/>
              <a:cs typeface="Calibri" pitchFamily="34" charset="0"/>
            </a:rPr>
            <a:t>Labour</a:t>
          </a:r>
          <a:r>
            <a:rPr lang="en-US" sz="1050" noProof="0" dirty="0" smtClean="0">
              <a:latin typeface="Calibri" pitchFamily="34" charset="0"/>
              <a:cs typeface="Calibri" pitchFamily="34" charset="0"/>
            </a:rPr>
            <a:t> costs</a:t>
          </a:r>
          <a:endParaRPr lang="en-US" sz="1050" noProof="0" dirty="0">
            <a:latin typeface="Calibri" pitchFamily="34" charset="0"/>
            <a:cs typeface="Calibri" pitchFamily="34" charset="0"/>
          </a:endParaRPr>
        </a:p>
      </dgm:t>
    </dgm:pt>
    <dgm:pt modelId="{C52B902A-9861-4C00-A595-696181C260D0}" type="parTrans" cxnId="{FAC5B823-D8D0-4C50-B56F-792469A369E6}">
      <dgm:prSet/>
      <dgm:spPr/>
      <dgm:t>
        <a:bodyPr/>
        <a:lstStyle/>
        <a:p>
          <a:endParaRPr lang="nb-NO"/>
        </a:p>
      </dgm:t>
    </dgm:pt>
    <dgm:pt modelId="{4910E7F0-92BA-478A-A0E2-3E21BBC6F5BB}" type="sibTrans" cxnId="{FAC5B823-D8D0-4C50-B56F-792469A369E6}">
      <dgm:prSet/>
      <dgm:spPr/>
      <dgm:t>
        <a:bodyPr/>
        <a:lstStyle/>
        <a:p>
          <a:endParaRPr lang="nb-NO"/>
        </a:p>
      </dgm:t>
    </dgm:pt>
    <dgm:pt modelId="{B6601B16-27C5-4B48-ADAD-953B4D139CBA}" type="pres">
      <dgm:prSet presAssocID="{C6772033-551F-4805-80E3-D70668757C11}" presName="Name0" presStyleCnt="0">
        <dgm:presLayoutVars>
          <dgm:chMax val="1"/>
          <dgm:chPref val="1"/>
        </dgm:presLayoutVars>
      </dgm:prSet>
      <dgm:spPr/>
      <dgm:t>
        <a:bodyPr/>
        <a:lstStyle/>
        <a:p>
          <a:endParaRPr lang="nb-NO"/>
        </a:p>
      </dgm:t>
    </dgm:pt>
    <dgm:pt modelId="{61C11F3F-ADA1-4D98-950F-B4F272899889}" type="pres">
      <dgm:prSet presAssocID="{AE88BD10-C13F-47E0-A69A-C2ED0B8ABF20}" presName="Parent" presStyleLbl="node0" presStyleIdx="0" presStyleCnt="1">
        <dgm:presLayoutVars>
          <dgm:chMax val="5"/>
          <dgm:chPref val="5"/>
        </dgm:presLayoutVars>
      </dgm:prSet>
      <dgm:spPr/>
      <dgm:t>
        <a:bodyPr/>
        <a:lstStyle/>
        <a:p>
          <a:endParaRPr lang="nb-NO"/>
        </a:p>
      </dgm:t>
    </dgm:pt>
    <dgm:pt modelId="{18F900E5-A586-49F4-85A7-EA88017237B8}" type="pres">
      <dgm:prSet presAssocID="{AE88BD10-C13F-47E0-A69A-C2ED0B8ABF20}" presName="Accent2" presStyleLbl="node1" presStyleIdx="0" presStyleCnt="19" custLinFactY="-400000" custLinFactNeighborX="-39961" custLinFactNeighborY="-401662"/>
      <dgm:spPr>
        <a:solidFill>
          <a:srgbClr val="0070C0"/>
        </a:solidFill>
      </dgm:spPr>
      <dgm:t>
        <a:bodyPr/>
        <a:lstStyle/>
        <a:p>
          <a:endParaRPr lang="nb-NO"/>
        </a:p>
      </dgm:t>
    </dgm:pt>
    <dgm:pt modelId="{AAEFAE20-5313-424C-9757-B180E75B5B7C}" type="pres">
      <dgm:prSet presAssocID="{AE88BD10-C13F-47E0-A69A-C2ED0B8ABF20}" presName="Accent3" presStyleLbl="node1" presStyleIdx="1" presStyleCnt="19" custLinFactX="-125976" custLinFactY="316523" custLinFactNeighborX="-200000" custLinFactNeighborY="400000"/>
      <dgm:spPr>
        <a:solidFill>
          <a:srgbClr val="0070C0"/>
        </a:solidFill>
      </dgm:spPr>
      <dgm:t>
        <a:bodyPr/>
        <a:lstStyle/>
        <a:p>
          <a:endParaRPr lang="nb-NO"/>
        </a:p>
      </dgm:t>
    </dgm:pt>
    <dgm:pt modelId="{98FE4733-AF65-4124-981F-D5D0FC6C3FAF}" type="pres">
      <dgm:prSet presAssocID="{AE88BD10-C13F-47E0-A69A-C2ED0B8ABF20}" presName="Accent4" presStyleLbl="node1" presStyleIdx="2" presStyleCnt="19" custLinFactX="300000" custLinFactNeighborX="378218" custLinFactNeighborY="-54189"/>
      <dgm:spPr>
        <a:solidFill>
          <a:srgbClr val="0070C0"/>
        </a:solidFill>
      </dgm:spPr>
      <dgm:t>
        <a:bodyPr/>
        <a:lstStyle/>
        <a:p>
          <a:endParaRPr lang="nb-NO"/>
        </a:p>
      </dgm:t>
    </dgm:pt>
    <dgm:pt modelId="{FC90F618-F92A-4086-BA29-2F700EA948A3}" type="pres">
      <dgm:prSet presAssocID="{AE88BD10-C13F-47E0-A69A-C2ED0B8ABF20}" presName="Accent5" presStyleLbl="node1" presStyleIdx="3" presStyleCnt="19" custLinFactX="200000" custLinFactY="-37830" custLinFactNeighborX="221129" custLinFactNeighborY="-100000"/>
      <dgm:spPr>
        <a:solidFill>
          <a:srgbClr val="0070C0"/>
        </a:solidFill>
      </dgm:spPr>
      <dgm:t>
        <a:bodyPr/>
        <a:lstStyle/>
        <a:p>
          <a:endParaRPr lang="nb-NO"/>
        </a:p>
      </dgm:t>
    </dgm:pt>
    <dgm:pt modelId="{D722A7CC-B016-4C2E-9755-20C8ADFB8CF5}" type="pres">
      <dgm:prSet presAssocID="{AE88BD10-C13F-47E0-A69A-C2ED0B8ABF20}" presName="Accent6" presStyleLbl="node1" presStyleIdx="4" presStyleCnt="19" custLinFactX="16405" custLinFactY="13410" custLinFactNeighborX="100000" custLinFactNeighborY="100000"/>
      <dgm:spPr>
        <a:solidFill>
          <a:srgbClr val="0070C0"/>
        </a:solidFill>
      </dgm:spPr>
      <dgm:t>
        <a:bodyPr/>
        <a:lstStyle/>
        <a:p>
          <a:endParaRPr lang="nb-NO"/>
        </a:p>
      </dgm:t>
    </dgm:pt>
    <dgm:pt modelId="{BAC6738A-6C51-4A5D-8773-5332DA9D11F7}" type="pres">
      <dgm:prSet presAssocID="{0C83E1ED-19DA-4339-8514-02DF940FDDC3}" presName="Child1" presStyleLbl="node1" presStyleIdx="5" presStyleCnt="19" custLinFactNeighborX="34920" custLinFactNeighborY="-69840">
        <dgm:presLayoutVars>
          <dgm:chMax val="0"/>
          <dgm:chPref val="0"/>
        </dgm:presLayoutVars>
      </dgm:prSet>
      <dgm:spPr/>
      <dgm:t>
        <a:bodyPr/>
        <a:lstStyle/>
        <a:p>
          <a:endParaRPr lang="nb-NO"/>
        </a:p>
      </dgm:t>
    </dgm:pt>
    <dgm:pt modelId="{E54A5E0C-3F86-42C6-B819-2F367A2218A4}" type="pres">
      <dgm:prSet presAssocID="{0C83E1ED-19DA-4339-8514-02DF940FDDC3}" presName="Accent7" presStyleCnt="0"/>
      <dgm:spPr/>
    </dgm:pt>
    <dgm:pt modelId="{1D0E4744-27EF-4E4D-A736-029FE960D2BC}" type="pres">
      <dgm:prSet presAssocID="{0C83E1ED-19DA-4339-8514-02DF940FDDC3}" presName="AccentHold1" presStyleLbl="node1" presStyleIdx="6" presStyleCnt="19" custLinFactX="357835" custLinFactY="-110147" custLinFactNeighborX="400000" custLinFactNeighborY="-200000"/>
      <dgm:spPr>
        <a:solidFill>
          <a:srgbClr val="0070C0"/>
        </a:solidFill>
      </dgm:spPr>
      <dgm:t>
        <a:bodyPr/>
        <a:lstStyle/>
        <a:p>
          <a:endParaRPr lang="nb-NO"/>
        </a:p>
      </dgm:t>
    </dgm:pt>
    <dgm:pt modelId="{DA2DD34A-555B-452A-94DA-4D02769EB765}" type="pres">
      <dgm:prSet presAssocID="{0C83E1ED-19DA-4339-8514-02DF940FDDC3}" presName="Accent8" presStyleCnt="0"/>
      <dgm:spPr/>
    </dgm:pt>
    <dgm:pt modelId="{3F1F10CB-4AE8-48ED-931F-A3FF116501F2}" type="pres">
      <dgm:prSet presAssocID="{0C83E1ED-19DA-4339-8514-02DF940FDDC3}" presName="AccentHold2" presStyleLbl="node1" presStyleIdx="7" presStyleCnt="19" custLinFactNeighborX="17271" custLinFactNeighborY="6434"/>
      <dgm:spPr>
        <a:solidFill>
          <a:srgbClr val="0070C0"/>
        </a:solidFill>
      </dgm:spPr>
      <dgm:t>
        <a:bodyPr/>
        <a:lstStyle/>
        <a:p>
          <a:endParaRPr lang="nb-NO"/>
        </a:p>
      </dgm:t>
    </dgm:pt>
    <dgm:pt modelId="{3B01A980-75D6-4AD0-8EC3-0E97AD0F4078}" type="pres">
      <dgm:prSet presAssocID="{A871E39D-67E5-4A6F-B9DC-C92969E4A65F}" presName="Child2" presStyleLbl="node1" presStyleIdx="8" presStyleCnt="19" custScaleX="90300" custScaleY="87963">
        <dgm:presLayoutVars>
          <dgm:chMax val="0"/>
          <dgm:chPref val="0"/>
        </dgm:presLayoutVars>
      </dgm:prSet>
      <dgm:spPr/>
      <dgm:t>
        <a:bodyPr/>
        <a:lstStyle/>
        <a:p>
          <a:endParaRPr lang="nb-NO"/>
        </a:p>
      </dgm:t>
    </dgm:pt>
    <dgm:pt modelId="{A6C20515-F4C6-4BE0-AD10-83EB595D3CA5}" type="pres">
      <dgm:prSet presAssocID="{A871E39D-67E5-4A6F-B9DC-C92969E4A65F}" presName="Accent9" presStyleCnt="0"/>
      <dgm:spPr/>
    </dgm:pt>
    <dgm:pt modelId="{31F529E3-26EA-48C6-8A5A-9093F0F03AC4}" type="pres">
      <dgm:prSet presAssocID="{A871E39D-67E5-4A6F-B9DC-C92969E4A65F}" presName="AccentHold1" presStyleLbl="node1" presStyleIdx="9" presStyleCnt="19"/>
      <dgm:spPr>
        <a:solidFill>
          <a:srgbClr val="0070C0"/>
        </a:solidFill>
      </dgm:spPr>
      <dgm:t>
        <a:bodyPr/>
        <a:lstStyle/>
        <a:p>
          <a:endParaRPr lang="nb-NO"/>
        </a:p>
      </dgm:t>
    </dgm:pt>
    <dgm:pt modelId="{7572B046-9D6E-4CF2-B5A8-7A445BF8B7C4}" type="pres">
      <dgm:prSet presAssocID="{A871E39D-67E5-4A6F-B9DC-C92969E4A65F}" presName="Accent10" presStyleCnt="0"/>
      <dgm:spPr/>
    </dgm:pt>
    <dgm:pt modelId="{625ECF06-C2CF-4EC6-A999-13E7543422D2}" type="pres">
      <dgm:prSet presAssocID="{A871E39D-67E5-4A6F-B9DC-C92969E4A65F}" presName="AccentHold2" presStyleLbl="node1" presStyleIdx="10" presStyleCnt="19" custLinFactX="81691" custLinFactY="200000" custLinFactNeighborX="100000" custLinFactNeighborY="217081"/>
      <dgm:spPr>
        <a:solidFill>
          <a:srgbClr val="0070C0"/>
        </a:solidFill>
      </dgm:spPr>
      <dgm:t>
        <a:bodyPr/>
        <a:lstStyle/>
        <a:p>
          <a:endParaRPr lang="nb-NO"/>
        </a:p>
      </dgm:t>
    </dgm:pt>
    <dgm:pt modelId="{F9E0563A-CC12-4CB4-8CC5-E2ECDA02F0C0}" type="pres">
      <dgm:prSet presAssocID="{A871E39D-67E5-4A6F-B9DC-C92969E4A65F}" presName="Accent11" presStyleCnt="0"/>
      <dgm:spPr/>
    </dgm:pt>
    <dgm:pt modelId="{F938EF38-DCB2-4695-984A-95EDB8B5310A}" type="pres">
      <dgm:prSet presAssocID="{A871E39D-67E5-4A6F-B9DC-C92969E4A65F}" presName="AccentHold3" presStyleLbl="node1" presStyleIdx="11" presStyleCnt="19" custLinFactX="100000" custLinFactY="200000" custLinFactNeighborX="135130" custLinFactNeighborY="298655"/>
      <dgm:spPr>
        <a:solidFill>
          <a:srgbClr val="0070C0"/>
        </a:solidFill>
      </dgm:spPr>
      <dgm:t>
        <a:bodyPr/>
        <a:lstStyle/>
        <a:p>
          <a:endParaRPr lang="nb-NO"/>
        </a:p>
      </dgm:t>
    </dgm:pt>
    <dgm:pt modelId="{AA63889F-F9EC-48AF-8527-921E9E1B6A6B}" type="pres">
      <dgm:prSet presAssocID="{13374B39-6612-4398-BFE4-51841A64CFAD}" presName="Child3" presStyleLbl="node1" presStyleIdx="12" presStyleCnt="19" custScaleX="139977" custScaleY="138852" custLinFactNeighborX="-94633" custLinFactNeighborY="81022">
        <dgm:presLayoutVars>
          <dgm:chMax val="0"/>
          <dgm:chPref val="0"/>
        </dgm:presLayoutVars>
      </dgm:prSet>
      <dgm:spPr/>
      <dgm:t>
        <a:bodyPr/>
        <a:lstStyle/>
        <a:p>
          <a:endParaRPr lang="nb-NO"/>
        </a:p>
      </dgm:t>
    </dgm:pt>
    <dgm:pt modelId="{DC5D6A65-9511-44B3-A295-28DBE86A2479}" type="pres">
      <dgm:prSet presAssocID="{13374B39-6612-4398-BFE4-51841A64CFAD}" presName="Accent12" presStyleCnt="0"/>
      <dgm:spPr/>
    </dgm:pt>
    <dgm:pt modelId="{2EA86375-C552-4152-98C6-053DD19C89BB}" type="pres">
      <dgm:prSet presAssocID="{13374B39-6612-4398-BFE4-51841A64CFAD}" presName="AccentHold1" presStyleLbl="node1" presStyleIdx="13" presStyleCnt="19"/>
      <dgm:spPr>
        <a:solidFill>
          <a:srgbClr val="0070C0"/>
        </a:solidFill>
      </dgm:spPr>
      <dgm:t>
        <a:bodyPr/>
        <a:lstStyle/>
        <a:p>
          <a:endParaRPr lang="nb-NO"/>
        </a:p>
      </dgm:t>
    </dgm:pt>
    <dgm:pt modelId="{D15FBF41-6DCD-4AD8-BB88-26105D0A15AC}" type="pres">
      <dgm:prSet presAssocID="{B1CF3055-5916-4CBD-8ED3-27F6FC23F0B8}" presName="Child4" presStyleLbl="node1" presStyleIdx="14" presStyleCnt="19" custScaleX="123772" custScaleY="123772" custLinFactY="-15963" custLinFactNeighborX="48742" custLinFactNeighborY="-100000">
        <dgm:presLayoutVars>
          <dgm:chMax val="0"/>
          <dgm:chPref val="0"/>
        </dgm:presLayoutVars>
      </dgm:prSet>
      <dgm:spPr/>
      <dgm:t>
        <a:bodyPr/>
        <a:lstStyle/>
        <a:p>
          <a:endParaRPr lang="nb-NO"/>
        </a:p>
      </dgm:t>
    </dgm:pt>
    <dgm:pt modelId="{1E158ABC-631E-4FC4-B474-F1F8E7348475}" type="pres">
      <dgm:prSet presAssocID="{B1CF3055-5916-4CBD-8ED3-27F6FC23F0B8}" presName="Accent13" presStyleCnt="0"/>
      <dgm:spPr/>
    </dgm:pt>
    <dgm:pt modelId="{974A3D71-85B8-474E-BB6F-FCCDEC5E3080}" type="pres">
      <dgm:prSet presAssocID="{B1CF3055-5916-4CBD-8ED3-27F6FC23F0B8}" presName="AccentHold1" presStyleLbl="node1" presStyleIdx="15" presStyleCnt="19" custLinFactNeighborX="26719" custLinFactNeighborY="-36865"/>
      <dgm:spPr>
        <a:solidFill>
          <a:srgbClr val="0070C0"/>
        </a:solidFill>
      </dgm:spPr>
      <dgm:t>
        <a:bodyPr/>
        <a:lstStyle/>
        <a:p>
          <a:endParaRPr lang="nb-NO"/>
        </a:p>
      </dgm:t>
    </dgm:pt>
    <dgm:pt modelId="{A4F23BE9-A10E-45C1-BB74-DA030389AD42}" type="pres">
      <dgm:prSet presAssocID="{DFADC162-7420-40E2-B27F-09E6999B2578}" presName="Child5" presStyleLbl="node1" presStyleIdx="16" presStyleCnt="19">
        <dgm:presLayoutVars>
          <dgm:chMax val="0"/>
          <dgm:chPref val="0"/>
        </dgm:presLayoutVars>
      </dgm:prSet>
      <dgm:spPr/>
      <dgm:t>
        <a:bodyPr/>
        <a:lstStyle/>
        <a:p>
          <a:endParaRPr lang="nb-NO"/>
        </a:p>
      </dgm:t>
    </dgm:pt>
    <dgm:pt modelId="{CF2709E9-CAF0-4285-B21A-5E1BE1F97960}" type="pres">
      <dgm:prSet presAssocID="{DFADC162-7420-40E2-B27F-09E6999B2578}" presName="Accent15" presStyleCnt="0"/>
      <dgm:spPr/>
    </dgm:pt>
    <dgm:pt modelId="{E21E5C20-A40B-43AD-AC69-22EAB5DD4794}" type="pres">
      <dgm:prSet presAssocID="{DFADC162-7420-40E2-B27F-09E6999B2578}" presName="AccentHold2" presStyleLbl="node1" presStyleIdx="17" presStyleCnt="19" custLinFactX="8936" custLinFactY="-100000" custLinFactNeighborX="100000" custLinFactNeighborY="-177909"/>
      <dgm:spPr>
        <a:solidFill>
          <a:srgbClr val="0070C0"/>
        </a:solidFill>
      </dgm:spPr>
      <dgm:t>
        <a:bodyPr/>
        <a:lstStyle/>
        <a:p>
          <a:endParaRPr lang="nb-NO"/>
        </a:p>
      </dgm:t>
    </dgm:pt>
    <dgm:pt modelId="{AE2053E1-AF4A-4CAC-A945-A8DB7722B867}" type="pres">
      <dgm:prSet presAssocID="{DFADC162-7420-40E2-B27F-09E6999B2578}" presName="Accent16" presStyleCnt="0"/>
      <dgm:spPr/>
    </dgm:pt>
    <dgm:pt modelId="{F80E5618-0503-4164-BDC8-666EA7D3575F}" type="pres">
      <dgm:prSet presAssocID="{DFADC162-7420-40E2-B27F-09E6999B2578}" presName="AccentHold3" presStyleLbl="node1" presStyleIdx="18" presStyleCnt="19"/>
      <dgm:spPr>
        <a:solidFill>
          <a:srgbClr val="0070C0"/>
        </a:solidFill>
      </dgm:spPr>
      <dgm:t>
        <a:bodyPr/>
        <a:lstStyle/>
        <a:p>
          <a:endParaRPr lang="nb-NO"/>
        </a:p>
      </dgm:t>
    </dgm:pt>
  </dgm:ptLst>
  <dgm:cxnLst>
    <dgm:cxn modelId="{E6F350D3-7B65-4E15-A92D-660D4B3EA55A}" type="presOf" srcId="{AE88BD10-C13F-47E0-A69A-C2ED0B8ABF20}" destId="{61C11F3F-ADA1-4D98-950F-B4F272899889}" srcOrd="0" destOrd="0" presId="urn:microsoft.com/office/officeart/2009/3/layout/CircleRelationship"/>
    <dgm:cxn modelId="{16F19979-29EE-461D-98C0-F17E74AA6D46}" srcId="{AE88BD10-C13F-47E0-A69A-C2ED0B8ABF20}" destId="{0C83E1ED-19DA-4339-8514-02DF940FDDC3}" srcOrd="0" destOrd="0" parTransId="{4AAD2FC9-88D0-4342-A4C5-669E5F1EE894}" sibTransId="{9548C7EE-7DCF-4898-BA06-9E45B816F891}"/>
    <dgm:cxn modelId="{FAC5B823-D8D0-4C50-B56F-792469A369E6}" srcId="{AE88BD10-C13F-47E0-A69A-C2ED0B8ABF20}" destId="{DFADC162-7420-40E2-B27F-09E6999B2578}" srcOrd="4" destOrd="0" parTransId="{C52B902A-9861-4C00-A595-696181C260D0}" sibTransId="{4910E7F0-92BA-478A-A0E2-3E21BBC6F5BB}"/>
    <dgm:cxn modelId="{0C30A648-6220-4FCB-832D-B119B3A7A8AB}" type="presOf" srcId="{0C83E1ED-19DA-4339-8514-02DF940FDDC3}" destId="{BAC6738A-6C51-4A5D-8773-5332DA9D11F7}" srcOrd="0" destOrd="0" presId="urn:microsoft.com/office/officeart/2009/3/layout/CircleRelationship"/>
    <dgm:cxn modelId="{62590797-6B9F-413F-97B6-20084DF59C08}" type="presOf" srcId="{13374B39-6612-4398-BFE4-51841A64CFAD}" destId="{AA63889F-F9EC-48AF-8527-921E9E1B6A6B}" srcOrd="0" destOrd="0" presId="urn:microsoft.com/office/officeart/2009/3/layout/CircleRelationship"/>
    <dgm:cxn modelId="{97308F6D-7EDA-40F1-9F09-DEC0486B0A45}" type="presOf" srcId="{A871E39D-67E5-4A6F-B9DC-C92969E4A65F}" destId="{3B01A980-75D6-4AD0-8EC3-0E97AD0F4078}" srcOrd="0" destOrd="0" presId="urn:microsoft.com/office/officeart/2009/3/layout/CircleRelationship"/>
    <dgm:cxn modelId="{287F3699-484C-41EA-8BA1-6E18F95C8550}" srcId="{C6772033-551F-4805-80E3-D70668757C11}" destId="{AE88BD10-C13F-47E0-A69A-C2ED0B8ABF20}" srcOrd="0" destOrd="0" parTransId="{28930BFF-8CCC-44B4-A2A2-150F214589B6}" sibTransId="{CFBD8B47-2317-4BB7-8436-9717665984C9}"/>
    <dgm:cxn modelId="{6F34F49B-B3CB-4C15-BC57-1BB955420430}" srcId="{AE88BD10-C13F-47E0-A69A-C2ED0B8ABF20}" destId="{A871E39D-67E5-4A6F-B9DC-C92969E4A65F}" srcOrd="1" destOrd="0" parTransId="{63C1739B-E617-41D9-AAD7-B489D664EEFD}" sibTransId="{32F3DE7E-9BAD-46D4-86DE-B9AC1AE85F7A}"/>
    <dgm:cxn modelId="{BDCF9792-71D8-403C-9E35-3D0FEE2E3C57}" type="presOf" srcId="{B1CF3055-5916-4CBD-8ED3-27F6FC23F0B8}" destId="{D15FBF41-6DCD-4AD8-BB88-26105D0A15AC}" srcOrd="0" destOrd="0" presId="urn:microsoft.com/office/officeart/2009/3/layout/CircleRelationship"/>
    <dgm:cxn modelId="{658424FA-CCED-41B6-AE83-9C6EC9703EC5}" type="presOf" srcId="{DFADC162-7420-40E2-B27F-09E6999B2578}" destId="{A4F23BE9-A10E-45C1-BB74-DA030389AD42}" srcOrd="0" destOrd="0" presId="urn:microsoft.com/office/officeart/2009/3/layout/CircleRelationship"/>
    <dgm:cxn modelId="{C867B449-CA37-4971-9B94-C676F06A9B66}" srcId="{AE88BD10-C13F-47E0-A69A-C2ED0B8ABF20}" destId="{B1CF3055-5916-4CBD-8ED3-27F6FC23F0B8}" srcOrd="3" destOrd="0" parTransId="{80BA3296-B05D-4E57-8994-8859E0B81EBF}" sibTransId="{C1C77FB6-0815-415C-ABAF-9BAFCB9E5460}"/>
    <dgm:cxn modelId="{2E752FF0-61D2-4A53-81EF-997FD758C941}" type="presOf" srcId="{C6772033-551F-4805-80E3-D70668757C11}" destId="{B6601B16-27C5-4B48-ADAD-953B4D139CBA}" srcOrd="0" destOrd="0" presId="urn:microsoft.com/office/officeart/2009/3/layout/CircleRelationship"/>
    <dgm:cxn modelId="{173E6DBD-158A-46EC-A922-6350F7DBF5C8}" srcId="{AE88BD10-C13F-47E0-A69A-C2ED0B8ABF20}" destId="{13374B39-6612-4398-BFE4-51841A64CFAD}" srcOrd="2" destOrd="0" parTransId="{6FB99429-62AE-48D3-962C-683B9FF5F9CD}" sibTransId="{F9D555A5-F5EE-4D5F-BDDA-033046FD4CBE}"/>
    <dgm:cxn modelId="{ECBEA7E0-54BB-478F-BA95-5BAA86E53EAA}" type="presParOf" srcId="{B6601B16-27C5-4B48-ADAD-953B4D139CBA}" destId="{61C11F3F-ADA1-4D98-950F-B4F272899889}" srcOrd="0" destOrd="0" presId="urn:microsoft.com/office/officeart/2009/3/layout/CircleRelationship"/>
    <dgm:cxn modelId="{DAB0984D-627A-4D17-AAAE-1FB3533DE97C}" type="presParOf" srcId="{B6601B16-27C5-4B48-ADAD-953B4D139CBA}" destId="{18F900E5-A586-49F4-85A7-EA88017237B8}" srcOrd="1" destOrd="0" presId="urn:microsoft.com/office/officeart/2009/3/layout/CircleRelationship"/>
    <dgm:cxn modelId="{307DAA4E-738F-438B-9390-8AECC5F28621}" type="presParOf" srcId="{B6601B16-27C5-4B48-ADAD-953B4D139CBA}" destId="{AAEFAE20-5313-424C-9757-B180E75B5B7C}" srcOrd="2" destOrd="0" presId="urn:microsoft.com/office/officeart/2009/3/layout/CircleRelationship"/>
    <dgm:cxn modelId="{C2FF6669-01BF-4955-9833-79FD41FC843F}" type="presParOf" srcId="{B6601B16-27C5-4B48-ADAD-953B4D139CBA}" destId="{98FE4733-AF65-4124-981F-D5D0FC6C3FAF}" srcOrd="3" destOrd="0" presId="urn:microsoft.com/office/officeart/2009/3/layout/CircleRelationship"/>
    <dgm:cxn modelId="{96EC0FA2-62A0-4A34-AE46-7192733E2F2B}" type="presParOf" srcId="{B6601B16-27C5-4B48-ADAD-953B4D139CBA}" destId="{FC90F618-F92A-4086-BA29-2F700EA948A3}" srcOrd="4" destOrd="0" presId="urn:microsoft.com/office/officeart/2009/3/layout/CircleRelationship"/>
    <dgm:cxn modelId="{FF610356-2176-442B-803E-9C3C5B04D5DB}" type="presParOf" srcId="{B6601B16-27C5-4B48-ADAD-953B4D139CBA}" destId="{D722A7CC-B016-4C2E-9755-20C8ADFB8CF5}" srcOrd="5" destOrd="0" presId="urn:microsoft.com/office/officeart/2009/3/layout/CircleRelationship"/>
    <dgm:cxn modelId="{9D045B4E-BE15-4F0F-B479-43C6444A88F8}" type="presParOf" srcId="{B6601B16-27C5-4B48-ADAD-953B4D139CBA}" destId="{BAC6738A-6C51-4A5D-8773-5332DA9D11F7}" srcOrd="6" destOrd="0" presId="urn:microsoft.com/office/officeart/2009/3/layout/CircleRelationship"/>
    <dgm:cxn modelId="{465E0AF6-A29C-4E29-87E5-399238787684}" type="presParOf" srcId="{B6601B16-27C5-4B48-ADAD-953B4D139CBA}" destId="{E54A5E0C-3F86-42C6-B819-2F367A2218A4}" srcOrd="7" destOrd="0" presId="urn:microsoft.com/office/officeart/2009/3/layout/CircleRelationship"/>
    <dgm:cxn modelId="{1BEA8D03-6BE0-4823-B310-5AAFB13A4DC5}" type="presParOf" srcId="{E54A5E0C-3F86-42C6-B819-2F367A2218A4}" destId="{1D0E4744-27EF-4E4D-A736-029FE960D2BC}" srcOrd="0" destOrd="0" presId="urn:microsoft.com/office/officeart/2009/3/layout/CircleRelationship"/>
    <dgm:cxn modelId="{E8AFB12B-ACDC-429D-8AC9-9BBFDA7ED320}" type="presParOf" srcId="{B6601B16-27C5-4B48-ADAD-953B4D139CBA}" destId="{DA2DD34A-555B-452A-94DA-4D02769EB765}" srcOrd="8" destOrd="0" presId="urn:microsoft.com/office/officeart/2009/3/layout/CircleRelationship"/>
    <dgm:cxn modelId="{266671E4-55AF-4788-8C06-F8B753A3B570}" type="presParOf" srcId="{DA2DD34A-555B-452A-94DA-4D02769EB765}" destId="{3F1F10CB-4AE8-48ED-931F-A3FF116501F2}" srcOrd="0" destOrd="0" presId="urn:microsoft.com/office/officeart/2009/3/layout/CircleRelationship"/>
    <dgm:cxn modelId="{55EF73A2-D8F6-44A6-9678-95504FE93448}" type="presParOf" srcId="{B6601B16-27C5-4B48-ADAD-953B4D139CBA}" destId="{3B01A980-75D6-4AD0-8EC3-0E97AD0F4078}" srcOrd="9" destOrd="0" presId="urn:microsoft.com/office/officeart/2009/3/layout/CircleRelationship"/>
    <dgm:cxn modelId="{AFAB9403-81D1-42CE-8DF4-A5CB8F57E0DB}" type="presParOf" srcId="{B6601B16-27C5-4B48-ADAD-953B4D139CBA}" destId="{A6C20515-F4C6-4BE0-AD10-83EB595D3CA5}" srcOrd="10" destOrd="0" presId="urn:microsoft.com/office/officeart/2009/3/layout/CircleRelationship"/>
    <dgm:cxn modelId="{D1BB6F2E-C857-4F11-83F4-C960EDD09159}" type="presParOf" srcId="{A6C20515-F4C6-4BE0-AD10-83EB595D3CA5}" destId="{31F529E3-26EA-48C6-8A5A-9093F0F03AC4}" srcOrd="0" destOrd="0" presId="urn:microsoft.com/office/officeart/2009/3/layout/CircleRelationship"/>
    <dgm:cxn modelId="{C40AB982-050B-4BE4-AB10-B0B89648754C}" type="presParOf" srcId="{B6601B16-27C5-4B48-ADAD-953B4D139CBA}" destId="{7572B046-9D6E-4CF2-B5A8-7A445BF8B7C4}" srcOrd="11" destOrd="0" presId="urn:microsoft.com/office/officeart/2009/3/layout/CircleRelationship"/>
    <dgm:cxn modelId="{C0562CFF-A181-4BD9-AF12-392742B47C9C}" type="presParOf" srcId="{7572B046-9D6E-4CF2-B5A8-7A445BF8B7C4}" destId="{625ECF06-C2CF-4EC6-A999-13E7543422D2}" srcOrd="0" destOrd="0" presId="urn:microsoft.com/office/officeart/2009/3/layout/CircleRelationship"/>
    <dgm:cxn modelId="{586277CC-DFD6-45FE-8EBD-5BAD2A4F417D}" type="presParOf" srcId="{B6601B16-27C5-4B48-ADAD-953B4D139CBA}" destId="{F9E0563A-CC12-4CB4-8CC5-E2ECDA02F0C0}" srcOrd="12" destOrd="0" presId="urn:microsoft.com/office/officeart/2009/3/layout/CircleRelationship"/>
    <dgm:cxn modelId="{25B5E989-9E68-4E69-98FB-BD44DE29164C}" type="presParOf" srcId="{F9E0563A-CC12-4CB4-8CC5-E2ECDA02F0C0}" destId="{F938EF38-DCB2-4695-984A-95EDB8B5310A}" srcOrd="0" destOrd="0" presId="urn:microsoft.com/office/officeart/2009/3/layout/CircleRelationship"/>
    <dgm:cxn modelId="{1740C998-9E9D-4BD0-BBDC-8FC65B7CE3BB}" type="presParOf" srcId="{B6601B16-27C5-4B48-ADAD-953B4D139CBA}" destId="{AA63889F-F9EC-48AF-8527-921E9E1B6A6B}" srcOrd="13" destOrd="0" presId="urn:microsoft.com/office/officeart/2009/3/layout/CircleRelationship"/>
    <dgm:cxn modelId="{608A1789-3A68-42B0-B684-4B9063383052}" type="presParOf" srcId="{B6601B16-27C5-4B48-ADAD-953B4D139CBA}" destId="{DC5D6A65-9511-44B3-A295-28DBE86A2479}" srcOrd="14" destOrd="0" presId="urn:microsoft.com/office/officeart/2009/3/layout/CircleRelationship"/>
    <dgm:cxn modelId="{C93D7910-F50A-44E7-8764-75CA3157A64C}" type="presParOf" srcId="{DC5D6A65-9511-44B3-A295-28DBE86A2479}" destId="{2EA86375-C552-4152-98C6-053DD19C89BB}" srcOrd="0" destOrd="0" presId="urn:microsoft.com/office/officeart/2009/3/layout/CircleRelationship"/>
    <dgm:cxn modelId="{CCDE159F-248C-4638-B7AA-A78109F386ED}" type="presParOf" srcId="{B6601B16-27C5-4B48-ADAD-953B4D139CBA}" destId="{D15FBF41-6DCD-4AD8-BB88-26105D0A15AC}" srcOrd="15" destOrd="0" presId="urn:microsoft.com/office/officeart/2009/3/layout/CircleRelationship"/>
    <dgm:cxn modelId="{38E1FC54-3562-4285-8193-80511FB1F96F}" type="presParOf" srcId="{B6601B16-27C5-4B48-ADAD-953B4D139CBA}" destId="{1E158ABC-631E-4FC4-B474-F1F8E7348475}" srcOrd="16" destOrd="0" presId="urn:microsoft.com/office/officeart/2009/3/layout/CircleRelationship"/>
    <dgm:cxn modelId="{4C939401-1529-4EA8-9A6C-7A290F8B846A}" type="presParOf" srcId="{1E158ABC-631E-4FC4-B474-F1F8E7348475}" destId="{974A3D71-85B8-474E-BB6F-FCCDEC5E3080}" srcOrd="0" destOrd="0" presId="urn:microsoft.com/office/officeart/2009/3/layout/CircleRelationship"/>
    <dgm:cxn modelId="{0A394496-2103-4D0C-8B0B-706742C1515B}" type="presParOf" srcId="{B6601B16-27C5-4B48-ADAD-953B4D139CBA}" destId="{A4F23BE9-A10E-45C1-BB74-DA030389AD42}" srcOrd="17" destOrd="0" presId="urn:microsoft.com/office/officeart/2009/3/layout/CircleRelationship"/>
    <dgm:cxn modelId="{AE4815A8-ECD1-43D4-A96D-CCD8D949DF61}" type="presParOf" srcId="{B6601B16-27C5-4B48-ADAD-953B4D139CBA}" destId="{CF2709E9-CAF0-4285-B21A-5E1BE1F97960}" srcOrd="18" destOrd="0" presId="urn:microsoft.com/office/officeart/2009/3/layout/CircleRelationship"/>
    <dgm:cxn modelId="{0A614938-EB6F-4FD7-86A8-FFFD2745A844}" type="presParOf" srcId="{CF2709E9-CAF0-4285-B21A-5E1BE1F97960}" destId="{E21E5C20-A40B-43AD-AC69-22EAB5DD4794}" srcOrd="0" destOrd="0" presId="urn:microsoft.com/office/officeart/2009/3/layout/CircleRelationship"/>
    <dgm:cxn modelId="{878D762A-B19D-4489-A254-96B11AB461DF}" type="presParOf" srcId="{B6601B16-27C5-4B48-ADAD-953B4D139CBA}" destId="{AE2053E1-AF4A-4CAC-A945-A8DB7722B867}" srcOrd="19" destOrd="0" presId="urn:microsoft.com/office/officeart/2009/3/layout/CircleRelationship"/>
    <dgm:cxn modelId="{9FA08035-03F0-4EF7-9111-AA627885C5A9}" type="presParOf" srcId="{AE2053E1-AF4A-4CAC-A945-A8DB7722B867}" destId="{F80E5618-0503-4164-BDC8-666EA7D3575F}" srcOrd="0" destOrd="0" presId="urn:microsoft.com/office/officeart/2009/3/layout/CircleRelationship"/>
  </dgm:cxnLst>
  <dgm:bg/>
  <dgm:whole/>
  <dgm:extLst>
    <a:ext uri="http://schemas.microsoft.com/office/drawing/2008/diagram">
      <dsp:dataModelExt xmlns:dsp="http://schemas.microsoft.com/office/drawing/2008/diagram" relId="rId13"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4.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0.87266</cdr:x>
      <cdr:y>0.50615</cdr:y>
    </cdr:from>
    <cdr:to>
      <cdr:x>0.93683</cdr:x>
      <cdr:y>0.79943</cdr:y>
    </cdr:to>
    <cdr:sp macro="" textlink="">
      <cdr:nvSpPr>
        <cdr:cNvPr id="2" name="Frihåndsform 1"/>
        <cdr:cNvSpPr/>
      </cdr:nvSpPr>
      <cdr:spPr>
        <a:xfrm xmlns:a="http://schemas.openxmlformats.org/drawingml/2006/main">
          <a:off x="8053851" y="2284934"/>
          <a:ext cx="592214" cy="1323975"/>
        </a:xfrm>
        <a:custGeom xmlns:a="http://schemas.openxmlformats.org/drawingml/2006/main">
          <a:avLst/>
          <a:gdLst>
            <a:gd name="connsiteX0" fmla="*/ 142875 w 592214"/>
            <a:gd name="connsiteY0" fmla="*/ 0 h 1323975"/>
            <a:gd name="connsiteX1" fmla="*/ 590550 w 592214"/>
            <a:gd name="connsiteY1" fmla="*/ 457200 h 1323975"/>
            <a:gd name="connsiteX2" fmla="*/ 0 w 592214"/>
            <a:gd name="connsiteY2" fmla="*/ 1323975 h 1323975"/>
          </a:gdLst>
          <a:ahLst/>
          <a:cxnLst>
            <a:cxn ang="0">
              <a:pos x="connsiteX0" y="connsiteY0"/>
            </a:cxn>
            <a:cxn ang="0">
              <a:pos x="connsiteX1" y="connsiteY1"/>
            </a:cxn>
            <a:cxn ang="0">
              <a:pos x="connsiteX2" y="connsiteY2"/>
            </a:cxn>
          </a:cxnLst>
          <a:rect l="l" t="t" r="r" b="b"/>
          <a:pathLst>
            <a:path w="592214" h="1323975">
              <a:moveTo>
                <a:pt x="142875" y="0"/>
              </a:moveTo>
              <a:cubicBezTo>
                <a:pt x="378618" y="118269"/>
                <a:pt x="614362" y="236538"/>
                <a:pt x="590550" y="457200"/>
              </a:cubicBezTo>
              <a:cubicBezTo>
                <a:pt x="566738" y="677862"/>
                <a:pt x="283369" y="1000918"/>
                <a:pt x="0" y="1323975"/>
              </a:cubicBezTo>
            </a:path>
          </a:pathLst>
        </a:custGeom>
        <a:noFill xmlns:a="http://schemas.openxmlformats.org/drawingml/2006/main"/>
        <a:ln xmlns:a="http://schemas.openxmlformats.org/drawingml/2006/main" w="12700">
          <a:solidFill>
            <a:schemeClr val="tx2"/>
          </a:solidFill>
          <a:headEnd type="none" w="med" len="med"/>
          <a:tailEnd type="triangle" w="med" len="med"/>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nb-NO"/>
        </a:p>
      </cdr:txBody>
    </cdr:sp>
  </cdr:relSizeAnchor>
</c:userShapes>
</file>

<file path=ppt/drawings/drawing2.xml><?xml version="1.0" encoding="utf-8"?>
<c:userShapes xmlns:c="http://schemas.openxmlformats.org/drawingml/2006/chart">
  <cdr:relSizeAnchor xmlns:cdr="http://schemas.openxmlformats.org/drawingml/2006/chartDrawing">
    <cdr:from>
      <cdr:x>0.60515</cdr:x>
      <cdr:y>0.00793</cdr:y>
    </cdr:from>
    <cdr:to>
      <cdr:x>0.89105</cdr:x>
      <cdr:y>0.28384</cdr:y>
    </cdr:to>
    <cdr:sp macro="" textlink="">
      <cdr:nvSpPr>
        <cdr:cNvPr id="13" name="Rektangel 12"/>
        <cdr:cNvSpPr/>
      </cdr:nvSpPr>
      <cdr:spPr>
        <a:xfrm xmlns:a="http://schemas.openxmlformats.org/drawingml/2006/main">
          <a:off x="4524870" y="33422"/>
          <a:ext cx="2137721" cy="1162546"/>
        </a:xfrm>
        <a:prstGeom xmlns:a="http://schemas.openxmlformats.org/drawingml/2006/main" prst="rect">
          <a:avLst/>
        </a:prstGeom>
        <a:solidFill xmlns:a="http://schemas.openxmlformats.org/drawingml/2006/main">
          <a:srgbClr val="7030A0">
            <a:alpha val="14902"/>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nb-NO"/>
        </a:p>
      </cdr:txBody>
    </cdr:sp>
  </cdr:relSizeAnchor>
  <cdr:relSizeAnchor xmlns:cdr="http://schemas.openxmlformats.org/drawingml/2006/chartDrawing">
    <cdr:from>
      <cdr:x>0.10704</cdr:x>
      <cdr:y>0.10602</cdr:y>
    </cdr:from>
    <cdr:to>
      <cdr:x>0.90623</cdr:x>
      <cdr:y>0.19546</cdr:y>
    </cdr:to>
    <cdr:sp macro="" textlink="">
      <cdr:nvSpPr>
        <cdr:cNvPr id="9" name="Rektangel 8"/>
        <cdr:cNvSpPr/>
      </cdr:nvSpPr>
      <cdr:spPr>
        <a:xfrm xmlns:a="http://schemas.openxmlformats.org/drawingml/2006/main">
          <a:off x="712644" y="441825"/>
          <a:ext cx="5321011" cy="372687"/>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nb-NO"/>
        </a:p>
      </cdr:txBody>
    </cdr:sp>
  </cdr:relSizeAnchor>
  <cdr:relSizeAnchor xmlns:cdr="http://schemas.openxmlformats.org/drawingml/2006/chartDrawing">
    <cdr:from>
      <cdr:x>0.61946</cdr:x>
      <cdr:y>0.05953</cdr:y>
    </cdr:from>
    <cdr:to>
      <cdr:x>0.88997</cdr:x>
      <cdr:y>0.27896</cdr:y>
    </cdr:to>
    <cdr:sp macro="" textlink="">
      <cdr:nvSpPr>
        <cdr:cNvPr id="10" name="TekstSylinder 9"/>
        <cdr:cNvSpPr txBox="1"/>
      </cdr:nvSpPr>
      <cdr:spPr>
        <a:xfrm xmlns:a="http://schemas.openxmlformats.org/drawingml/2006/main">
          <a:off x="4124325" y="248083"/>
          <a:ext cx="1801091"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nb-NO" sz="1100"/>
        </a:p>
      </cdr:txBody>
    </cdr:sp>
  </cdr:relSizeAnchor>
  <cdr:relSizeAnchor xmlns:cdr="http://schemas.openxmlformats.org/drawingml/2006/chartDrawing">
    <cdr:from>
      <cdr:x>0.09505</cdr:x>
      <cdr:y>0.38368</cdr:y>
    </cdr:from>
    <cdr:to>
      <cdr:x>0.34354</cdr:x>
      <cdr:y>0.71875</cdr:y>
    </cdr:to>
    <cdr:sp macro="" textlink="">
      <cdr:nvSpPr>
        <cdr:cNvPr id="12" name="TekstSylinder 1"/>
        <cdr:cNvSpPr txBox="1"/>
      </cdr:nvSpPr>
      <cdr:spPr>
        <a:xfrm xmlns:a="http://schemas.openxmlformats.org/drawingml/2006/main">
          <a:off x="710710" y="1616659"/>
          <a:ext cx="1858060" cy="141183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nb-NO" sz="1400" dirty="0">
            <a:effectLst>
              <a:outerShdw blurRad="50800" dist="38100" dir="2700000" algn="tl" rotWithShape="0">
                <a:prstClr val="black">
                  <a:alpha val="40000"/>
                </a:prstClr>
              </a:outerShdw>
            </a:effectLst>
          </a:endParaRPr>
        </a:p>
        <a:p xmlns:a="http://schemas.openxmlformats.org/drawingml/2006/main">
          <a:r>
            <a:rPr lang="nb-NO" dirty="0">
              <a:solidFill>
                <a:srgbClr val="C00000"/>
              </a:solidFill>
              <a:effectLst/>
              <a:latin typeface="Calibri" pitchFamily="34" charset="0"/>
              <a:cs typeface="Calibri" pitchFamily="34" charset="0"/>
            </a:rPr>
            <a:t>Total capital </a:t>
          </a:r>
          <a:r>
            <a:rPr lang="nb-NO" dirty="0" err="1">
              <a:solidFill>
                <a:srgbClr val="C00000"/>
              </a:solidFill>
              <a:effectLst/>
              <a:latin typeface="Calibri" pitchFamily="34" charset="0"/>
              <a:cs typeface="Calibri" pitchFamily="34" charset="0"/>
            </a:rPr>
            <a:t>requirement</a:t>
          </a:r>
          <a:r>
            <a:rPr lang="nb-NO" baseline="0" dirty="0">
              <a:solidFill>
                <a:srgbClr val="C00000"/>
              </a:solidFill>
              <a:effectLst/>
              <a:latin typeface="Calibri" pitchFamily="34" charset="0"/>
              <a:cs typeface="Calibri" pitchFamily="34" charset="0"/>
            </a:rPr>
            <a:t> </a:t>
          </a:r>
          <a:r>
            <a:rPr lang="nb-NO" dirty="0" smtClean="0">
              <a:solidFill>
                <a:srgbClr val="C00000"/>
              </a:solidFill>
              <a:effectLst/>
              <a:latin typeface="Calibri" pitchFamily="34" charset="0"/>
              <a:cs typeface="Calibri" pitchFamily="34" charset="0"/>
            </a:rPr>
            <a:t>8.0% </a:t>
          </a:r>
        </a:p>
        <a:p xmlns:a="http://schemas.openxmlformats.org/drawingml/2006/main">
          <a:endParaRPr lang="nb-NO" sz="200" dirty="0">
            <a:solidFill>
              <a:srgbClr val="C00000"/>
            </a:solidFill>
            <a:effectLst/>
            <a:latin typeface="Calibri" pitchFamily="34" charset="0"/>
            <a:cs typeface="Calibri" pitchFamily="34" charset="0"/>
          </a:endParaRPr>
        </a:p>
      </cdr:txBody>
    </cdr:sp>
  </cdr:relSizeAnchor>
  <cdr:relSizeAnchor xmlns:cdr="http://schemas.openxmlformats.org/drawingml/2006/chartDrawing">
    <cdr:from>
      <cdr:x>0.20267</cdr:x>
      <cdr:y>0.3125</cdr:y>
    </cdr:from>
    <cdr:to>
      <cdr:x>0.48876</cdr:x>
      <cdr:y>0.44965</cdr:y>
    </cdr:to>
    <cdr:sp macro="" textlink="">
      <cdr:nvSpPr>
        <cdr:cNvPr id="5" name="TekstSylinder 1"/>
        <cdr:cNvSpPr txBox="1"/>
      </cdr:nvSpPr>
      <cdr:spPr>
        <a:xfrm xmlns:a="http://schemas.openxmlformats.org/drawingml/2006/main">
          <a:off x="1515383" y="1316735"/>
          <a:ext cx="2139214" cy="57790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nb-NO" dirty="0" err="1">
              <a:solidFill>
                <a:srgbClr val="0000FF"/>
              </a:solidFill>
              <a:effectLst/>
              <a:latin typeface="Calibri" pitchFamily="34" charset="0"/>
              <a:cs typeface="Calibri" pitchFamily="34" charset="0"/>
            </a:rPr>
            <a:t>Systemic</a:t>
          </a:r>
          <a:r>
            <a:rPr lang="nb-NO" baseline="0" dirty="0">
              <a:solidFill>
                <a:srgbClr val="0000FF"/>
              </a:solidFill>
              <a:effectLst/>
              <a:latin typeface="Calibri" pitchFamily="34" charset="0"/>
              <a:cs typeface="Calibri" pitchFamily="34" charset="0"/>
            </a:rPr>
            <a:t> risk </a:t>
          </a:r>
          <a:r>
            <a:rPr lang="nb-NO" baseline="0" dirty="0" smtClean="0">
              <a:solidFill>
                <a:srgbClr val="0000FF"/>
              </a:solidFill>
              <a:effectLst/>
              <a:latin typeface="Calibri" pitchFamily="34" charset="0"/>
              <a:cs typeface="Calibri" pitchFamily="34" charset="0"/>
            </a:rPr>
            <a:t>buffer</a:t>
          </a:r>
          <a:endParaRPr lang="nb-NO" dirty="0" smtClean="0">
            <a:solidFill>
              <a:srgbClr val="0000FF"/>
            </a:solidFill>
            <a:effectLst/>
            <a:latin typeface="Calibri" pitchFamily="34" charset="0"/>
            <a:cs typeface="Calibri" pitchFamily="34" charset="0"/>
          </a:endParaRPr>
        </a:p>
        <a:p xmlns:a="http://schemas.openxmlformats.org/drawingml/2006/main">
          <a:endParaRPr lang="nb-NO" sz="1000" dirty="0" smtClean="0">
            <a:solidFill>
              <a:srgbClr val="0000FF"/>
            </a:solidFill>
            <a:effectLst/>
            <a:latin typeface="Calibri" pitchFamily="34" charset="0"/>
            <a:cs typeface="Calibri" pitchFamily="34" charset="0"/>
          </a:endParaRPr>
        </a:p>
        <a:p xmlns:a="http://schemas.openxmlformats.org/drawingml/2006/main">
          <a:r>
            <a:rPr lang="nb-NO" dirty="0" smtClean="0">
              <a:solidFill>
                <a:srgbClr val="0000FF"/>
              </a:solidFill>
              <a:effectLst/>
              <a:latin typeface="Calibri" pitchFamily="34" charset="0"/>
              <a:cs typeface="Calibri" pitchFamily="34" charset="0"/>
            </a:rPr>
            <a:t>Conservation buffer</a:t>
          </a:r>
          <a:endParaRPr lang="nb-NO" dirty="0">
            <a:solidFill>
              <a:srgbClr val="0000FF"/>
            </a:solidFill>
            <a:effectLst/>
            <a:latin typeface="Calibri" pitchFamily="34" charset="0"/>
            <a:cs typeface="Calibri" pitchFamily="34" charset="0"/>
          </a:endParaRPr>
        </a:p>
      </cdr:txBody>
    </cdr:sp>
  </cdr:relSizeAnchor>
  <cdr:relSizeAnchor xmlns:cdr="http://schemas.openxmlformats.org/drawingml/2006/chartDrawing">
    <cdr:from>
      <cdr:x>0.285</cdr:x>
      <cdr:y>0.22607</cdr:y>
    </cdr:from>
    <cdr:to>
      <cdr:x>0.48876</cdr:x>
      <cdr:y>0.31509</cdr:y>
    </cdr:to>
    <cdr:sp macro="" textlink="">
      <cdr:nvSpPr>
        <cdr:cNvPr id="16" name="TekstSylinder 15"/>
        <cdr:cNvSpPr txBox="1"/>
      </cdr:nvSpPr>
      <cdr:spPr>
        <a:xfrm xmlns:a="http://schemas.openxmlformats.org/drawingml/2006/main">
          <a:off x="2131033" y="952555"/>
          <a:ext cx="1523561" cy="37508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nb-NO" sz="1100" b="1" dirty="0"/>
            <a:t>All banks</a:t>
          </a:r>
        </a:p>
      </cdr:txBody>
    </cdr:sp>
  </cdr:relSizeAnchor>
  <cdr:relSizeAnchor xmlns:cdr="http://schemas.openxmlformats.org/drawingml/2006/chartDrawing">
    <cdr:from>
      <cdr:x>0.60719</cdr:x>
      <cdr:y>0.03014</cdr:y>
    </cdr:from>
    <cdr:to>
      <cdr:x>0.88968</cdr:x>
      <cdr:y>0.11178</cdr:y>
    </cdr:to>
    <cdr:sp macro="" textlink="">
      <cdr:nvSpPr>
        <cdr:cNvPr id="17" name="TekstSylinder 1"/>
        <cdr:cNvSpPr txBox="1"/>
      </cdr:nvSpPr>
      <cdr:spPr>
        <a:xfrm xmlns:a="http://schemas.openxmlformats.org/drawingml/2006/main">
          <a:off x="4540124" y="126997"/>
          <a:ext cx="2112269" cy="3439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nb-NO" sz="1100" b="1" dirty="0" err="1"/>
            <a:t>SIFIs</a:t>
          </a:r>
          <a:endParaRPr lang="nb-NO" sz="1100" b="1" dirty="0"/>
        </a:p>
      </cdr:txBody>
    </cdr:sp>
  </cdr:relSizeAnchor>
  <cdr:relSizeAnchor xmlns:cdr="http://schemas.openxmlformats.org/drawingml/2006/chartDrawing">
    <cdr:from>
      <cdr:x>0.13818</cdr:x>
      <cdr:y>0.61843</cdr:y>
    </cdr:from>
    <cdr:to>
      <cdr:x>0.16155</cdr:x>
      <cdr:y>0.65021</cdr:y>
    </cdr:to>
    <cdr:sp macro="" textlink="">
      <cdr:nvSpPr>
        <cdr:cNvPr id="2" name="Frihåndsform 1"/>
        <cdr:cNvSpPr/>
      </cdr:nvSpPr>
      <cdr:spPr>
        <a:xfrm xmlns:a="http://schemas.openxmlformats.org/drawingml/2006/main" rot="21180532">
          <a:off x="1033203" y="2605782"/>
          <a:ext cx="174755" cy="133920"/>
        </a:xfrm>
        <a:custGeom xmlns:a="http://schemas.openxmlformats.org/drawingml/2006/main">
          <a:avLst/>
          <a:gdLst>
            <a:gd name="connsiteX0" fmla="*/ 133350 w 133350"/>
            <a:gd name="connsiteY0" fmla="*/ 0 h 161925"/>
            <a:gd name="connsiteX1" fmla="*/ 0 w 133350"/>
            <a:gd name="connsiteY1" fmla="*/ 47625 h 161925"/>
            <a:gd name="connsiteX2" fmla="*/ 133350 w 133350"/>
            <a:gd name="connsiteY2" fmla="*/ 161925 h 161925"/>
          </a:gdLst>
          <a:ahLst/>
          <a:cxnLst>
            <a:cxn ang="0">
              <a:pos x="connsiteX0" y="connsiteY0"/>
            </a:cxn>
            <a:cxn ang="0">
              <a:pos x="connsiteX1" y="connsiteY1"/>
            </a:cxn>
            <a:cxn ang="0">
              <a:pos x="connsiteX2" y="connsiteY2"/>
            </a:cxn>
          </a:cxnLst>
          <a:rect l="l" t="t" r="r" b="b"/>
          <a:pathLst>
            <a:path w="133350" h="161925">
              <a:moveTo>
                <a:pt x="133350" y="0"/>
              </a:moveTo>
              <a:cubicBezTo>
                <a:pt x="66675" y="10319"/>
                <a:pt x="0" y="20638"/>
                <a:pt x="0" y="47625"/>
              </a:cubicBezTo>
              <a:cubicBezTo>
                <a:pt x="0" y="74612"/>
                <a:pt x="66675" y="118268"/>
                <a:pt x="133350" y="161925"/>
              </a:cubicBezTo>
            </a:path>
          </a:pathLst>
        </a:custGeom>
        <a:ln xmlns:a="http://schemas.openxmlformats.org/drawingml/2006/main" w="9525">
          <a:solidFill>
            <a:schemeClr val="tx1"/>
          </a:solidFill>
          <a:headEnd type="none" w="med" len="med"/>
          <a:tailEnd type="triangle" w="med" len="med"/>
        </a:ln>
        <a:effectLst xmlns:a="http://schemas.openxmlformats.org/drawingml/2006/main">
          <a:outerShdw blurRad="50800" dist="38100" dir="2700000" algn="tl" rotWithShape="0">
            <a:prstClr val="black">
              <a:alpha val="40000"/>
            </a:prstClr>
          </a:outerShdw>
        </a:effectLst>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nb-NO"/>
        </a:p>
      </cdr:txBody>
    </cdr:sp>
  </cdr:relSizeAnchor>
  <cdr:relSizeAnchor xmlns:cdr="http://schemas.openxmlformats.org/drawingml/2006/chartDrawing">
    <cdr:from>
      <cdr:x>0.1469</cdr:x>
      <cdr:y>0.45833</cdr:y>
    </cdr:from>
    <cdr:to>
      <cdr:x>0.21674</cdr:x>
      <cdr:y>0.75868</cdr:y>
    </cdr:to>
    <cdr:sp macro="" textlink="">
      <cdr:nvSpPr>
        <cdr:cNvPr id="18" name="TekstSylinder 1"/>
        <cdr:cNvSpPr txBox="1"/>
      </cdr:nvSpPr>
      <cdr:spPr>
        <a:xfrm xmlns:a="http://schemas.openxmlformats.org/drawingml/2006/main">
          <a:off x="1098416" y="1931213"/>
          <a:ext cx="522217" cy="1265529"/>
        </a:xfrm>
        <a:prstGeom xmlns:a="http://schemas.openxmlformats.org/drawingml/2006/main" prst="rect">
          <a:avLst/>
        </a:prstGeom>
      </cdr:spPr>
      <cdr:txBody>
        <a:bodyPr xmlns:a="http://schemas.openxmlformats.org/drawingml/2006/main" wrap="none" rtlCol="0"/>
        <a:lstStyle xmlns:a="http://schemas.openxmlformats.org/drawingml/2006/main">
          <a:defPPr>
            <a:defRPr lang="en-GB"/>
          </a:defPPr>
          <a:lvl1pPr algn="l" rtl="0" fontAlgn="base">
            <a:spcBef>
              <a:spcPct val="0"/>
            </a:spcBef>
            <a:spcAft>
              <a:spcPct val="0"/>
            </a:spcAft>
            <a:defRPr sz="2000" kern="1200">
              <a:solidFill>
                <a:schemeClr val="tx1"/>
              </a:solidFill>
              <a:latin typeface="Verdana" charset="0"/>
              <a:ea typeface="+mn-ea"/>
              <a:cs typeface="+mn-cs"/>
            </a:defRPr>
          </a:lvl1pPr>
          <a:lvl2pPr marL="457200" algn="l" rtl="0" fontAlgn="base">
            <a:spcBef>
              <a:spcPct val="0"/>
            </a:spcBef>
            <a:spcAft>
              <a:spcPct val="0"/>
            </a:spcAft>
            <a:defRPr sz="2000" kern="1200">
              <a:solidFill>
                <a:schemeClr val="tx1"/>
              </a:solidFill>
              <a:latin typeface="Verdana" charset="0"/>
              <a:ea typeface="+mn-ea"/>
              <a:cs typeface="+mn-cs"/>
            </a:defRPr>
          </a:lvl2pPr>
          <a:lvl3pPr marL="914400" algn="l" rtl="0" fontAlgn="base">
            <a:spcBef>
              <a:spcPct val="0"/>
            </a:spcBef>
            <a:spcAft>
              <a:spcPct val="0"/>
            </a:spcAft>
            <a:defRPr sz="2000" kern="1200">
              <a:solidFill>
                <a:schemeClr val="tx1"/>
              </a:solidFill>
              <a:latin typeface="Verdana" charset="0"/>
              <a:ea typeface="+mn-ea"/>
              <a:cs typeface="+mn-cs"/>
            </a:defRPr>
          </a:lvl3pPr>
          <a:lvl4pPr marL="1371600" algn="l" rtl="0" fontAlgn="base">
            <a:spcBef>
              <a:spcPct val="0"/>
            </a:spcBef>
            <a:spcAft>
              <a:spcPct val="0"/>
            </a:spcAft>
            <a:defRPr sz="2000" kern="1200">
              <a:solidFill>
                <a:schemeClr val="tx1"/>
              </a:solidFill>
              <a:latin typeface="Verdana" charset="0"/>
              <a:ea typeface="+mn-ea"/>
              <a:cs typeface="+mn-cs"/>
            </a:defRPr>
          </a:lvl4pPr>
          <a:lvl5pPr marL="1828800" algn="l" rtl="0" fontAlgn="base">
            <a:spcBef>
              <a:spcPct val="0"/>
            </a:spcBef>
            <a:spcAft>
              <a:spcPct val="0"/>
            </a:spcAft>
            <a:defRPr sz="2000" kern="1200">
              <a:solidFill>
                <a:schemeClr val="tx1"/>
              </a:solidFill>
              <a:latin typeface="Verdana" charset="0"/>
              <a:ea typeface="+mn-ea"/>
              <a:cs typeface="+mn-cs"/>
            </a:defRPr>
          </a:lvl5pPr>
          <a:lvl6pPr marL="2286000" algn="l" defTabSz="914400" rtl="0" eaLnBrk="1" latinLnBrk="0" hangingPunct="1">
            <a:defRPr sz="2000" kern="1200">
              <a:solidFill>
                <a:schemeClr val="tx1"/>
              </a:solidFill>
              <a:latin typeface="Verdana" charset="0"/>
              <a:ea typeface="+mn-ea"/>
              <a:cs typeface="+mn-cs"/>
            </a:defRPr>
          </a:lvl6pPr>
          <a:lvl7pPr marL="2743200" algn="l" defTabSz="914400" rtl="0" eaLnBrk="1" latinLnBrk="0" hangingPunct="1">
            <a:defRPr sz="2000" kern="1200">
              <a:solidFill>
                <a:schemeClr val="tx1"/>
              </a:solidFill>
              <a:latin typeface="Verdana" charset="0"/>
              <a:ea typeface="+mn-ea"/>
              <a:cs typeface="+mn-cs"/>
            </a:defRPr>
          </a:lvl7pPr>
          <a:lvl8pPr marL="3200400" algn="l" defTabSz="914400" rtl="0" eaLnBrk="1" latinLnBrk="0" hangingPunct="1">
            <a:defRPr sz="2000" kern="1200">
              <a:solidFill>
                <a:schemeClr val="tx1"/>
              </a:solidFill>
              <a:latin typeface="Verdana" charset="0"/>
              <a:ea typeface="+mn-ea"/>
              <a:cs typeface="+mn-cs"/>
            </a:defRPr>
          </a:lvl8pPr>
          <a:lvl9pPr marL="3657600" algn="l" defTabSz="914400" rtl="0" eaLnBrk="1" latinLnBrk="0" hangingPunct="1">
            <a:defRPr sz="2000" kern="1200">
              <a:solidFill>
                <a:schemeClr val="tx1"/>
              </a:solidFill>
              <a:latin typeface="Verdana" charset="0"/>
              <a:ea typeface="+mn-ea"/>
              <a:cs typeface="+mn-cs"/>
            </a:defRPr>
          </a:lvl9pPr>
        </a:lstStyle>
        <a:p xmlns:a="http://schemas.openxmlformats.org/drawingml/2006/main">
          <a:pPr algn="ctr"/>
          <a:endParaRPr lang="nb-NO" sz="600" dirty="0" smtClean="0">
            <a:solidFill>
              <a:srgbClr val="C00000"/>
            </a:solidFill>
            <a:effectLst/>
            <a:latin typeface="Calibri" pitchFamily="34" charset="0"/>
            <a:cs typeface="Calibri" pitchFamily="34" charset="0"/>
          </a:endParaRPr>
        </a:p>
        <a:p xmlns:a="http://schemas.openxmlformats.org/drawingml/2006/main">
          <a:pPr algn="ctr"/>
          <a:r>
            <a:rPr lang="nb-NO" sz="1100" dirty="0" smtClean="0">
              <a:latin typeface="Calibri" pitchFamily="34" charset="0"/>
              <a:cs typeface="Calibri" pitchFamily="34" charset="0"/>
            </a:rPr>
            <a:t>4.0</a:t>
          </a:r>
          <a:r>
            <a:rPr lang="nb-NO" sz="1100" dirty="0" smtClean="0">
              <a:effectLst/>
              <a:latin typeface="Calibri" pitchFamily="34" charset="0"/>
              <a:cs typeface="Calibri" pitchFamily="34" charset="0"/>
            </a:rPr>
            <a:t>% </a:t>
          </a:r>
          <a:endParaRPr lang="nb-NO" sz="1100" b="1" dirty="0">
            <a:effectLst/>
            <a:latin typeface="Calibri" pitchFamily="34" charset="0"/>
            <a:cs typeface="Calibri" pitchFamily="34" charset="0"/>
          </a:endParaRPr>
        </a:p>
        <a:p xmlns:a="http://schemas.openxmlformats.org/drawingml/2006/main">
          <a:pPr algn="ctr"/>
          <a:endParaRPr lang="nb-NO" sz="1700" dirty="0" smtClean="0">
            <a:effectLst/>
            <a:latin typeface="Calibri" pitchFamily="34" charset="0"/>
            <a:cs typeface="Calibri" pitchFamily="34" charset="0"/>
          </a:endParaRPr>
        </a:p>
        <a:p xmlns:a="http://schemas.openxmlformats.org/drawingml/2006/main">
          <a:pPr algn="ctr"/>
          <a:r>
            <a:rPr lang="nb-NO" sz="1100" dirty="0">
              <a:latin typeface="Calibri" pitchFamily="34" charset="0"/>
              <a:cs typeface="Calibri" pitchFamily="34" charset="0"/>
            </a:rPr>
            <a:t>0</a:t>
          </a:r>
          <a:r>
            <a:rPr lang="nb-NO" sz="1100" dirty="0" smtClean="0">
              <a:effectLst/>
              <a:latin typeface="Calibri" pitchFamily="34" charset="0"/>
              <a:cs typeface="Calibri" pitchFamily="34" charset="0"/>
            </a:rPr>
            <a:t>.6% </a:t>
          </a:r>
        </a:p>
        <a:p xmlns:a="http://schemas.openxmlformats.org/drawingml/2006/main">
          <a:pPr algn="ctr"/>
          <a:endParaRPr lang="nb-NO" sz="800" dirty="0">
            <a:effectLst/>
            <a:latin typeface="Calibri" pitchFamily="34" charset="0"/>
            <a:cs typeface="Calibri" pitchFamily="34" charset="0"/>
          </a:endParaRPr>
        </a:p>
        <a:p xmlns:a="http://schemas.openxmlformats.org/drawingml/2006/main">
          <a:pPr algn="ctr">
            <a:spcBef>
              <a:spcPts val="0"/>
            </a:spcBef>
          </a:pPr>
          <a:r>
            <a:rPr lang="nb-NO" sz="1100" dirty="0" smtClean="0">
              <a:latin typeface="Calibri" pitchFamily="34" charset="0"/>
              <a:cs typeface="Calibri" pitchFamily="34" charset="0"/>
            </a:rPr>
            <a:t>3.4</a:t>
          </a:r>
          <a:r>
            <a:rPr lang="nb-NO" sz="1100" baseline="0" dirty="0" smtClean="0">
              <a:effectLst/>
              <a:latin typeface="Calibri" pitchFamily="34" charset="0"/>
              <a:cs typeface="Calibri" pitchFamily="34" charset="0"/>
            </a:rPr>
            <a:t>% </a:t>
          </a:r>
          <a:endParaRPr lang="nb-NO" sz="1100" dirty="0">
            <a:effectLst/>
            <a:latin typeface="Calibri" pitchFamily="34" charset="0"/>
            <a:cs typeface="Calibri" pitchFamily="34" charset="0"/>
          </a:endParaRPr>
        </a:p>
      </cdr:txBody>
    </cdr:sp>
  </cdr:relSizeAnchor>
  <cdr:relSizeAnchor xmlns:cdr="http://schemas.openxmlformats.org/drawingml/2006/chartDrawing">
    <cdr:from>
      <cdr:x>0.35898</cdr:x>
      <cdr:y>0.31424</cdr:y>
    </cdr:from>
    <cdr:to>
      <cdr:x>0.43022</cdr:x>
      <cdr:y>0.45833</cdr:y>
    </cdr:to>
    <cdr:sp macro="" textlink="">
      <cdr:nvSpPr>
        <cdr:cNvPr id="19" name="TekstSylinder 1"/>
        <cdr:cNvSpPr txBox="1"/>
      </cdr:nvSpPr>
      <cdr:spPr>
        <a:xfrm xmlns:a="http://schemas.openxmlformats.org/drawingml/2006/main">
          <a:off x="2684186" y="1324050"/>
          <a:ext cx="532703" cy="60716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nb-NO" dirty="0" smtClean="0">
              <a:solidFill>
                <a:schemeClr val="tx1"/>
              </a:solidFill>
              <a:effectLst/>
              <a:latin typeface="Calibri" pitchFamily="34" charset="0"/>
              <a:cs typeface="Calibri" pitchFamily="34" charset="0"/>
            </a:rPr>
            <a:t>2.0%</a:t>
          </a:r>
          <a:endParaRPr lang="nb-NO" dirty="0">
            <a:solidFill>
              <a:schemeClr val="tx1"/>
            </a:solidFill>
            <a:effectLst/>
            <a:latin typeface="Calibri" pitchFamily="34" charset="0"/>
            <a:cs typeface="Calibri" pitchFamily="34" charset="0"/>
          </a:endParaRPr>
        </a:p>
        <a:p xmlns:a="http://schemas.openxmlformats.org/drawingml/2006/main">
          <a:pPr algn="ctr"/>
          <a:endParaRPr lang="nb-NO" sz="1000" dirty="0">
            <a:solidFill>
              <a:schemeClr val="tx1"/>
            </a:solidFill>
            <a:effectLst/>
            <a:latin typeface="Calibri" pitchFamily="34" charset="0"/>
            <a:cs typeface="Calibri" pitchFamily="34" charset="0"/>
          </a:endParaRPr>
        </a:p>
        <a:p xmlns:a="http://schemas.openxmlformats.org/drawingml/2006/main">
          <a:pPr algn="ctr"/>
          <a:r>
            <a:rPr lang="nb-NO" dirty="0" smtClean="0">
              <a:solidFill>
                <a:schemeClr val="tx1"/>
              </a:solidFill>
              <a:effectLst/>
              <a:latin typeface="Calibri" pitchFamily="34" charset="0"/>
              <a:cs typeface="Calibri" pitchFamily="34" charset="0"/>
            </a:rPr>
            <a:t>2,5%</a:t>
          </a:r>
          <a:endParaRPr lang="nb-NO" dirty="0">
            <a:solidFill>
              <a:schemeClr val="tx1"/>
            </a:solidFill>
            <a:effectLst/>
            <a:latin typeface="Calibri" pitchFamily="34" charset="0"/>
            <a:cs typeface="Calibri" pitchFamily="34" charset="0"/>
          </a:endParaRPr>
        </a:p>
      </cdr:txBody>
    </cdr:sp>
  </cdr:relSizeAnchor>
  <cdr:relSizeAnchor xmlns:cdr="http://schemas.openxmlformats.org/drawingml/2006/chartDrawing">
    <cdr:from>
      <cdr:x>0.5021</cdr:x>
      <cdr:y>0.28472</cdr:y>
    </cdr:from>
    <cdr:to>
      <cdr:x>0.57334</cdr:x>
      <cdr:y>0.41657</cdr:y>
    </cdr:to>
    <cdr:sp macro="" textlink="">
      <cdr:nvSpPr>
        <cdr:cNvPr id="20" name="TekstSylinder 1"/>
        <cdr:cNvSpPr txBox="1"/>
      </cdr:nvSpPr>
      <cdr:spPr>
        <a:xfrm xmlns:a="http://schemas.openxmlformats.org/drawingml/2006/main">
          <a:off x="3754334" y="1199692"/>
          <a:ext cx="532703" cy="55554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nb-NO" dirty="0">
              <a:solidFill>
                <a:schemeClr val="tx1"/>
              </a:solidFill>
              <a:latin typeface="Calibri" pitchFamily="34" charset="0"/>
              <a:cs typeface="Calibri" pitchFamily="34" charset="0"/>
            </a:rPr>
            <a:t>3</a:t>
          </a:r>
          <a:r>
            <a:rPr lang="nb-NO" dirty="0" smtClean="0">
              <a:solidFill>
                <a:schemeClr val="tx1"/>
              </a:solidFill>
              <a:effectLst/>
              <a:latin typeface="Calibri" pitchFamily="34" charset="0"/>
              <a:cs typeface="Calibri" pitchFamily="34" charset="0"/>
            </a:rPr>
            <a:t>.0%</a:t>
          </a:r>
          <a:endParaRPr lang="nb-NO" dirty="0">
            <a:solidFill>
              <a:schemeClr val="tx1"/>
            </a:solidFill>
            <a:effectLst/>
            <a:latin typeface="Calibri" pitchFamily="34" charset="0"/>
            <a:cs typeface="Calibri" pitchFamily="34" charset="0"/>
          </a:endParaRPr>
        </a:p>
        <a:p xmlns:a="http://schemas.openxmlformats.org/drawingml/2006/main">
          <a:pPr algn="ctr"/>
          <a:endParaRPr lang="nb-NO" sz="1000" dirty="0">
            <a:solidFill>
              <a:srgbClr val="0000FF"/>
            </a:solidFill>
            <a:effectLst/>
            <a:latin typeface="Calibri" pitchFamily="34" charset="0"/>
            <a:cs typeface="Calibri" pitchFamily="34" charset="0"/>
          </a:endParaRPr>
        </a:p>
      </cdr:txBody>
    </cdr:sp>
  </cdr:relSizeAnchor>
  <cdr:relSizeAnchor xmlns:cdr="http://schemas.openxmlformats.org/drawingml/2006/chartDrawing">
    <cdr:from>
      <cdr:x>0.64623</cdr:x>
      <cdr:y>0.2309</cdr:y>
    </cdr:from>
    <cdr:to>
      <cdr:x>0.71139</cdr:x>
      <cdr:y>0.37133</cdr:y>
    </cdr:to>
    <cdr:sp macro="" textlink="">
      <cdr:nvSpPr>
        <cdr:cNvPr id="21" name="TekstSylinder 1"/>
        <cdr:cNvSpPr txBox="1"/>
      </cdr:nvSpPr>
      <cdr:spPr>
        <a:xfrm xmlns:a="http://schemas.openxmlformats.org/drawingml/2006/main">
          <a:off x="4832029" y="972922"/>
          <a:ext cx="487258" cy="59171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nb-NO" dirty="0" smtClean="0">
              <a:solidFill>
                <a:schemeClr val="tx1"/>
              </a:solidFill>
              <a:effectLst/>
              <a:latin typeface="Calibri" pitchFamily="34" charset="0"/>
              <a:cs typeface="Calibri" pitchFamily="34" charset="0"/>
            </a:rPr>
            <a:t>1.0%</a:t>
          </a:r>
          <a:endParaRPr lang="nb-NO" dirty="0">
            <a:solidFill>
              <a:schemeClr val="tx1"/>
            </a:solidFill>
            <a:effectLst/>
            <a:latin typeface="Calibri" pitchFamily="34" charset="0"/>
            <a:cs typeface="Calibri" pitchFamily="34" charset="0"/>
          </a:endParaRPr>
        </a:p>
        <a:p xmlns:a="http://schemas.openxmlformats.org/drawingml/2006/main">
          <a:pPr algn="ctr"/>
          <a:endParaRPr lang="nb-NO" sz="1000" dirty="0">
            <a:solidFill>
              <a:srgbClr val="0000FF"/>
            </a:solidFill>
            <a:effectLst/>
            <a:latin typeface="Calibri" pitchFamily="34" charset="0"/>
            <a:cs typeface="Calibri" pitchFamily="34" charset="0"/>
          </a:endParaRPr>
        </a:p>
      </cdr:txBody>
    </cdr:sp>
  </cdr:relSizeAnchor>
  <cdr:relSizeAnchor xmlns:cdr="http://schemas.openxmlformats.org/drawingml/2006/chartDrawing">
    <cdr:from>
      <cdr:x>0.78673</cdr:x>
      <cdr:y>0.20139</cdr:y>
    </cdr:from>
    <cdr:to>
      <cdr:x>0.85124</cdr:x>
      <cdr:y>0.34867</cdr:y>
    </cdr:to>
    <cdr:sp macro="" textlink="">
      <cdr:nvSpPr>
        <cdr:cNvPr id="22" name="TekstSylinder 1"/>
        <cdr:cNvSpPr txBox="1"/>
      </cdr:nvSpPr>
      <cdr:spPr>
        <a:xfrm xmlns:a="http://schemas.openxmlformats.org/drawingml/2006/main">
          <a:off x="5882556" y="848563"/>
          <a:ext cx="482397" cy="62057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nb-NO" dirty="0">
              <a:solidFill>
                <a:schemeClr val="tx1"/>
              </a:solidFill>
              <a:latin typeface="Calibri" pitchFamily="34" charset="0"/>
              <a:cs typeface="Calibri" pitchFamily="34" charset="0"/>
            </a:rPr>
            <a:t>2</a:t>
          </a:r>
          <a:r>
            <a:rPr lang="nb-NO" dirty="0" smtClean="0">
              <a:solidFill>
                <a:schemeClr val="tx1"/>
              </a:solidFill>
              <a:effectLst/>
              <a:latin typeface="Calibri" pitchFamily="34" charset="0"/>
              <a:cs typeface="Calibri" pitchFamily="34" charset="0"/>
            </a:rPr>
            <a:t>.0%</a:t>
          </a:r>
          <a:endParaRPr lang="nb-NO" dirty="0">
            <a:solidFill>
              <a:schemeClr val="tx1"/>
            </a:solidFill>
            <a:effectLst/>
            <a:latin typeface="Calibri" pitchFamily="34" charset="0"/>
            <a:cs typeface="Calibri" pitchFamily="34" charset="0"/>
          </a:endParaRPr>
        </a:p>
        <a:p xmlns:a="http://schemas.openxmlformats.org/drawingml/2006/main">
          <a:pPr algn="ctr"/>
          <a:endParaRPr lang="nb-NO" sz="1000" dirty="0">
            <a:solidFill>
              <a:srgbClr val="0000FF"/>
            </a:solidFill>
            <a:effectLst/>
            <a:latin typeface="Calibri" pitchFamily="34" charset="0"/>
            <a:cs typeface="Calibri" pitchFamily="34" charset="0"/>
          </a:endParaRPr>
        </a:p>
      </cdr:txBody>
    </cdr:sp>
  </cdr:relSizeAnchor>
  <cdr:relSizeAnchor xmlns:cdr="http://schemas.openxmlformats.org/drawingml/2006/chartDrawing">
    <cdr:from>
      <cdr:x>0.60503</cdr:x>
      <cdr:y>0.14734</cdr:y>
    </cdr:from>
    <cdr:to>
      <cdr:x>0.89097</cdr:x>
      <cdr:y>0.2179</cdr:y>
    </cdr:to>
    <cdr:sp macro="" textlink="">
      <cdr:nvSpPr>
        <cdr:cNvPr id="23" name="TekstSylinder 1"/>
        <cdr:cNvSpPr txBox="1"/>
      </cdr:nvSpPr>
      <cdr:spPr>
        <a:xfrm xmlns:a="http://schemas.openxmlformats.org/drawingml/2006/main">
          <a:off x="4523976" y="620804"/>
          <a:ext cx="2138031" cy="29731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nb-NO" dirty="0" smtClean="0">
              <a:solidFill>
                <a:srgbClr val="7030A0"/>
              </a:solidFill>
              <a:effectLst/>
              <a:latin typeface="Calibri" pitchFamily="34" charset="0"/>
              <a:cs typeface="Calibri" pitchFamily="34" charset="0"/>
            </a:rPr>
            <a:t>Separate </a:t>
          </a:r>
          <a:r>
            <a:rPr lang="nb-NO" baseline="0" dirty="0" smtClean="0">
              <a:solidFill>
                <a:srgbClr val="7030A0"/>
              </a:solidFill>
              <a:effectLst/>
              <a:latin typeface="Calibri" pitchFamily="34" charset="0"/>
              <a:cs typeface="Calibri" pitchFamily="34" charset="0"/>
            </a:rPr>
            <a:t>buffer</a:t>
          </a:r>
          <a:endParaRPr lang="nb-NO" dirty="0" smtClean="0">
            <a:solidFill>
              <a:srgbClr val="7030A0"/>
            </a:solidFill>
            <a:effectLst/>
            <a:latin typeface="Calibri" pitchFamily="34" charset="0"/>
            <a:cs typeface="Calibri" pitchFamily="34" charset="0"/>
          </a:endParaRPr>
        </a:p>
      </cdr:txBody>
    </cdr:sp>
  </cdr:relSizeAnchor>
  <cdr:relSizeAnchor xmlns:cdr="http://schemas.openxmlformats.org/drawingml/2006/chartDrawing">
    <cdr:from>
      <cdr:x>0.20276</cdr:x>
      <cdr:y>0.49278</cdr:y>
    </cdr:from>
    <cdr:to>
      <cdr:x>0.3737</cdr:x>
      <cdr:y>0.5307</cdr:y>
    </cdr:to>
    <cdr:sp macro="" textlink="">
      <cdr:nvSpPr>
        <cdr:cNvPr id="6" name="Frihåndsform 5"/>
        <cdr:cNvSpPr/>
      </cdr:nvSpPr>
      <cdr:spPr>
        <a:xfrm xmlns:a="http://schemas.openxmlformats.org/drawingml/2006/main" rot="412693">
          <a:off x="1516117" y="2076374"/>
          <a:ext cx="1278120" cy="159765"/>
        </a:xfrm>
        <a:custGeom xmlns:a="http://schemas.openxmlformats.org/drawingml/2006/main">
          <a:avLst/>
          <a:gdLst>
            <a:gd name="connsiteX0" fmla="*/ 0 w 1631643"/>
            <a:gd name="connsiteY0" fmla="*/ 210754 h 233680"/>
            <a:gd name="connsiteX1" fmla="*/ 693448 w 1631643"/>
            <a:gd name="connsiteY1" fmla="*/ 214153 h 233680"/>
            <a:gd name="connsiteX2" fmla="*/ 1631643 w 1631643"/>
            <a:gd name="connsiteY2" fmla="*/ 0 h 233680"/>
          </a:gdLst>
          <a:ahLst/>
          <a:cxnLst>
            <a:cxn ang="0">
              <a:pos x="connsiteX0" y="connsiteY0"/>
            </a:cxn>
            <a:cxn ang="0">
              <a:pos x="connsiteX1" y="connsiteY1"/>
            </a:cxn>
            <a:cxn ang="0">
              <a:pos x="connsiteX2" y="connsiteY2"/>
            </a:cxn>
          </a:cxnLst>
          <a:rect l="l" t="t" r="r" b="b"/>
          <a:pathLst>
            <a:path w="1631643" h="233680">
              <a:moveTo>
                <a:pt x="0" y="210754"/>
              </a:moveTo>
              <a:cubicBezTo>
                <a:pt x="210754" y="230016"/>
                <a:pt x="421508" y="249279"/>
                <a:pt x="693448" y="214153"/>
              </a:cubicBezTo>
              <a:cubicBezTo>
                <a:pt x="965388" y="179027"/>
                <a:pt x="1298515" y="89513"/>
                <a:pt x="1631643" y="0"/>
              </a:cubicBezTo>
            </a:path>
          </a:pathLst>
        </a:custGeom>
        <a:ln xmlns:a="http://schemas.openxmlformats.org/drawingml/2006/main">
          <a:solidFill>
            <a:schemeClr val="tx1"/>
          </a:solidFill>
          <a:headEnd type="none" w="med" len="med"/>
          <a:tailEnd type="triangle" w="med" len="med"/>
        </a:ln>
        <a:effectLst xmlns:a="http://schemas.openxmlformats.org/drawingml/2006/main">
          <a:outerShdw blurRad="50800" dist="38100" dir="2700000" algn="tl" rotWithShape="0">
            <a:prstClr val="black">
              <a:alpha val="40000"/>
            </a:prstClr>
          </a:outerShdw>
        </a:effectLst>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nb-NO"/>
        </a:p>
      </cdr:txBody>
    </cdr:sp>
  </cdr:relSizeAnchor>
  <cdr:relSizeAnchor xmlns:cdr="http://schemas.openxmlformats.org/drawingml/2006/chartDrawing">
    <cdr:from>
      <cdr:x>0.20183</cdr:x>
      <cdr:y>0.59201</cdr:y>
    </cdr:from>
    <cdr:to>
      <cdr:x>0.37097</cdr:x>
      <cdr:y>0.61778</cdr:y>
    </cdr:to>
    <cdr:sp macro="" textlink="">
      <cdr:nvSpPr>
        <cdr:cNvPr id="24" name="Frihåndsform 23"/>
        <cdr:cNvSpPr/>
      </cdr:nvSpPr>
      <cdr:spPr>
        <a:xfrm xmlns:a="http://schemas.openxmlformats.org/drawingml/2006/main">
          <a:off x="1509130" y="2494483"/>
          <a:ext cx="1264712" cy="108586"/>
        </a:xfrm>
        <a:custGeom xmlns:a="http://schemas.openxmlformats.org/drawingml/2006/main">
          <a:avLst/>
          <a:gdLst>
            <a:gd name="connsiteX0" fmla="*/ 0 w 1631643"/>
            <a:gd name="connsiteY0" fmla="*/ 210754 h 233680"/>
            <a:gd name="connsiteX1" fmla="*/ 693448 w 1631643"/>
            <a:gd name="connsiteY1" fmla="*/ 214153 h 233680"/>
            <a:gd name="connsiteX2" fmla="*/ 1631643 w 1631643"/>
            <a:gd name="connsiteY2" fmla="*/ 0 h 233680"/>
          </a:gdLst>
          <a:ahLst/>
          <a:cxnLst>
            <a:cxn ang="0">
              <a:pos x="connsiteX0" y="connsiteY0"/>
            </a:cxn>
            <a:cxn ang="0">
              <a:pos x="connsiteX1" y="connsiteY1"/>
            </a:cxn>
            <a:cxn ang="0">
              <a:pos x="connsiteX2" y="connsiteY2"/>
            </a:cxn>
          </a:cxnLst>
          <a:rect l="l" t="t" r="r" b="b"/>
          <a:pathLst>
            <a:path w="1631643" h="233680">
              <a:moveTo>
                <a:pt x="0" y="210754"/>
              </a:moveTo>
              <a:cubicBezTo>
                <a:pt x="210754" y="230016"/>
                <a:pt x="421508" y="249279"/>
                <a:pt x="693448" y="214153"/>
              </a:cubicBezTo>
              <a:cubicBezTo>
                <a:pt x="965388" y="179027"/>
                <a:pt x="1298515" y="89513"/>
                <a:pt x="1631643" y="0"/>
              </a:cubicBezTo>
            </a:path>
          </a:pathLst>
        </a:custGeom>
        <a:ln xmlns:a="http://schemas.openxmlformats.org/drawingml/2006/main">
          <a:solidFill>
            <a:schemeClr val="tx1"/>
          </a:solidFill>
          <a:headEnd type="none" w="med" len="med"/>
          <a:tailEnd type="triangle" w="med" len="med"/>
        </a:ln>
        <a:effectLst xmlns:a="http://schemas.openxmlformats.org/drawingml/2006/main">
          <a:outerShdw blurRad="50800" dist="38100" dir="2700000" algn="tl" rotWithShape="0">
            <a:prstClr val="black">
              <a:alpha val="40000"/>
            </a:prstClr>
          </a:outerShdw>
        </a:effectLst>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nb-NO"/>
        </a:p>
      </cdr:txBody>
    </cdr:sp>
  </cdr:relSizeAnchor>
  <cdr:relSizeAnchor xmlns:cdr="http://schemas.openxmlformats.org/drawingml/2006/chartDrawing">
    <cdr:from>
      <cdr:x>0.20774</cdr:x>
      <cdr:y>0.6557</cdr:y>
    </cdr:from>
    <cdr:to>
      <cdr:x>0.37867</cdr:x>
      <cdr:y>0.69362</cdr:y>
    </cdr:to>
    <cdr:sp macro="" textlink="">
      <cdr:nvSpPr>
        <cdr:cNvPr id="25" name="Frihåndsform 24"/>
        <cdr:cNvSpPr/>
      </cdr:nvSpPr>
      <cdr:spPr>
        <a:xfrm xmlns:a="http://schemas.openxmlformats.org/drawingml/2006/main">
          <a:off x="1553320" y="2762835"/>
          <a:ext cx="1278120" cy="159765"/>
        </a:xfrm>
        <a:custGeom xmlns:a="http://schemas.openxmlformats.org/drawingml/2006/main">
          <a:avLst/>
          <a:gdLst>
            <a:gd name="connsiteX0" fmla="*/ 0 w 1631643"/>
            <a:gd name="connsiteY0" fmla="*/ 210754 h 233680"/>
            <a:gd name="connsiteX1" fmla="*/ 693448 w 1631643"/>
            <a:gd name="connsiteY1" fmla="*/ 214153 h 233680"/>
            <a:gd name="connsiteX2" fmla="*/ 1631643 w 1631643"/>
            <a:gd name="connsiteY2" fmla="*/ 0 h 233680"/>
          </a:gdLst>
          <a:ahLst/>
          <a:cxnLst>
            <a:cxn ang="0">
              <a:pos x="connsiteX0" y="connsiteY0"/>
            </a:cxn>
            <a:cxn ang="0">
              <a:pos x="connsiteX1" y="connsiteY1"/>
            </a:cxn>
            <a:cxn ang="0">
              <a:pos x="connsiteX2" y="connsiteY2"/>
            </a:cxn>
          </a:cxnLst>
          <a:rect l="l" t="t" r="r" b="b"/>
          <a:pathLst>
            <a:path w="1631643" h="233680">
              <a:moveTo>
                <a:pt x="0" y="210754"/>
              </a:moveTo>
              <a:cubicBezTo>
                <a:pt x="210754" y="230016"/>
                <a:pt x="421508" y="249279"/>
                <a:pt x="693448" y="214153"/>
              </a:cubicBezTo>
              <a:cubicBezTo>
                <a:pt x="965388" y="179027"/>
                <a:pt x="1298515" y="89513"/>
                <a:pt x="1631643" y="0"/>
              </a:cubicBezTo>
            </a:path>
          </a:pathLst>
        </a:custGeom>
        <a:ln xmlns:a="http://schemas.openxmlformats.org/drawingml/2006/main">
          <a:solidFill>
            <a:schemeClr val="tx1"/>
          </a:solidFill>
          <a:headEnd type="none" w="med" len="med"/>
          <a:tailEnd type="triangle" w="med" len="med"/>
        </a:ln>
        <a:effectLst xmlns:a="http://schemas.openxmlformats.org/drawingml/2006/main">
          <a:outerShdw blurRad="50800" dist="38100" dir="2700000" algn="tl" rotWithShape="0">
            <a:prstClr val="black">
              <a:alpha val="40000"/>
            </a:prstClr>
          </a:outerShdw>
        </a:effectLst>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nb-NO"/>
        </a:p>
      </cdr:txBody>
    </cdr:sp>
  </cdr:relSizeAnchor>
  <cdr:relSizeAnchor xmlns:cdr="http://schemas.openxmlformats.org/drawingml/2006/chartDrawing">
    <cdr:from>
      <cdr:x>0.41507</cdr:x>
      <cdr:y>0.31853</cdr:y>
    </cdr:from>
    <cdr:to>
      <cdr:x>0.51645</cdr:x>
      <cdr:y>0.34991</cdr:y>
    </cdr:to>
    <cdr:sp macro="" textlink="">
      <cdr:nvSpPr>
        <cdr:cNvPr id="15" name="Frihåndsform 14"/>
        <cdr:cNvSpPr/>
      </cdr:nvSpPr>
      <cdr:spPr>
        <a:xfrm xmlns:a="http://schemas.openxmlformats.org/drawingml/2006/main">
          <a:off x="3103569" y="1342135"/>
          <a:ext cx="758036" cy="132213"/>
        </a:xfrm>
        <a:custGeom xmlns:a="http://schemas.openxmlformats.org/drawingml/2006/main">
          <a:avLst/>
          <a:gdLst>
            <a:gd name="connsiteX0" fmla="*/ 0 w 696848"/>
            <a:gd name="connsiteY0" fmla="*/ 95179 h 118616"/>
            <a:gd name="connsiteX1" fmla="*/ 305934 w 696848"/>
            <a:gd name="connsiteY1" fmla="*/ 112175 h 118616"/>
            <a:gd name="connsiteX2" fmla="*/ 696848 w 696848"/>
            <a:gd name="connsiteY2" fmla="*/ 0 h 118616"/>
          </a:gdLst>
          <a:ahLst/>
          <a:cxnLst>
            <a:cxn ang="0">
              <a:pos x="connsiteX0" y="connsiteY0"/>
            </a:cxn>
            <a:cxn ang="0">
              <a:pos x="connsiteX1" y="connsiteY1"/>
            </a:cxn>
            <a:cxn ang="0">
              <a:pos x="connsiteX2" y="connsiteY2"/>
            </a:cxn>
          </a:cxnLst>
          <a:rect l="l" t="t" r="r" b="b"/>
          <a:pathLst>
            <a:path w="696848" h="118616">
              <a:moveTo>
                <a:pt x="0" y="95179"/>
              </a:moveTo>
              <a:cubicBezTo>
                <a:pt x="94896" y="111608"/>
                <a:pt x="189793" y="128038"/>
                <a:pt x="305934" y="112175"/>
              </a:cubicBezTo>
              <a:cubicBezTo>
                <a:pt x="422075" y="96312"/>
                <a:pt x="559461" y="48156"/>
                <a:pt x="696848" y="0"/>
              </a:cubicBezTo>
            </a:path>
          </a:pathLst>
        </a:custGeom>
        <a:ln xmlns:a="http://schemas.openxmlformats.org/drawingml/2006/main">
          <a:solidFill>
            <a:schemeClr val="tx1"/>
          </a:solidFill>
          <a:headEnd type="none" w="med" len="med"/>
          <a:tailEnd type="triangle" w="med" len="med"/>
        </a:ln>
        <a:effectLst xmlns:a="http://schemas.openxmlformats.org/drawingml/2006/main">
          <a:outerShdw blurRad="50800" dist="38100" dir="2700000" algn="tl" rotWithShape="0">
            <a:prstClr val="black">
              <a:alpha val="40000"/>
            </a:prstClr>
          </a:outerShdw>
        </a:effectLst>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nb-NO"/>
        </a:p>
      </cdr:txBody>
    </cdr:sp>
  </cdr:relSizeAnchor>
  <cdr:relSizeAnchor xmlns:cdr="http://schemas.openxmlformats.org/drawingml/2006/chartDrawing">
    <cdr:from>
      <cdr:x>0.69963</cdr:x>
      <cdr:y>0.23463</cdr:y>
    </cdr:from>
    <cdr:to>
      <cdr:x>0.79831</cdr:x>
      <cdr:y>0.26677</cdr:y>
    </cdr:to>
    <cdr:sp macro="" textlink="">
      <cdr:nvSpPr>
        <cdr:cNvPr id="26" name="Frihåndsform 25"/>
        <cdr:cNvSpPr/>
      </cdr:nvSpPr>
      <cdr:spPr>
        <a:xfrm xmlns:a="http://schemas.openxmlformats.org/drawingml/2006/main">
          <a:off x="5231314" y="988612"/>
          <a:ext cx="737829" cy="135423"/>
        </a:xfrm>
        <a:custGeom xmlns:a="http://schemas.openxmlformats.org/drawingml/2006/main">
          <a:avLst/>
          <a:gdLst>
            <a:gd name="connsiteX0" fmla="*/ 0 w 696848"/>
            <a:gd name="connsiteY0" fmla="*/ 95179 h 118616"/>
            <a:gd name="connsiteX1" fmla="*/ 305934 w 696848"/>
            <a:gd name="connsiteY1" fmla="*/ 112175 h 118616"/>
            <a:gd name="connsiteX2" fmla="*/ 696848 w 696848"/>
            <a:gd name="connsiteY2" fmla="*/ 0 h 118616"/>
          </a:gdLst>
          <a:ahLst/>
          <a:cxnLst>
            <a:cxn ang="0">
              <a:pos x="connsiteX0" y="connsiteY0"/>
            </a:cxn>
            <a:cxn ang="0">
              <a:pos x="connsiteX1" y="connsiteY1"/>
            </a:cxn>
            <a:cxn ang="0">
              <a:pos x="connsiteX2" y="connsiteY2"/>
            </a:cxn>
          </a:cxnLst>
          <a:rect l="l" t="t" r="r" b="b"/>
          <a:pathLst>
            <a:path w="696848" h="118616">
              <a:moveTo>
                <a:pt x="0" y="95179"/>
              </a:moveTo>
              <a:cubicBezTo>
                <a:pt x="94896" y="111608"/>
                <a:pt x="189793" y="128038"/>
                <a:pt x="305934" y="112175"/>
              </a:cubicBezTo>
              <a:cubicBezTo>
                <a:pt x="422075" y="96312"/>
                <a:pt x="559461" y="48156"/>
                <a:pt x="696848" y="0"/>
              </a:cubicBezTo>
            </a:path>
          </a:pathLst>
        </a:custGeom>
        <a:ln xmlns:a="http://schemas.openxmlformats.org/drawingml/2006/main">
          <a:solidFill>
            <a:schemeClr val="tx1"/>
          </a:solidFill>
          <a:headEnd type="none" w="med" len="med"/>
          <a:tailEnd type="triangle" w="med" len="med"/>
        </a:ln>
        <a:effectLst xmlns:a="http://schemas.openxmlformats.org/drawingml/2006/main">
          <a:outerShdw blurRad="50800" dist="38100" dir="2700000" algn="tl" rotWithShape="0">
            <a:prstClr val="black">
              <a:alpha val="40000"/>
            </a:prstClr>
          </a:outerShdw>
        </a:effectLst>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nb-NO"/>
        </a:p>
      </cdr:txBody>
    </cdr:sp>
  </cdr:relSizeAnchor>
</c:userShapes>
</file>

<file path=ppt/drawings/drawing3.xml><?xml version="1.0" encoding="utf-8"?>
<c:userShapes xmlns:c="http://schemas.openxmlformats.org/drawingml/2006/chart">
  <cdr:relSizeAnchor xmlns:cdr="http://schemas.openxmlformats.org/drawingml/2006/chartDrawing">
    <cdr:from>
      <cdr:x>0.10704</cdr:x>
      <cdr:y>0.10602</cdr:y>
    </cdr:from>
    <cdr:to>
      <cdr:x>0.90623</cdr:x>
      <cdr:y>0.19546</cdr:y>
    </cdr:to>
    <cdr:sp macro="" textlink="">
      <cdr:nvSpPr>
        <cdr:cNvPr id="9" name="Rektangel 8"/>
        <cdr:cNvSpPr/>
      </cdr:nvSpPr>
      <cdr:spPr>
        <a:xfrm xmlns:a="http://schemas.openxmlformats.org/drawingml/2006/main">
          <a:off x="712644" y="441825"/>
          <a:ext cx="5321011" cy="372687"/>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nb-NO"/>
        </a:p>
      </cdr:txBody>
    </cdr:sp>
  </cdr:relSizeAnchor>
  <cdr:relSizeAnchor xmlns:cdr="http://schemas.openxmlformats.org/drawingml/2006/chartDrawing">
    <cdr:from>
      <cdr:x>0.61946</cdr:x>
      <cdr:y>0.05953</cdr:y>
    </cdr:from>
    <cdr:to>
      <cdr:x>0.88997</cdr:x>
      <cdr:y>0.27896</cdr:y>
    </cdr:to>
    <cdr:sp macro="" textlink="">
      <cdr:nvSpPr>
        <cdr:cNvPr id="10" name="TekstSylinder 9"/>
        <cdr:cNvSpPr txBox="1"/>
      </cdr:nvSpPr>
      <cdr:spPr>
        <a:xfrm xmlns:a="http://schemas.openxmlformats.org/drawingml/2006/main">
          <a:off x="4124325" y="248083"/>
          <a:ext cx="1801091"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nb-NO" sz="1100"/>
        </a:p>
      </cdr:txBody>
    </cdr:sp>
  </cdr:relSizeAnchor>
</c:userShapes>
</file>

<file path=ppt/drawings/drawing4.xml><?xml version="1.0" encoding="utf-8"?>
<c:userShapes xmlns:c="http://schemas.openxmlformats.org/drawingml/2006/chart">
  <cdr:relSizeAnchor xmlns:cdr="http://schemas.openxmlformats.org/drawingml/2006/chartDrawing">
    <cdr:from>
      <cdr:x>0.10704</cdr:x>
      <cdr:y>0.10602</cdr:y>
    </cdr:from>
    <cdr:to>
      <cdr:x>0.90623</cdr:x>
      <cdr:y>0.19546</cdr:y>
    </cdr:to>
    <cdr:sp macro="" textlink="">
      <cdr:nvSpPr>
        <cdr:cNvPr id="9" name="Rektangel 8"/>
        <cdr:cNvSpPr/>
      </cdr:nvSpPr>
      <cdr:spPr>
        <a:xfrm xmlns:a="http://schemas.openxmlformats.org/drawingml/2006/main">
          <a:off x="712670" y="441805"/>
          <a:ext cx="5320987" cy="372714"/>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nb-NO"/>
        </a:p>
      </cdr:txBody>
    </cdr:sp>
  </cdr:relSizeAnchor>
  <cdr:relSizeAnchor xmlns:cdr="http://schemas.openxmlformats.org/drawingml/2006/chartDrawing">
    <cdr:from>
      <cdr:x>0.61946</cdr:x>
      <cdr:y>0.05953</cdr:y>
    </cdr:from>
    <cdr:to>
      <cdr:x>0.88997</cdr:x>
      <cdr:y>0.27896</cdr:y>
    </cdr:to>
    <cdr:sp macro="" textlink="">
      <cdr:nvSpPr>
        <cdr:cNvPr id="10" name="TekstSylinder 9"/>
        <cdr:cNvSpPr txBox="1"/>
      </cdr:nvSpPr>
      <cdr:spPr>
        <a:xfrm xmlns:a="http://schemas.openxmlformats.org/drawingml/2006/main">
          <a:off x="4124325" y="248083"/>
          <a:ext cx="1801091"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nb-NO"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82266" cy="496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4" tIns="45237" rIns="90474" bIns="45237" numCol="1" anchor="t" anchorCtr="0" compatLnSpc="1">
            <a:prstTxWarp prst="textNoShape">
              <a:avLst/>
            </a:prstTxWarp>
          </a:bodyPr>
          <a:lstStyle>
            <a:lvl1pPr defTabSz="904578">
              <a:defRPr sz="1200">
                <a:latin typeface="Times New Roman" pitchFamily="18" charset="0"/>
              </a:defRPr>
            </a:lvl1pPr>
          </a:lstStyle>
          <a:p>
            <a:endParaRPr lang="nn-NO"/>
          </a:p>
        </p:txBody>
      </p:sp>
      <p:sp>
        <p:nvSpPr>
          <p:cNvPr id="10243" name="Rectangle 3"/>
          <p:cNvSpPr>
            <a:spLocks noGrp="1" noChangeArrowheads="1"/>
          </p:cNvSpPr>
          <p:nvPr>
            <p:ph type="dt" sz="quarter" idx="1"/>
          </p:nvPr>
        </p:nvSpPr>
        <p:spPr bwMode="auto">
          <a:xfrm>
            <a:off x="3901136" y="0"/>
            <a:ext cx="2982265" cy="496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4" tIns="45237" rIns="90474" bIns="45237" numCol="1" anchor="t" anchorCtr="0" compatLnSpc="1">
            <a:prstTxWarp prst="textNoShape">
              <a:avLst/>
            </a:prstTxWarp>
          </a:bodyPr>
          <a:lstStyle>
            <a:lvl1pPr algn="r" defTabSz="904578">
              <a:defRPr sz="1200">
                <a:latin typeface="Times New Roman" pitchFamily="18" charset="0"/>
              </a:defRPr>
            </a:lvl1pPr>
          </a:lstStyle>
          <a:p>
            <a:endParaRPr lang="nn-NO"/>
          </a:p>
        </p:txBody>
      </p:sp>
      <p:sp>
        <p:nvSpPr>
          <p:cNvPr id="10244" name="Rectangle 4"/>
          <p:cNvSpPr>
            <a:spLocks noGrp="1" noChangeArrowheads="1"/>
          </p:cNvSpPr>
          <p:nvPr>
            <p:ph type="ftr" sz="quarter" idx="2"/>
          </p:nvPr>
        </p:nvSpPr>
        <p:spPr bwMode="auto">
          <a:xfrm>
            <a:off x="0" y="9409823"/>
            <a:ext cx="2982266" cy="496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4" tIns="45237" rIns="90474" bIns="45237" numCol="1" anchor="b" anchorCtr="0" compatLnSpc="1">
            <a:prstTxWarp prst="textNoShape">
              <a:avLst/>
            </a:prstTxWarp>
          </a:bodyPr>
          <a:lstStyle>
            <a:lvl1pPr defTabSz="904578">
              <a:defRPr sz="1200">
                <a:latin typeface="Times New Roman" pitchFamily="18" charset="0"/>
              </a:defRPr>
            </a:lvl1pPr>
          </a:lstStyle>
          <a:p>
            <a:endParaRPr lang="nn-NO"/>
          </a:p>
        </p:txBody>
      </p:sp>
      <p:sp>
        <p:nvSpPr>
          <p:cNvPr id="10245" name="Rectangle 5"/>
          <p:cNvSpPr>
            <a:spLocks noGrp="1" noChangeArrowheads="1"/>
          </p:cNvSpPr>
          <p:nvPr>
            <p:ph type="sldNum" sz="quarter" idx="3"/>
          </p:nvPr>
        </p:nvSpPr>
        <p:spPr bwMode="auto">
          <a:xfrm>
            <a:off x="3901136" y="9409823"/>
            <a:ext cx="2982265" cy="496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4" tIns="45237" rIns="90474" bIns="45237" numCol="1" anchor="b" anchorCtr="0" compatLnSpc="1">
            <a:prstTxWarp prst="textNoShape">
              <a:avLst/>
            </a:prstTxWarp>
          </a:bodyPr>
          <a:lstStyle>
            <a:lvl1pPr algn="r" defTabSz="904578">
              <a:defRPr sz="1200">
                <a:latin typeface="Times New Roman" pitchFamily="18" charset="0"/>
              </a:defRPr>
            </a:lvl1pPr>
          </a:lstStyle>
          <a:p>
            <a:fld id="{0AE6A409-DDD1-43F4-A6E3-DA3DF398E2E7}" type="slidenum">
              <a:rPr lang="nn-NO"/>
              <a:pPr/>
              <a:t>‹#›</a:t>
            </a:fld>
            <a:endParaRPr lang="nn-NO"/>
          </a:p>
        </p:txBody>
      </p:sp>
    </p:spTree>
    <p:extLst>
      <p:ext uri="{BB962C8B-B14F-4D97-AF65-F5344CB8AC3E}">
        <p14:creationId xmlns:p14="http://schemas.microsoft.com/office/powerpoint/2010/main" val="14148891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1026"/>
          <p:cNvSpPr>
            <a:spLocks noGrp="1" noChangeArrowheads="1"/>
          </p:cNvSpPr>
          <p:nvPr>
            <p:ph type="hdr" sz="quarter"/>
          </p:nvPr>
        </p:nvSpPr>
        <p:spPr bwMode="auto">
          <a:xfrm>
            <a:off x="0" y="0"/>
            <a:ext cx="2982266" cy="496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4" tIns="45237" rIns="90474" bIns="45237" numCol="1" anchor="t" anchorCtr="0" compatLnSpc="1">
            <a:prstTxWarp prst="textNoShape">
              <a:avLst/>
            </a:prstTxWarp>
          </a:bodyPr>
          <a:lstStyle>
            <a:lvl1pPr defTabSz="904578">
              <a:defRPr sz="1200">
                <a:latin typeface="Times New Roman" pitchFamily="18" charset="0"/>
              </a:defRPr>
            </a:lvl1pPr>
          </a:lstStyle>
          <a:p>
            <a:endParaRPr lang="nb-NO"/>
          </a:p>
        </p:txBody>
      </p:sp>
      <p:sp>
        <p:nvSpPr>
          <p:cNvPr id="91139" name="Rectangle 1027"/>
          <p:cNvSpPr>
            <a:spLocks noGrp="1" noChangeArrowheads="1"/>
          </p:cNvSpPr>
          <p:nvPr>
            <p:ph type="dt" idx="1"/>
          </p:nvPr>
        </p:nvSpPr>
        <p:spPr bwMode="auto">
          <a:xfrm>
            <a:off x="3899511" y="0"/>
            <a:ext cx="2982266" cy="496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4" tIns="45237" rIns="90474" bIns="45237" numCol="1" anchor="t" anchorCtr="0" compatLnSpc="1">
            <a:prstTxWarp prst="textNoShape">
              <a:avLst/>
            </a:prstTxWarp>
          </a:bodyPr>
          <a:lstStyle>
            <a:lvl1pPr algn="r" defTabSz="904578">
              <a:defRPr sz="1200">
                <a:latin typeface="Times New Roman" pitchFamily="18" charset="0"/>
              </a:defRPr>
            </a:lvl1pPr>
          </a:lstStyle>
          <a:p>
            <a:endParaRPr lang="nb-NO"/>
          </a:p>
        </p:txBody>
      </p:sp>
      <p:sp>
        <p:nvSpPr>
          <p:cNvPr id="91140" name="Rectangle 1028"/>
          <p:cNvSpPr>
            <a:spLocks noGrp="1" noRot="1" noChangeAspect="1" noChangeArrowheads="1" noTextEdit="1"/>
          </p:cNvSpPr>
          <p:nvPr>
            <p:ph type="sldImg" idx="2"/>
          </p:nvPr>
        </p:nvSpPr>
        <p:spPr bwMode="auto">
          <a:xfrm>
            <a:off x="965200" y="741363"/>
            <a:ext cx="4953000" cy="3714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1141" name="Rectangle 1029"/>
          <p:cNvSpPr>
            <a:spLocks noGrp="1" noChangeArrowheads="1"/>
          </p:cNvSpPr>
          <p:nvPr>
            <p:ph type="body" sz="quarter" idx="3"/>
          </p:nvPr>
        </p:nvSpPr>
        <p:spPr bwMode="auto">
          <a:xfrm>
            <a:off x="688340" y="4704911"/>
            <a:ext cx="5506720" cy="4459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4" tIns="45237" rIns="90474" bIns="45237"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p>
        </p:txBody>
      </p:sp>
      <p:sp>
        <p:nvSpPr>
          <p:cNvPr id="91142" name="Rectangle 1030"/>
          <p:cNvSpPr>
            <a:spLocks noGrp="1" noChangeArrowheads="1"/>
          </p:cNvSpPr>
          <p:nvPr>
            <p:ph type="ftr" sz="quarter" idx="4"/>
          </p:nvPr>
        </p:nvSpPr>
        <p:spPr bwMode="auto">
          <a:xfrm>
            <a:off x="0" y="9408227"/>
            <a:ext cx="2982266" cy="496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4" tIns="45237" rIns="90474" bIns="45237" numCol="1" anchor="b" anchorCtr="0" compatLnSpc="1">
            <a:prstTxWarp prst="textNoShape">
              <a:avLst/>
            </a:prstTxWarp>
          </a:bodyPr>
          <a:lstStyle>
            <a:lvl1pPr defTabSz="904578">
              <a:defRPr sz="1200">
                <a:latin typeface="Times New Roman" pitchFamily="18" charset="0"/>
              </a:defRPr>
            </a:lvl1pPr>
          </a:lstStyle>
          <a:p>
            <a:endParaRPr lang="nb-NO"/>
          </a:p>
        </p:txBody>
      </p:sp>
      <p:sp>
        <p:nvSpPr>
          <p:cNvPr id="91143" name="Rectangle 1031"/>
          <p:cNvSpPr>
            <a:spLocks noGrp="1" noChangeArrowheads="1"/>
          </p:cNvSpPr>
          <p:nvPr>
            <p:ph type="sldNum" sz="quarter" idx="5"/>
          </p:nvPr>
        </p:nvSpPr>
        <p:spPr bwMode="auto">
          <a:xfrm>
            <a:off x="3899511" y="9408227"/>
            <a:ext cx="2982266" cy="496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4" tIns="45237" rIns="90474" bIns="45237" numCol="1" anchor="b" anchorCtr="0" compatLnSpc="1">
            <a:prstTxWarp prst="textNoShape">
              <a:avLst/>
            </a:prstTxWarp>
          </a:bodyPr>
          <a:lstStyle>
            <a:lvl1pPr algn="r" defTabSz="904578">
              <a:defRPr sz="1200">
                <a:latin typeface="Times New Roman" pitchFamily="18" charset="0"/>
              </a:defRPr>
            </a:lvl1pPr>
          </a:lstStyle>
          <a:p>
            <a:fld id="{868DDFB5-CE0E-46C2-8B82-AB012943854C}" type="slidenum">
              <a:rPr lang="nb-NO"/>
              <a:pPr/>
              <a:t>‹#›</a:t>
            </a:fld>
            <a:endParaRPr lang="nb-NO"/>
          </a:p>
        </p:txBody>
      </p:sp>
    </p:spTree>
    <p:extLst>
      <p:ext uri="{BB962C8B-B14F-4D97-AF65-F5344CB8AC3E}">
        <p14:creationId xmlns:p14="http://schemas.microsoft.com/office/powerpoint/2010/main" val="8632152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1</a:t>
            </a:fld>
            <a:endParaRPr lang="nb-NO"/>
          </a:p>
        </p:txBody>
      </p:sp>
    </p:spTree>
    <p:extLst>
      <p:ext uri="{BB962C8B-B14F-4D97-AF65-F5344CB8AC3E}">
        <p14:creationId xmlns:p14="http://schemas.microsoft.com/office/powerpoint/2010/main" val="33824183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itchFamily="34" charset="0"/>
              <a:buChar char="•"/>
            </a:pPr>
            <a:r>
              <a:rPr lang="en-GB" noProof="0" dirty="0" smtClean="0"/>
              <a:t>An important difference between commercial banks and savings banks lies in their own funds capital instruments. Commercial banks obtain their capital by issuing shares. Norwegian savings banks’ own funds may include either only </a:t>
            </a:r>
            <a:r>
              <a:rPr lang="en-GB" b="1" noProof="0" dirty="0" smtClean="0"/>
              <a:t>primary capital </a:t>
            </a:r>
            <a:r>
              <a:rPr lang="en-GB" noProof="0" dirty="0" smtClean="0"/>
              <a:t>or, in more recent times, </a:t>
            </a:r>
            <a:r>
              <a:rPr lang="en-GB" b="1" noProof="0" dirty="0" smtClean="0"/>
              <a:t>equity capital </a:t>
            </a:r>
            <a:r>
              <a:rPr lang="en-GB" noProof="0" dirty="0" smtClean="0"/>
              <a:t>as well. </a:t>
            </a:r>
          </a:p>
          <a:p>
            <a:pPr marL="171450" indent="-171450">
              <a:buFont typeface="Arial" pitchFamily="34" charset="0"/>
              <a:buChar char="•"/>
            </a:pPr>
            <a:endParaRPr lang="en-GB" noProof="0" dirty="0" smtClean="0"/>
          </a:p>
          <a:p>
            <a:pPr marL="171450" indent="-171450">
              <a:buFont typeface="Arial" pitchFamily="34" charset="0"/>
              <a:buChar char="•"/>
            </a:pPr>
            <a:r>
              <a:rPr lang="en-GB" noProof="0" dirty="0" smtClean="0"/>
              <a:t>While the primary capital is “non-owned” capital, the equity</a:t>
            </a:r>
            <a:r>
              <a:rPr lang="en-GB" baseline="0" noProof="0" dirty="0" smtClean="0"/>
              <a:t> capital is owned by holders of equity capital certificates. Today, one third of </a:t>
            </a:r>
            <a:r>
              <a:rPr lang="en-GB" noProof="0" dirty="0" smtClean="0"/>
              <a:t>savings banks’ own funds consist of equity</a:t>
            </a:r>
            <a:r>
              <a:rPr lang="en-GB" baseline="0" noProof="0" dirty="0" smtClean="0"/>
              <a:t> capital.</a:t>
            </a:r>
            <a:endParaRPr lang="en-GB" noProof="0" dirty="0" smtClean="0"/>
          </a:p>
          <a:p>
            <a:pPr marL="171450" indent="-171450">
              <a:buFont typeface="Arial" pitchFamily="34" charset="0"/>
              <a:buChar char="•"/>
            </a:pPr>
            <a:endParaRPr lang="en-GB" noProof="0" dirty="0" smtClean="0"/>
          </a:p>
          <a:p>
            <a:pPr marL="171450" indent="-171450">
              <a:buFont typeface="Arial" pitchFamily="34" charset="0"/>
              <a:buChar char="•"/>
            </a:pPr>
            <a:r>
              <a:rPr lang="en-GB" noProof="0" dirty="0" smtClean="0"/>
              <a:t>Savings banks have historically been “non-owned” (or perhaps “self-owned”), and </a:t>
            </a:r>
            <a:r>
              <a:rPr lang="en-US" noProof="0" dirty="0" smtClean="0"/>
              <a:t>exercised a particular </a:t>
            </a:r>
            <a:r>
              <a:rPr lang="en-US" b="1" noProof="0" dirty="0" smtClean="0"/>
              <a:t>social responsibility </a:t>
            </a:r>
            <a:r>
              <a:rPr lang="en-US" noProof="0" dirty="0" smtClean="0"/>
              <a:t>as regards the use of profits. Under Norwegian law, savings banks may retain their profits or distribute parts of the profit added to the primary capital to society in the form of donations to causes which serve the common good.</a:t>
            </a:r>
            <a:endParaRPr lang="en-GB" noProof="0" dirty="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10</a:t>
            </a:fld>
            <a:endParaRPr lang="nb-NO"/>
          </a:p>
        </p:txBody>
      </p:sp>
    </p:spTree>
    <p:extLst>
      <p:ext uri="{BB962C8B-B14F-4D97-AF65-F5344CB8AC3E}">
        <p14:creationId xmlns:p14="http://schemas.microsoft.com/office/powerpoint/2010/main" val="2727480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itchFamily="34" charset="0"/>
              <a:buChar char="•"/>
            </a:pPr>
            <a:r>
              <a:rPr lang="en-US" dirty="0" smtClean="0"/>
              <a:t>Norwegian banks have strengthened their solvency considerably since 2008, and they have done so by increasing the amount of CET1 capital rather than deleveraging or otherwise shrinking their balance sheets. </a:t>
            </a:r>
          </a:p>
          <a:p>
            <a:pPr marL="171450" indent="-171450">
              <a:buFont typeface="Arial" pitchFamily="34" charset="0"/>
              <a:buChar char="•"/>
            </a:pPr>
            <a:endParaRPr lang="en-US" dirty="0" smtClean="0"/>
          </a:p>
          <a:p>
            <a:pPr marL="171450" indent="-171450">
              <a:buFont typeface="Arial" pitchFamily="34" charset="0"/>
              <a:buChar char="•"/>
            </a:pPr>
            <a:r>
              <a:rPr lang="en-US" dirty="0" smtClean="0"/>
              <a:t>This has in large part been achieved by retaining profits – which have been high in recent years – and by issuing new equity. </a:t>
            </a:r>
            <a:br>
              <a:rPr lang="en-US" dirty="0" smtClean="0"/>
            </a:br>
            <a:endParaRPr lang="en-US" dirty="0" smtClean="0"/>
          </a:p>
          <a:p>
            <a:pPr marL="171450" indent="-171450">
              <a:buFont typeface="Arial" pitchFamily="34" charset="0"/>
              <a:buChar char="•"/>
            </a:pPr>
            <a:r>
              <a:rPr lang="en-US" dirty="0" smtClean="0"/>
              <a:t>The widening gap between</a:t>
            </a:r>
            <a:r>
              <a:rPr lang="en-US" baseline="0" dirty="0" smtClean="0"/>
              <a:t> the two ratios is in part owed to the rolling out of IRB models, which lower banks’ risk-weighted assets. Notice the change from 2007, when the Basel II framework was introduced. The Basel II framework also implies lower risk-weighted assets even without the IRB models, as the risk weights under the </a:t>
            </a:r>
            <a:r>
              <a:rPr lang="en-US" baseline="0" dirty="0" err="1" smtClean="0"/>
              <a:t>standardised</a:t>
            </a:r>
            <a:r>
              <a:rPr lang="en-US" baseline="0" dirty="0" smtClean="0"/>
              <a:t> approach generally are lower than the previous Basel I risk weights.</a:t>
            </a:r>
            <a:endParaRPr lang="en-US" dirty="0" smtClean="0"/>
          </a:p>
          <a:p>
            <a:endParaRPr lang="en-US" dirty="0" smtClean="0"/>
          </a:p>
          <a:p>
            <a:endParaRPr lang="en-US" dirty="0" smtClean="0"/>
          </a:p>
          <a:p>
            <a:endParaRPr lang="en-US" dirty="0" smtClean="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11</a:t>
            </a:fld>
            <a:endParaRPr lang="nb-NO"/>
          </a:p>
        </p:txBody>
      </p:sp>
    </p:spTree>
    <p:extLst>
      <p:ext uri="{BB962C8B-B14F-4D97-AF65-F5344CB8AC3E}">
        <p14:creationId xmlns:p14="http://schemas.microsoft.com/office/powerpoint/2010/main" val="2727480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indent="0">
              <a:buFont typeface="Arial" pitchFamily="34" charset="0"/>
              <a:buNone/>
            </a:pPr>
            <a:endParaRPr lang="en-GB" noProof="0" dirty="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12</a:t>
            </a:fld>
            <a:endParaRPr lang="nb-NO"/>
          </a:p>
        </p:txBody>
      </p:sp>
    </p:spTree>
    <p:extLst>
      <p:ext uri="{BB962C8B-B14F-4D97-AF65-F5344CB8AC3E}">
        <p14:creationId xmlns:p14="http://schemas.microsoft.com/office/powerpoint/2010/main" val="23966654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itchFamily="34" charset="0"/>
              <a:buChar char="•"/>
            </a:pPr>
            <a:r>
              <a:rPr lang="en-US" noProof="0" dirty="0" smtClean="0"/>
              <a:t>Efforts to ensure financial stability in Norway are shared between the Ministry of Finance, </a:t>
            </a:r>
            <a:r>
              <a:rPr lang="en-US" noProof="0" dirty="0" err="1" smtClean="0"/>
              <a:t>Norges</a:t>
            </a:r>
            <a:r>
              <a:rPr lang="en-US" noProof="0" dirty="0" smtClean="0"/>
              <a:t> Bank and Finanstilsynet. </a:t>
            </a:r>
          </a:p>
          <a:p>
            <a:pPr marL="171450" indent="-171450">
              <a:buFont typeface="Arial" pitchFamily="34" charset="0"/>
              <a:buChar char="•"/>
            </a:pPr>
            <a:endParaRPr lang="en-US" noProof="0" dirty="0" smtClean="0"/>
          </a:p>
          <a:p>
            <a:pPr marL="171450" indent="-171450">
              <a:buFont typeface="Arial" pitchFamily="34" charset="0"/>
              <a:buChar char="•"/>
            </a:pPr>
            <a:r>
              <a:rPr lang="en-US" noProof="0" dirty="0" smtClean="0"/>
              <a:t>The </a:t>
            </a:r>
            <a:r>
              <a:rPr lang="en-US" b="1" noProof="0" dirty="0" smtClean="0"/>
              <a:t>Ministry</a:t>
            </a:r>
            <a:r>
              <a:rPr lang="en-US" noProof="0" dirty="0" smtClean="0"/>
              <a:t> of Finance holds the overall responsibility for ensuring a well-functioning financial system. </a:t>
            </a:r>
          </a:p>
          <a:p>
            <a:pPr marL="171450" indent="-171450">
              <a:buFont typeface="Arial" pitchFamily="34" charset="0"/>
              <a:buChar char="•"/>
            </a:pPr>
            <a:endParaRPr lang="en-US" noProof="0" dirty="0" smtClean="0"/>
          </a:p>
          <a:p>
            <a:pPr marL="171450" indent="-171450">
              <a:buFont typeface="Arial" pitchFamily="34" charset="0"/>
              <a:buChar char="•"/>
            </a:pPr>
            <a:r>
              <a:rPr lang="en-US" b="1" noProof="0" dirty="0" err="1" smtClean="0"/>
              <a:t>Norges</a:t>
            </a:r>
            <a:r>
              <a:rPr lang="en-US" b="1" noProof="0" dirty="0" smtClean="0"/>
              <a:t> Bank </a:t>
            </a:r>
            <a:r>
              <a:rPr lang="en-US" noProof="0" dirty="0" smtClean="0"/>
              <a:t>and </a:t>
            </a:r>
            <a:r>
              <a:rPr lang="en-US" b="1" noProof="0" dirty="0" smtClean="0"/>
              <a:t>Finanstilsynet</a:t>
            </a:r>
            <a:r>
              <a:rPr lang="en-US" noProof="0" dirty="0" smtClean="0"/>
              <a:t> shall contribute to a robust and efficient financial system, and therefore oversee financial institutions, securities markets and payment systems to identify any element that may threaten stability. </a:t>
            </a:r>
          </a:p>
          <a:p>
            <a:pPr marL="171450" indent="-171450">
              <a:buFont typeface="Arial" pitchFamily="34" charset="0"/>
              <a:buChar char="•"/>
            </a:pPr>
            <a:endParaRPr lang="en-US" noProof="0" dirty="0" smtClean="0"/>
          </a:p>
          <a:p>
            <a:pPr marL="171450" indent="-171450">
              <a:buFont typeface="Arial" pitchFamily="34" charset="0"/>
              <a:buChar char="•"/>
            </a:pPr>
            <a:r>
              <a:rPr lang="en-US" b="1" noProof="0" dirty="0" smtClean="0"/>
              <a:t>Finanstilsynet</a:t>
            </a:r>
            <a:r>
              <a:rPr lang="en-US" noProof="0" dirty="0" smtClean="0"/>
              <a:t> also supervises financial institutions and market places. As central bank of Norway, </a:t>
            </a:r>
            <a:r>
              <a:rPr lang="en-US" noProof="0" dirty="0" err="1" smtClean="0"/>
              <a:t>Norges</a:t>
            </a:r>
            <a:r>
              <a:rPr lang="en-US" noProof="0" dirty="0" smtClean="0"/>
              <a:t> Bank is lender of last resort.</a:t>
            </a:r>
          </a:p>
          <a:p>
            <a:pPr marL="171450" indent="-171450">
              <a:buFont typeface="Arial" pitchFamily="34" charset="0"/>
              <a:buChar char="•"/>
            </a:pPr>
            <a:endParaRPr lang="en-US" noProof="0" dirty="0" smtClean="0"/>
          </a:p>
          <a:p>
            <a:pPr marL="171450" indent="-171450">
              <a:buFont typeface="Arial" pitchFamily="34" charset="0"/>
              <a:buChar char="•"/>
            </a:pPr>
            <a:r>
              <a:rPr lang="en-US" noProof="0" dirty="0" smtClean="0"/>
              <a:t>In 2006, so-called </a:t>
            </a:r>
            <a:r>
              <a:rPr lang="en-US" b="1" noProof="0" dirty="0" smtClean="0"/>
              <a:t>tripartite meetings </a:t>
            </a:r>
            <a:r>
              <a:rPr lang="en-US" noProof="0" dirty="0" smtClean="0"/>
              <a:t>on financial stability between the Ministry of Finance, </a:t>
            </a:r>
            <a:r>
              <a:rPr lang="en-US" noProof="0" dirty="0" err="1" smtClean="0"/>
              <a:t>Norges</a:t>
            </a:r>
            <a:r>
              <a:rPr lang="en-US" noProof="0" dirty="0" smtClean="0"/>
              <a:t> Bank and Finanstilsynet were established. Information about, among other things, Norwegian and international economic developments and the state of financial markets is exchanged in the tripartite meetings. The meetings constitute an important channel for the exchange of information between the three institutions, and contribute to a comprehensive overview of the financial stability outlook. Such meetings are generally held every six months, but more frequently when needed. Tripartite meeting have been held more frequently in recent years as a result of the financial crisis and the volatile state of international financial markets. Four tripartite meetings were held in 2011, whilst three meetings have been held thus far in 2012.</a:t>
            </a:r>
          </a:p>
          <a:p>
            <a:pPr marL="0" indent="0">
              <a:buFont typeface="Arial" pitchFamily="34" charset="0"/>
              <a:buNone/>
            </a:pPr>
            <a:endParaRPr lang="en-GB" noProof="0" dirty="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13</a:t>
            </a:fld>
            <a:endParaRPr lang="nb-NO"/>
          </a:p>
        </p:txBody>
      </p:sp>
    </p:spTree>
    <p:extLst>
      <p:ext uri="{BB962C8B-B14F-4D97-AF65-F5344CB8AC3E}">
        <p14:creationId xmlns:p14="http://schemas.microsoft.com/office/powerpoint/2010/main" val="23966654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14</a:t>
            </a:fld>
            <a:endParaRPr lang="nb-NO"/>
          </a:p>
        </p:txBody>
      </p:sp>
    </p:spTree>
    <p:extLst>
      <p:ext uri="{BB962C8B-B14F-4D97-AF65-F5344CB8AC3E}">
        <p14:creationId xmlns:p14="http://schemas.microsoft.com/office/powerpoint/2010/main" val="945701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itchFamily="34" charset="0"/>
              <a:buChar char="•"/>
            </a:pPr>
            <a:r>
              <a:rPr lang="en-US" baseline="0" noProof="0" dirty="0" smtClean="0"/>
              <a:t>Nordic credit markets are quite </a:t>
            </a:r>
            <a:r>
              <a:rPr lang="en-US" b="1" baseline="0" noProof="0" dirty="0" smtClean="0"/>
              <a:t>integrated on the supply side</a:t>
            </a:r>
            <a:r>
              <a:rPr lang="en-US" baseline="0" noProof="0" dirty="0" smtClean="0"/>
              <a:t>. Most foreign credit institutions operating in the Nordic countries are domiciled in other Nordic countries. </a:t>
            </a:r>
            <a:br>
              <a:rPr lang="en-US" baseline="0" noProof="0" dirty="0" smtClean="0"/>
            </a:br>
            <a:endParaRPr lang="en-US" baseline="0" noProof="0" dirty="0" smtClean="0"/>
          </a:p>
          <a:p>
            <a:pPr marL="171450" indent="-171450">
              <a:buFont typeface="Arial" pitchFamily="34" charset="0"/>
              <a:buChar char="•"/>
            </a:pPr>
            <a:r>
              <a:rPr lang="en-US" baseline="0" noProof="0" dirty="0" smtClean="0"/>
              <a:t>Foreign institutions domiciled outside the Nordic area have a very small share of the Nordic credit market. Not even in Norway, where the presence of non-Nordic institutions is most visible, does the market share of non-Nordic institutions exceed 2 per cent.</a:t>
            </a:r>
            <a:br>
              <a:rPr lang="en-US" baseline="0" noProof="0" dirty="0" smtClean="0"/>
            </a:br>
            <a:endParaRPr lang="en-US" baseline="0" noProof="0" dirty="0" smtClean="0"/>
          </a:p>
          <a:p>
            <a:pPr marL="171450" indent="-171450">
              <a:buFont typeface="Arial" pitchFamily="34" charset="0"/>
              <a:buChar char="•"/>
            </a:pPr>
            <a:r>
              <a:rPr lang="en-US" baseline="0" noProof="0" dirty="0" smtClean="0"/>
              <a:t>Financial stability in the Nordic region depends on the soundness of credit institutions in the Nordic region as a whole.</a:t>
            </a:r>
            <a:br>
              <a:rPr lang="en-US" baseline="0" noProof="0" dirty="0" smtClean="0"/>
            </a:br>
            <a:endParaRPr lang="en-US" baseline="0" noProof="0" dirty="0" smtClean="0"/>
          </a:p>
          <a:p>
            <a:pPr marL="171450" indent="-171450">
              <a:buFont typeface="Arial" pitchFamily="34" charset="0"/>
              <a:buChar char="•"/>
            </a:pPr>
            <a:r>
              <a:rPr lang="en-US" baseline="0" noProof="0" dirty="0" smtClean="0"/>
              <a:t>Nordic credit institutions’ </a:t>
            </a:r>
            <a:r>
              <a:rPr lang="en-US" b="1" baseline="0" noProof="0" dirty="0" smtClean="0"/>
              <a:t>main competitors </a:t>
            </a:r>
            <a:r>
              <a:rPr lang="en-US" baseline="0" noProof="0" dirty="0" smtClean="0"/>
              <a:t>are other Nordic institutions.</a:t>
            </a:r>
            <a:endParaRPr lang="nb-NO" baseline="0" noProof="0" dirty="0" smtClean="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15</a:t>
            </a:fld>
            <a:endParaRPr lang="nb-NO"/>
          </a:p>
        </p:txBody>
      </p:sp>
    </p:spTree>
    <p:extLst>
      <p:ext uri="{BB962C8B-B14F-4D97-AF65-F5344CB8AC3E}">
        <p14:creationId xmlns:p14="http://schemas.microsoft.com/office/powerpoint/2010/main" val="27274801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itchFamily="34" charset="0"/>
              <a:buChar char="•"/>
            </a:pPr>
            <a:r>
              <a:rPr lang="en-US" baseline="0" noProof="0" dirty="0" smtClean="0"/>
              <a:t>The competitive environment for credit institutions in the Nordic region is chiefly determined by conditions in its home country and in the other Nordic markets. Of course, the EU/EEA </a:t>
            </a:r>
            <a:r>
              <a:rPr lang="en-US" b="1" baseline="0" noProof="0" dirty="0" smtClean="0"/>
              <a:t>principles of home country regulation and single passports</a:t>
            </a:r>
            <a:r>
              <a:rPr lang="en-US" baseline="0" noProof="0" dirty="0" smtClean="0"/>
              <a:t> implies that operating conditions in individual countries are of great importance also for the competitive environment within other markets.</a:t>
            </a:r>
            <a:br>
              <a:rPr lang="en-US" baseline="0" noProof="0" dirty="0" smtClean="0"/>
            </a:br>
            <a:endParaRPr lang="en-US" baseline="0" noProof="0" dirty="0" smtClean="0"/>
          </a:p>
          <a:p>
            <a:pPr marL="171450" indent="-171450">
              <a:buFont typeface="Arial" pitchFamily="34" charset="0"/>
              <a:buChar char="•"/>
            </a:pPr>
            <a:r>
              <a:rPr lang="en-US" baseline="0" noProof="0" dirty="0" smtClean="0"/>
              <a:t>While the Nordic countries share many similarities, there are significant differences. For instance:</a:t>
            </a:r>
          </a:p>
          <a:p>
            <a:pPr marL="628650" lvl="1" indent="-171450">
              <a:buFont typeface="Arial" pitchFamily="34" charset="0"/>
              <a:buChar char="•"/>
            </a:pPr>
            <a:r>
              <a:rPr lang="en-US" baseline="0" noProof="0" dirty="0" smtClean="0"/>
              <a:t>The design of national </a:t>
            </a:r>
            <a:r>
              <a:rPr lang="en-US" b="1" baseline="0" noProof="0" dirty="0" smtClean="0"/>
              <a:t>tax systems </a:t>
            </a:r>
            <a:r>
              <a:rPr lang="en-US" baseline="0" noProof="0" dirty="0" smtClean="0"/>
              <a:t>are results of the balancing of many considerations and priorities, and may be vital for institutions’ operating conditions.</a:t>
            </a:r>
          </a:p>
          <a:p>
            <a:pPr marL="628650" lvl="1" indent="-171450">
              <a:buFont typeface="Arial" pitchFamily="34" charset="0"/>
              <a:buChar char="•"/>
            </a:pPr>
            <a:r>
              <a:rPr lang="en-US" baseline="0" noProof="0" dirty="0" smtClean="0"/>
              <a:t>Credit institutions are subject to different types of </a:t>
            </a:r>
            <a:r>
              <a:rPr lang="en-US" b="1" baseline="0" noProof="0" dirty="0" smtClean="0"/>
              <a:t>fees and/or levies </a:t>
            </a:r>
            <a:r>
              <a:rPr lang="en-US" baseline="0" noProof="0" dirty="0" smtClean="0"/>
              <a:t>in many countries.</a:t>
            </a:r>
          </a:p>
          <a:p>
            <a:pPr marL="628650" lvl="1" indent="-171450">
              <a:buFont typeface="Arial" pitchFamily="34" charset="0"/>
              <a:buChar char="•"/>
            </a:pPr>
            <a:r>
              <a:rPr lang="en-US" baseline="0" noProof="0" dirty="0" smtClean="0"/>
              <a:t>Market </a:t>
            </a:r>
            <a:r>
              <a:rPr lang="en-US" b="1" baseline="0" noProof="0" dirty="0" smtClean="0"/>
              <a:t>expectations of government support </a:t>
            </a:r>
            <a:r>
              <a:rPr lang="en-US" baseline="0" noProof="0" dirty="0" smtClean="0"/>
              <a:t>in crises varies across countries, and may have a significant impact on institutions’ funding costs.</a:t>
            </a:r>
          </a:p>
          <a:p>
            <a:pPr marL="628650" lvl="1" indent="-171450">
              <a:buFont typeface="Arial" pitchFamily="34" charset="0"/>
              <a:buChar char="•"/>
            </a:pPr>
            <a:r>
              <a:rPr lang="en-US" baseline="0" noProof="0" dirty="0" smtClean="0"/>
              <a:t>Capital requirements and other </a:t>
            </a:r>
            <a:r>
              <a:rPr lang="en-US" b="1" baseline="0" noProof="0" dirty="0" smtClean="0"/>
              <a:t>prudential requirements </a:t>
            </a:r>
            <a:r>
              <a:rPr lang="en-US" baseline="0" noProof="0" dirty="0" smtClean="0"/>
              <a:t>may vary from country to country, and may affect institutions’ costs.</a:t>
            </a:r>
            <a:endParaRPr lang="nb-NO" baseline="0" noProof="0" dirty="0" smtClean="0"/>
          </a:p>
          <a:p>
            <a:pPr marL="171450" indent="-171450">
              <a:buFont typeface="Arial" pitchFamily="34" charset="0"/>
              <a:buChar char="•"/>
            </a:pPr>
            <a:endParaRPr lang="nb-NO" baseline="0" noProof="0" dirty="0" smtClean="0"/>
          </a:p>
          <a:p>
            <a:pPr marL="171450" indent="-171450">
              <a:buFont typeface="Arial" pitchFamily="34" charset="0"/>
              <a:buChar char="•"/>
            </a:pPr>
            <a:r>
              <a:rPr lang="en-US" baseline="0" noProof="0" dirty="0" smtClean="0"/>
              <a:t>It is in general </a:t>
            </a:r>
            <a:r>
              <a:rPr lang="en-US" b="1" baseline="0" noProof="0" dirty="0" smtClean="0"/>
              <a:t>difficult to holistically assess</a:t>
            </a:r>
            <a:r>
              <a:rPr lang="en-US" baseline="0" noProof="0" dirty="0" smtClean="0"/>
              <a:t> the competitive environment of credit institutions domiciled in different Nordic countries, due to the complexity of the determining circumstances and their interaction. </a:t>
            </a:r>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16</a:t>
            </a:fld>
            <a:endParaRPr lang="nb-NO"/>
          </a:p>
        </p:txBody>
      </p:sp>
    </p:spTree>
    <p:extLst>
      <p:ext uri="{BB962C8B-B14F-4D97-AF65-F5344CB8AC3E}">
        <p14:creationId xmlns:p14="http://schemas.microsoft.com/office/powerpoint/2010/main" val="2727480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itchFamily="34" charset="0"/>
              <a:buChar char="•"/>
            </a:pPr>
            <a:r>
              <a:rPr lang="en-US" baseline="0" noProof="0" dirty="0" smtClean="0"/>
              <a:t>In the Scandinavian countries, all banks contribute to various guarantee funds. Purposes and fees differ somewhat from country to country, but the schemes are generally quite similar.</a:t>
            </a:r>
            <a:br>
              <a:rPr lang="en-US" baseline="0" noProof="0" dirty="0" smtClean="0"/>
            </a:br>
            <a:endParaRPr lang="en-US" baseline="0" noProof="0" dirty="0" smtClean="0"/>
          </a:p>
          <a:p>
            <a:pPr marL="171450" indent="-171450">
              <a:buFont typeface="Arial" pitchFamily="34" charset="0"/>
              <a:buChar char="•"/>
            </a:pPr>
            <a:r>
              <a:rPr lang="en-US" baseline="0" noProof="0" dirty="0" smtClean="0"/>
              <a:t>The existence of pre-funded guarantee funds may be beneficial for sector confidence and banks’ funding costs, as the built-up capital may serve as a “cushion” in times of financial distress. </a:t>
            </a:r>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17</a:t>
            </a:fld>
            <a:endParaRPr lang="nb-NO"/>
          </a:p>
        </p:txBody>
      </p:sp>
    </p:spTree>
    <p:extLst>
      <p:ext uri="{BB962C8B-B14F-4D97-AF65-F5344CB8AC3E}">
        <p14:creationId xmlns:p14="http://schemas.microsoft.com/office/powerpoint/2010/main" val="27274801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itchFamily="34" charset="0"/>
              <a:buChar char="•"/>
            </a:pPr>
            <a:r>
              <a:rPr lang="en-GB" b="1" noProof="0" dirty="0" smtClean="0"/>
              <a:t>The Norwegian Banks’ Guarantee Fund is the pre-funding of the Norwegian deposit guarantee scheme (DGS), but has a much wider</a:t>
            </a:r>
            <a:r>
              <a:rPr lang="en-GB" b="1" baseline="0" noProof="0" dirty="0" smtClean="0"/>
              <a:t> scope than conventional DGS funds</a:t>
            </a:r>
            <a:r>
              <a:rPr lang="en-GB" b="1" noProof="0" dirty="0" smtClean="0"/>
              <a:t>.</a:t>
            </a:r>
            <a:r>
              <a:rPr lang="en-GB" b="1" baseline="0" noProof="0" dirty="0" smtClean="0"/>
              <a:t> </a:t>
            </a:r>
            <a:r>
              <a:rPr lang="en-US" b="1" baseline="0" noProof="0" dirty="0" smtClean="0"/>
              <a:t>The Norwegian </a:t>
            </a:r>
            <a:r>
              <a:rPr lang="en-GB" b="1" noProof="0" dirty="0" smtClean="0"/>
              <a:t>Banks’ Guarantee </a:t>
            </a:r>
            <a:r>
              <a:rPr lang="en-US" b="1" baseline="0" noProof="0" dirty="0" smtClean="0"/>
              <a:t>Fund may grant support to a bank in order to ensure that it can fulfill its obligations or continue its activities, or to ensure an orderly winding-up of the bank. </a:t>
            </a:r>
            <a:br>
              <a:rPr lang="en-US" b="1" baseline="0" noProof="0" dirty="0" smtClean="0"/>
            </a:br>
            <a:endParaRPr lang="en-US" b="1" baseline="0" noProof="0" dirty="0" smtClean="0"/>
          </a:p>
          <a:p>
            <a:pPr marL="171450" indent="-171450">
              <a:buFont typeface="Arial" pitchFamily="34" charset="0"/>
              <a:buChar char="•"/>
            </a:pPr>
            <a:r>
              <a:rPr lang="en-US" b="0" baseline="0" noProof="0" dirty="0" smtClean="0"/>
              <a:t>The Fund may, for example, </a:t>
            </a:r>
          </a:p>
          <a:p>
            <a:pPr marL="628650" lvl="1" indent="-171450">
              <a:buFont typeface="Arial" pitchFamily="34" charset="0"/>
              <a:buChar char="•"/>
            </a:pPr>
            <a:r>
              <a:rPr lang="en-US" b="0" baseline="0" noProof="0" dirty="0" smtClean="0"/>
              <a:t>provide guarantees or other forms of support to protect deposits or cover losses that are not normally covered by the deposit guarantee scheme,</a:t>
            </a:r>
          </a:p>
          <a:p>
            <a:pPr marL="628650" lvl="1" indent="-171450">
              <a:buFont typeface="Arial" pitchFamily="34" charset="0"/>
              <a:buChar char="•"/>
            </a:pPr>
            <a:r>
              <a:rPr lang="en-US" b="0" baseline="0" noProof="0" dirty="0" smtClean="0"/>
              <a:t>provide liquidity support, loans or guarantees for loans or </a:t>
            </a:r>
            <a:r>
              <a:rPr lang="en-US" b="0" baseline="0" noProof="0" dirty="0" err="1" smtClean="0"/>
              <a:t>fulfilment</a:t>
            </a:r>
            <a:r>
              <a:rPr lang="en-US" b="0" baseline="0" noProof="0" dirty="0" smtClean="0"/>
              <a:t> of other liabilities,</a:t>
            </a:r>
          </a:p>
          <a:p>
            <a:pPr marL="628650" lvl="1" indent="-171450">
              <a:buFont typeface="Arial" pitchFamily="34" charset="0"/>
              <a:buChar char="•"/>
            </a:pPr>
            <a:r>
              <a:rPr lang="en-US" b="0" baseline="0" noProof="0" dirty="0" smtClean="0"/>
              <a:t>inject equity capital or provide equity capital guarantees, and</a:t>
            </a:r>
          </a:p>
          <a:p>
            <a:pPr marL="628650" lvl="1" indent="-171450">
              <a:buFont typeface="Arial" pitchFamily="34" charset="0"/>
              <a:buChar char="•"/>
            </a:pPr>
            <a:r>
              <a:rPr lang="en-US" b="0" baseline="0" noProof="0" dirty="0" smtClean="0"/>
              <a:t>cover losses incurred by creditors or certain groups of creditors as a result of a bank’s liquidity or solvency problems.</a:t>
            </a:r>
            <a:r>
              <a:rPr lang="en-US" b="1" baseline="0" noProof="0" dirty="0" smtClean="0"/>
              <a:t/>
            </a:r>
            <a:br>
              <a:rPr lang="en-US" b="1" baseline="0" noProof="0" dirty="0" smtClean="0"/>
            </a:br>
            <a:endParaRPr lang="en-US" b="1" baseline="0" noProof="0" dirty="0" smtClean="0"/>
          </a:p>
          <a:p>
            <a:pPr marL="171450" indent="-171450">
              <a:buFont typeface="Arial" pitchFamily="34" charset="0"/>
              <a:buChar char="•"/>
            </a:pPr>
            <a:r>
              <a:rPr lang="en-GB" b="1" noProof="0" dirty="0" smtClean="0"/>
              <a:t>The Guarantee Fund is in many ways similar to various</a:t>
            </a:r>
            <a:r>
              <a:rPr lang="en-GB" b="1" baseline="0" noProof="0" dirty="0" smtClean="0"/>
              <a:t> proposed and established resolution/recovery funds.</a:t>
            </a:r>
            <a:r>
              <a:rPr lang="en-US" baseline="0" noProof="0" dirty="0" smtClean="0"/>
              <a:t/>
            </a:r>
            <a:br>
              <a:rPr lang="en-US" baseline="0" noProof="0" dirty="0" smtClean="0"/>
            </a:br>
            <a:endParaRPr lang="en-US" baseline="0" noProof="0" dirty="0" smtClean="0"/>
          </a:p>
          <a:p>
            <a:pPr marL="171450" indent="-171450">
              <a:buFont typeface="Arial" pitchFamily="34" charset="0"/>
              <a:buChar char="•"/>
            </a:pPr>
            <a:r>
              <a:rPr lang="en-US" baseline="0" noProof="0" dirty="0" smtClean="0"/>
              <a:t>The Fund’s equity capital was approx. NOK 24bn per year-end 2012, which corresponds to 0.6 per cent of all banks’ total assets.</a:t>
            </a:r>
          </a:p>
          <a:p>
            <a:pPr marL="171450" indent="-171450">
              <a:buFont typeface="Arial" pitchFamily="34" charset="0"/>
              <a:buChar char="•"/>
            </a:pPr>
            <a:endParaRPr lang="en-US" baseline="0" noProof="0" dirty="0" smtClean="0"/>
          </a:p>
          <a:p>
            <a:pPr marL="171450" indent="-171450">
              <a:buFont typeface="Arial" pitchFamily="34" charset="0"/>
              <a:buChar char="•"/>
            </a:pPr>
            <a:r>
              <a:rPr lang="en-US" baseline="0" noProof="0" dirty="0" smtClean="0"/>
              <a:t>The Fund is financed by annual fees paid by member banks (membership is compulsory for all Norwegian banks, and voluntary for branches of foreign banks). The individual bank’s annual fee shall be equal to the sum of 0.1 per cent of total guaranteed deposits plus 0.05 per cent of its risk-weighted assets. There is an increase or decrease of this “base fee”, however, depending on whether the bank’s Tier 1 capital ratio is below or above 8 per cent.</a:t>
            </a:r>
            <a:r>
              <a:rPr lang="en-GB" baseline="0" noProof="0" dirty="0" smtClean="0"/>
              <a:t/>
            </a:r>
            <a:br>
              <a:rPr lang="en-GB" baseline="0" noProof="0" dirty="0" smtClean="0"/>
            </a:br>
            <a:endParaRPr lang="en-GB" baseline="0" noProof="0" dirty="0" smtClean="0"/>
          </a:p>
          <a:p>
            <a:pPr marL="171450" indent="-171450">
              <a:buFont typeface="Arial" pitchFamily="34" charset="0"/>
              <a:buChar char="•"/>
            </a:pPr>
            <a:r>
              <a:rPr lang="en-GB" baseline="0" noProof="0" dirty="0" smtClean="0"/>
              <a:t>The Fund’s target level is </a:t>
            </a:r>
            <a:r>
              <a:rPr lang="en-US" baseline="0" noProof="0" dirty="0" smtClean="0"/>
              <a:t>equal to the sum of 1.5 per cent of banks' aggregate guaranteed deposits plus 0.5 per cent of banks' aggregate risk-weighted assets. The actual size of the Fund is slightly above this target level.</a:t>
            </a:r>
            <a:br>
              <a:rPr lang="en-US" baseline="0" noProof="0" dirty="0" smtClean="0"/>
            </a:br>
            <a:endParaRPr lang="en-US" baseline="0" noProof="0" dirty="0" smtClean="0"/>
          </a:p>
          <a:p>
            <a:pPr marL="171450" indent="-171450">
              <a:buFont typeface="Arial" pitchFamily="34" charset="0"/>
              <a:buChar char="•"/>
            </a:pPr>
            <a:r>
              <a:rPr lang="en-US" baseline="0" noProof="0" dirty="0" smtClean="0"/>
              <a:t>Last year, the </a:t>
            </a:r>
            <a:r>
              <a:rPr lang="en-US" baseline="0" noProof="0" dirty="0" err="1" smtClean="0"/>
              <a:t>Storting</a:t>
            </a:r>
            <a:r>
              <a:rPr lang="en-US" baseline="0" noProof="0" dirty="0" smtClean="0"/>
              <a:t> made an important change in the law regulating the </a:t>
            </a:r>
            <a:r>
              <a:rPr lang="en-GB" noProof="0" dirty="0" smtClean="0"/>
              <a:t>Guarantee Fund,</a:t>
            </a:r>
            <a:r>
              <a:rPr lang="en-GB" baseline="0" noProof="0" dirty="0" smtClean="0"/>
              <a:t> such that banks (from 2013) have to pay their full annual fee every year. Previously, </a:t>
            </a:r>
            <a:r>
              <a:rPr lang="en-US" baseline="0" noProof="0" dirty="0" smtClean="0"/>
              <a:t>banks were not obliged to actually pay the annual fee if the Fund were at or above its target level. This will allow the Fund to build up capital, so that it is better prepared to handle potential problems in larger banks, and problems affecting several banks at once. Because the Fund’s capital has exceeded the target level in some years, there have been several instances where banks have not had to pay the annual fees, most recently in 2011 and 2012 (see chart).</a:t>
            </a:r>
            <a:br>
              <a:rPr lang="en-US" baseline="0" noProof="0" dirty="0" smtClean="0"/>
            </a:br>
            <a:endParaRPr lang="en-US" baseline="0" noProof="0" dirty="0" smtClean="0"/>
          </a:p>
          <a:p>
            <a:pPr marL="171450" indent="-171450">
              <a:buFont typeface="Arial" pitchFamily="34" charset="0"/>
              <a:buChar char="•"/>
            </a:pPr>
            <a:r>
              <a:rPr lang="en-US" baseline="0" noProof="0" dirty="0" smtClean="0"/>
              <a:t>The Ministry has asked </a:t>
            </a:r>
            <a:r>
              <a:rPr lang="en-US" b="1" baseline="0" noProof="0" dirty="0" smtClean="0"/>
              <a:t>the Banking Law Commission </a:t>
            </a:r>
            <a:r>
              <a:rPr lang="en-US" baseline="0" noProof="0" dirty="0" smtClean="0"/>
              <a:t>to consider and draft a revision of the Norwegian Guarantee Schemes Act and related regulations.</a:t>
            </a:r>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18</a:t>
            </a:fld>
            <a:endParaRPr lang="nb-NO"/>
          </a:p>
        </p:txBody>
      </p:sp>
    </p:spTree>
    <p:extLst>
      <p:ext uri="{BB962C8B-B14F-4D97-AF65-F5344CB8AC3E}">
        <p14:creationId xmlns:p14="http://schemas.microsoft.com/office/powerpoint/2010/main" val="94570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itchFamily="34" charset="0"/>
              <a:buChar char="•"/>
            </a:pPr>
            <a:r>
              <a:rPr lang="en-US" noProof="0" dirty="0" smtClean="0"/>
              <a:t>Different methods for risk-weighing banks’ assets gives</a:t>
            </a:r>
            <a:r>
              <a:rPr lang="en-US" baseline="0" noProof="0" dirty="0" smtClean="0"/>
              <a:t> different capital adequacy ratios. For instance, use of the </a:t>
            </a:r>
            <a:r>
              <a:rPr lang="en-US" baseline="0" noProof="0" dirty="0" err="1" smtClean="0"/>
              <a:t>standardised</a:t>
            </a:r>
            <a:r>
              <a:rPr lang="en-US" baseline="0" noProof="0" dirty="0" smtClean="0"/>
              <a:t> approach will typically give significantly higher risk-weighted assets – and thus a lower capital adequacy ratio – than the IRB approach. Moreover, the IRB approach is applied differently from country to country and between banks. </a:t>
            </a:r>
            <a:br>
              <a:rPr lang="en-US" baseline="0" noProof="0" dirty="0" smtClean="0"/>
            </a:br>
            <a:endParaRPr lang="en-US" baseline="0" noProof="0" dirty="0" smtClean="0"/>
          </a:p>
          <a:p>
            <a:pPr marL="171450" indent="-171450">
              <a:buFont typeface="Arial" pitchFamily="34" charset="0"/>
              <a:buChar char="•"/>
            </a:pPr>
            <a:r>
              <a:rPr lang="en-US" baseline="0" noProof="0" dirty="0" smtClean="0"/>
              <a:t>Differences in risk-weighted capital adequacy ratios may stem from </a:t>
            </a:r>
          </a:p>
          <a:p>
            <a:pPr marL="628650" lvl="1" indent="-171450">
              <a:buFont typeface="Arial" pitchFamily="34" charset="0"/>
              <a:buChar char="•"/>
            </a:pPr>
            <a:r>
              <a:rPr lang="en-US" baseline="0" noProof="0" dirty="0" smtClean="0"/>
              <a:t>differences in actual risk, </a:t>
            </a:r>
          </a:p>
          <a:p>
            <a:pPr marL="628650" lvl="1" indent="-171450">
              <a:buFont typeface="Arial" pitchFamily="34" charset="0"/>
              <a:buChar char="•"/>
            </a:pPr>
            <a:r>
              <a:rPr lang="en-US" baseline="0" noProof="0" dirty="0" smtClean="0"/>
              <a:t>differences in how risk is quantified by banks and </a:t>
            </a:r>
          </a:p>
          <a:p>
            <a:pPr marL="628650" lvl="1" indent="-171450">
              <a:buFont typeface="Arial" pitchFamily="34" charset="0"/>
              <a:buChar char="•"/>
            </a:pPr>
            <a:r>
              <a:rPr lang="en-US" baseline="0" noProof="0" dirty="0" smtClean="0"/>
              <a:t>the degree to which IRB model weights have replaced </a:t>
            </a:r>
            <a:r>
              <a:rPr lang="en-US" baseline="0" noProof="0" dirty="0" err="1" smtClean="0"/>
              <a:t>standardised</a:t>
            </a:r>
            <a:r>
              <a:rPr lang="en-US" baseline="0" noProof="0" dirty="0" smtClean="0"/>
              <a:t> weights.</a:t>
            </a:r>
            <a:br>
              <a:rPr lang="en-US" baseline="0" noProof="0" dirty="0" smtClean="0"/>
            </a:br>
            <a:endParaRPr lang="nb-NO" baseline="0" noProof="0" dirty="0" smtClean="0"/>
          </a:p>
          <a:p>
            <a:pPr marL="628650" lvl="1" indent="-171450">
              <a:buFont typeface="Arial" pitchFamily="34" charset="0"/>
              <a:buChar char="•"/>
            </a:pPr>
            <a:endParaRPr lang="nb-NO" u="sng" baseline="0" noProof="0" dirty="0" smtClean="0"/>
          </a:p>
          <a:p>
            <a:pPr marL="0" lvl="0" indent="0">
              <a:buFont typeface="Arial" pitchFamily="34" charset="0"/>
              <a:buNone/>
            </a:pPr>
            <a:r>
              <a:rPr lang="nb-NO" u="sng" noProof="0" dirty="0" smtClean="0"/>
              <a:t>Merknad</a:t>
            </a:r>
            <a:r>
              <a:rPr lang="nb-NO" noProof="0" dirty="0" smtClean="0"/>
              <a:t>:</a:t>
            </a:r>
          </a:p>
          <a:p>
            <a:pPr marL="171450" indent="-171450">
              <a:buFont typeface="Arial" pitchFamily="34" charset="0"/>
              <a:buChar char="•"/>
            </a:pPr>
            <a:r>
              <a:rPr lang="nb-NO" noProof="0" dirty="0" smtClean="0"/>
              <a:t>Høyre</a:t>
            </a:r>
            <a:r>
              <a:rPr lang="nb-NO" baseline="0" noProof="0" dirty="0" smtClean="0"/>
              <a:t> side av figuren viser hva bankenes rene kjernekapitaldekning ville ha vært etter (de forventede) Basel III-reglene, uten Basel I-gulvet. Sammenlignet med gjeldende regler, innebærer Basel III-reglene noe strengere krav til beregningsgrunnlaget og til hva som kan telles med som ren kjernekapital.</a:t>
            </a:r>
          </a:p>
          <a:p>
            <a:pPr marL="171450" indent="-171450">
              <a:buFont typeface="Arial" pitchFamily="34" charset="0"/>
              <a:buChar char="•"/>
            </a:pPr>
            <a:endParaRPr lang="nb-NO" baseline="0" noProof="0" dirty="0" smtClean="0"/>
          </a:p>
          <a:p>
            <a:pPr marL="171450" indent="-171450">
              <a:buFont typeface="Arial" pitchFamily="34" charset="0"/>
              <a:buChar char="•"/>
            </a:pPr>
            <a:r>
              <a:rPr lang="nb-NO" baseline="0" noProof="0" dirty="0" smtClean="0"/>
              <a:t>Venstre side av figuren viser Baselkomiteens «</a:t>
            </a:r>
            <a:r>
              <a:rPr lang="nb-NO" baseline="0" noProof="0" dirty="0" err="1" smtClean="0"/>
              <a:t>leverage</a:t>
            </a:r>
            <a:r>
              <a:rPr lang="nb-NO" baseline="0" noProof="0" dirty="0" smtClean="0"/>
              <a:t> ratio», altså egenkapital (omtrent det samme som ren kjernekapital) i prosent av den </a:t>
            </a:r>
            <a:r>
              <a:rPr lang="nb-NO" baseline="0" noProof="0" dirty="0" err="1" smtClean="0"/>
              <a:t>uvektede</a:t>
            </a:r>
            <a:r>
              <a:rPr lang="nb-NO" baseline="0" noProof="0" dirty="0" smtClean="0"/>
              <a:t> balansen.</a:t>
            </a:r>
            <a:br>
              <a:rPr lang="nb-NO" baseline="0" noProof="0" dirty="0" smtClean="0"/>
            </a:br>
            <a:endParaRPr lang="nb-NO" baseline="0" noProof="0" dirty="0" smtClean="0"/>
          </a:p>
          <a:p>
            <a:pPr marL="171450" marR="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nb-NO" baseline="0" noProof="0" dirty="0" smtClean="0"/>
              <a:t>Forskjellen mellom de svenske og norske bankene her viser at svenske banker har </a:t>
            </a:r>
            <a:r>
              <a:rPr lang="nb-NO" b="1" baseline="0" noProof="0" dirty="0" smtClean="0"/>
              <a:t>lavere risikovekter </a:t>
            </a:r>
            <a:r>
              <a:rPr lang="nb-NO" baseline="0" noProof="0" dirty="0" smtClean="0"/>
              <a:t>på sine eiendeler enn det norske banker har. Forskjellen i risikovekting kan i utgangspunktet antas å ha sammenheng med lavere risiko i de svenske porteføljene, men vi vet at også forskjeller i bruk av IRB-metoden har betydning. </a:t>
            </a:r>
          </a:p>
          <a:p>
            <a:pPr marL="171450" indent="-171450">
              <a:buFont typeface="Arial" pitchFamily="34" charset="0"/>
              <a:buChar char="•"/>
            </a:pPr>
            <a:endParaRPr lang="nb-NO" noProof="0" dirty="0" smtClean="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19</a:t>
            </a:fld>
            <a:endParaRPr lang="nb-NO"/>
          </a:p>
        </p:txBody>
      </p:sp>
    </p:spTree>
    <p:extLst>
      <p:ext uri="{BB962C8B-B14F-4D97-AF65-F5344CB8AC3E}">
        <p14:creationId xmlns:p14="http://schemas.microsoft.com/office/powerpoint/2010/main" val="2727480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2</a:t>
            </a:fld>
            <a:endParaRPr lang="nb-NO"/>
          </a:p>
        </p:txBody>
      </p:sp>
    </p:spTree>
    <p:extLst>
      <p:ext uri="{BB962C8B-B14F-4D97-AF65-F5344CB8AC3E}">
        <p14:creationId xmlns:p14="http://schemas.microsoft.com/office/powerpoint/2010/main" val="945701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itchFamily="34" charset="0"/>
              <a:buChar char="•"/>
            </a:pPr>
            <a:r>
              <a:rPr lang="en-US" dirty="0" smtClean="0"/>
              <a:t>The introduction of Basel II had a significant impact on residential mortgage loan risk weights.</a:t>
            </a:r>
            <a:r>
              <a:rPr lang="en-US" baseline="0" dirty="0" smtClean="0"/>
              <a:t> </a:t>
            </a:r>
            <a:r>
              <a:rPr lang="en-US" dirty="0" smtClean="0"/>
              <a:t>For Nordic IRB banks, the risk weight for most residential mortgage loans declined from 50 per cent (Basel I) to a range between 6 to 18 per cent. </a:t>
            </a:r>
            <a:br>
              <a:rPr lang="en-US" dirty="0" smtClean="0"/>
            </a:br>
            <a:endParaRPr lang="en-US" dirty="0" smtClean="0"/>
          </a:p>
          <a:p>
            <a:pPr marL="171450" indent="-171450">
              <a:buFont typeface="Arial" pitchFamily="34" charset="0"/>
              <a:buChar char="•"/>
            </a:pPr>
            <a:r>
              <a:rPr lang="en-US" dirty="0" smtClean="0"/>
              <a:t>The risk weights tend to be lower in the Nordic area than elsewhere in Europe. Most likely this is due to a historic record of relatively low default rates (also when including the years around the Nordic banking crises in the 1980s and 1990s), combined with the fact that the current economic climate is relatively benign in the Nordic area compared with the rest of Europe. Structural differences such as the social safety net associated with the Nordic welfare state may also be part of the explanation.</a:t>
            </a:r>
            <a:br>
              <a:rPr lang="en-US" dirty="0" smtClean="0"/>
            </a:br>
            <a:endParaRPr lang="en-US" dirty="0" smtClean="0"/>
          </a:p>
          <a:p>
            <a:pPr marL="171450" indent="-171450">
              <a:buFont typeface="Arial" pitchFamily="34" charset="0"/>
              <a:buChar char="•"/>
            </a:pPr>
            <a:r>
              <a:rPr lang="en-US" u="sng" dirty="0" smtClean="0"/>
              <a:t>Chart note</a:t>
            </a:r>
            <a:r>
              <a:rPr lang="en-US" dirty="0" smtClean="0"/>
              <a:t>: Nordic banks are highlighted in red.</a:t>
            </a:r>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20</a:t>
            </a:fld>
            <a:endParaRPr lang="nb-NO"/>
          </a:p>
        </p:txBody>
      </p:sp>
    </p:spTree>
    <p:extLst>
      <p:ext uri="{BB962C8B-B14F-4D97-AF65-F5344CB8AC3E}">
        <p14:creationId xmlns:p14="http://schemas.microsoft.com/office/powerpoint/2010/main" val="20307217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21</a:t>
            </a:fld>
            <a:endParaRPr lang="nb-NO"/>
          </a:p>
        </p:txBody>
      </p:sp>
    </p:spTree>
    <p:extLst>
      <p:ext uri="{BB962C8B-B14F-4D97-AF65-F5344CB8AC3E}">
        <p14:creationId xmlns:p14="http://schemas.microsoft.com/office/powerpoint/2010/main" val="945701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22</a:t>
            </a:fld>
            <a:endParaRPr lang="nb-NO"/>
          </a:p>
        </p:txBody>
      </p:sp>
    </p:spTree>
    <p:extLst>
      <p:ext uri="{BB962C8B-B14F-4D97-AF65-F5344CB8AC3E}">
        <p14:creationId xmlns:p14="http://schemas.microsoft.com/office/powerpoint/2010/main" val="41071481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itchFamily="34" charset="0"/>
              <a:buChar char="•"/>
            </a:pPr>
            <a:r>
              <a:rPr lang="en-GB" noProof="0" dirty="0" smtClean="0"/>
              <a:t>This chart details the key elements of the Norwegian implementation of Basel III/CRD IV</a:t>
            </a:r>
            <a:r>
              <a:rPr lang="en-GB" baseline="0" noProof="0" dirty="0" smtClean="0"/>
              <a:t> (new capital adequacy requirements for Norwegian credit institutions and investment firms). While the new rules came into force on 1 July 2013, the requirements are to be gradually increased. We have </a:t>
            </a:r>
            <a:r>
              <a:rPr lang="en-GB" b="1" baseline="0" noProof="0" dirty="0" smtClean="0"/>
              <a:t>chosen to introduce the new requirements somewhat earlier than what is required by the international transposition dates </a:t>
            </a:r>
            <a:r>
              <a:rPr lang="en-GB" baseline="0" noProof="0" dirty="0" smtClean="0"/>
              <a:t>(Basel III/ CRD IV).</a:t>
            </a:r>
            <a:br>
              <a:rPr lang="en-GB" baseline="0" noProof="0" dirty="0" smtClean="0"/>
            </a:br>
            <a:endParaRPr lang="en-GB" baseline="0" noProof="0" dirty="0" smtClean="0"/>
          </a:p>
          <a:p>
            <a:pPr marL="171450" indent="-171450">
              <a:buFont typeface="Arial" pitchFamily="34" charset="0"/>
              <a:buChar char="•"/>
            </a:pPr>
            <a:r>
              <a:rPr lang="en-GB" noProof="0" dirty="0" smtClean="0"/>
              <a:t>The rules state that credit institutions shall have a CET1 capital ratio of at least 4.5 per cent. The current 8 per cent total capital ratio minimum requirement is continued, meaning that there will be an additional requirement of at least 3.5 per cent tier 1 or tier 2 capital. </a:t>
            </a:r>
            <a:br>
              <a:rPr lang="en-GB" noProof="0" dirty="0" smtClean="0"/>
            </a:br>
            <a:endParaRPr lang="en-GB" noProof="0" dirty="0" smtClean="0"/>
          </a:p>
          <a:p>
            <a:pPr marL="171450" indent="-171450">
              <a:buFont typeface="Arial" pitchFamily="34" charset="0"/>
              <a:buChar char="•"/>
            </a:pPr>
            <a:r>
              <a:rPr lang="en-GB" noProof="0" dirty="0" smtClean="0"/>
              <a:t>Moreover, the rules include a 2.5 per cent capital </a:t>
            </a:r>
            <a:r>
              <a:rPr lang="en-GB" b="1" noProof="0" dirty="0" smtClean="0"/>
              <a:t>conservation buffer </a:t>
            </a:r>
            <a:r>
              <a:rPr lang="en-GB" noProof="0" dirty="0" smtClean="0"/>
              <a:t>requirement and a 2 per cent </a:t>
            </a:r>
            <a:r>
              <a:rPr lang="en-GB" b="1" noProof="0" dirty="0" smtClean="0"/>
              <a:t>systemic risk buffer </a:t>
            </a:r>
            <a:r>
              <a:rPr lang="en-GB" noProof="0" dirty="0" smtClean="0"/>
              <a:t>requirement, both of which will have to be met by CET1 capital. The sum of the new minimum CET1 capital ratio requirement and these buffer requirements is a 9 per cent CET1 capital requirement, effective from 1 July 2013. This is equivalent to the EBA's CET1 capital ratio target level of 9 per cent for the 71 largest banks in the EEA area, which Finanstilsynet (the Financial Supervisory Authority of Norway) has said all Norwegian credit institutions should also fulfil. Per year-end 2012, all Norwegian credit institutions had a CET1 capital ratio of at least 9 per cent.</a:t>
            </a:r>
            <a:br>
              <a:rPr lang="en-GB" noProof="0" dirty="0" smtClean="0"/>
            </a:br>
            <a:r>
              <a:rPr lang="en-GB" noProof="0" dirty="0" smtClean="0"/>
              <a:t> </a:t>
            </a:r>
          </a:p>
          <a:p>
            <a:pPr marL="171450" indent="-171450">
              <a:buFont typeface="Arial" pitchFamily="34" charset="0"/>
              <a:buChar char="•"/>
            </a:pPr>
            <a:r>
              <a:rPr lang="en-GB" noProof="0" dirty="0" smtClean="0"/>
              <a:t>The rules prescribe an increase in the systemic risk buffer requirement from 2 to 3 per cent for all credit institutions from 1 July 2014, so that there in total will be a CET1 capital ratio requirement of 10 per cent from 1 July 2014. </a:t>
            </a:r>
            <a:br>
              <a:rPr lang="en-GB" noProof="0" dirty="0" smtClean="0"/>
            </a:br>
            <a:endParaRPr lang="en-GB" noProof="0" dirty="0" smtClean="0"/>
          </a:p>
          <a:p>
            <a:pPr marL="171450" indent="-171450">
              <a:buFont typeface="Arial" pitchFamily="34" charset="0"/>
              <a:buChar char="•"/>
            </a:pPr>
            <a:r>
              <a:rPr lang="en-GB" noProof="0" dirty="0" smtClean="0"/>
              <a:t>There</a:t>
            </a:r>
            <a:r>
              <a:rPr lang="en-GB" baseline="0" noProof="0" dirty="0" smtClean="0"/>
              <a:t> will </a:t>
            </a:r>
            <a:r>
              <a:rPr lang="en-GB" noProof="0" dirty="0" smtClean="0"/>
              <a:t>furthermore be a </a:t>
            </a:r>
            <a:r>
              <a:rPr lang="en-GB" b="1" noProof="0" dirty="0" smtClean="0"/>
              <a:t>separate capital buffer requirement for systemically important financial institutions </a:t>
            </a:r>
            <a:r>
              <a:rPr lang="en-GB" noProof="0" dirty="0" smtClean="0"/>
              <a:t>(SIFIs) of 1 per cent CET1 capital from 1 July 2015, increased to 2 per cent CET1 capital from 1 July 2016.</a:t>
            </a:r>
            <a:br>
              <a:rPr lang="en-GB" noProof="0" dirty="0" smtClean="0"/>
            </a:br>
            <a:r>
              <a:rPr lang="en-GB" noProof="0" dirty="0" smtClean="0"/>
              <a:t> </a:t>
            </a:r>
          </a:p>
          <a:p>
            <a:pPr marL="171450" indent="-171450">
              <a:buFont typeface="Arial" pitchFamily="34" charset="0"/>
              <a:buChar char="•"/>
            </a:pPr>
            <a:r>
              <a:rPr lang="en-GB" noProof="0" dirty="0" smtClean="0"/>
              <a:t>The increases in the systemic risk buffer requirement and the capital buffer requirement for SIFIs may require a gradual increase in Norwegian credit institutions' CET1 capital ratios. </a:t>
            </a:r>
          </a:p>
          <a:p>
            <a:pPr marL="171450" indent="-171450">
              <a:buFont typeface="Arial" pitchFamily="34" charset="0"/>
              <a:buChar char="•"/>
            </a:pPr>
            <a:endParaRPr lang="en-GB" noProof="0" dirty="0" smtClean="0"/>
          </a:p>
          <a:p>
            <a:pPr marL="171450" indent="-171450">
              <a:buFont typeface="Arial" pitchFamily="34" charset="0"/>
              <a:buChar char="•"/>
            </a:pPr>
            <a:r>
              <a:rPr lang="en-GB" noProof="0" dirty="0" smtClean="0"/>
              <a:t>MERKNAD: Tier 2 capital = subordinated debt = </a:t>
            </a:r>
            <a:r>
              <a:rPr lang="en-GB" noProof="0" dirty="0" err="1" smtClean="0"/>
              <a:t>ansvarlige</a:t>
            </a:r>
            <a:r>
              <a:rPr lang="en-GB" noProof="0" dirty="0" smtClean="0"/>
              <a:t> </a:t>
            </a:r>
            <a:r>
              <a:rPr lang="en-GB" noProof="0" dirty="0" err="1" smtClean="0"/>
              <a:t>lån</a:t>
            </a:r>
            <a:r>
              <a:rPr lang="en-GB" noProof="0" dirty="0" smtClean="0"/>
              <a:t> = </a:t>
            </a:r>
            <a:r>
              <a:rPr lang="en-GB" noProof="0" dirty="0" err="1" smtClean="0"/>
              <a:t>gjeld</a:t>
            </a:r>
            <a:r>
              <a:rPr lang="en-GB" noProof="0" dirty="0" smtClean="0"/>
              <a:t> </a:t>
            </a:r>
            <a:r>
              <a:rPr lang="en-GB" noProof="0" dirty="0" err="1" smtClean="0"/>
              <a:t>som</a:t>
            </a:r>
            <a:r>
              <a:rPr lang="en-GB" noProof="0" dirty="0" smtClean="0"/>
              <a:t> tar tap </a:t>
            </a:r>
            <a:r>
              <a:rPr lang="en-GB" noProof="0" dirty="0" err="1" smtClean="0"/>
              <a:t>før</a:t>
            </a:r>
            <a:r>
              <a:rPr lang="en-GB" noProof="0" dirty="0" smtClean="0"/>
              <a:t> </a:t>
            </a:r>
            <a:r>
              <a:rPr lang="en-GB" noProof="0" dirty="0" err="1" smtClean="0"/>
              <a:t>annen</a:t>
            </a:r>
            <a:r>
              <a:rPr lang="en-GB" noProof="0" dirty="0" smtClean="0"/>
              <a:t> </a:t>
            </a:r>
            <a:r>
              <a:rPr lang="en-GB" noProof="0" dirty="0" err="1" smtClean="0"/>
              <a:t>gjeld</a:t>
            </a:r>
            <a:r>
              <a:rPr lang="en-GB" noProof="0" dirty="0" smtClean="0"/>
              <a:t>.</a:t>
            </a:r>
            <a:endParaRPr lang="en-GB" noProof="0" dirty="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23</a:t>
            </a:fld>
            <a:endParaRPr lang="nb-NO"/>
          </a:p>
        </p:txBody>
      </p:sp>
    </p:spTree>
    <p:extLst>
      <p:ext uri="{BB962C8B-B14F-4D97-AF65-F5344CB8AC3E}">
        <p14:creationId xmlns:p14="http://schemas.microsoft.com/office/powerpoint/2010/main" val="10975277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itchFamily="34" charset="0"/>
              <a:buChar char="•"/>
            </a:pPr>
            <a:r>
              <a:rPr lang="en-GB" noProof="0" dirty="0" smtClean="0"/>
              <a:t>According to the new capital adequacy rules adopted in June 2013, the Ministry of Finance may in a regulation determine criteria for assessing the systemic importance of credit institutions and investment firms, and establish special rules and special capital adequacy requirements for such institutions and firms.</a:t>
            </a:r>
            <a:br>
              <a:rPr lang="en-GB" noProof="0" dirty="0" smtClean="0"/>
            </a:br>
            <a:endParaRPr lang="en-GB" noProof="0" dirty="0" smtClean="0"/>
          </a:p>
          <a:p>
            <a:pPr marL="171450" indent="-171450">
              <a:buFont typeface="Arial" pitchFamily="34" charset="0"/>
              <a:buChar char="•"/>
            </a:pPr>
            <a:r>
              <a:rPr lang="en-GB" noProof="0" dirty="0" smtClean="0"/>
              <a:t>In May 2013, the Ministry </a:t>
            </a:r>
            <a:r>
              <a:rPr lang="en-US" noProof="0" dirty="0" smtClean="0"/>
              <a:t>asked the Financial Supervisory Authority of Norway (Finanstilsynet) to prepare the following in collaboration with </a:t>
            </a:r>
            <a:r>
              <a:rPr lang="en-US" noProof="0" dirty="0" err="1" smtClean="0"/>
              <a:t>Norges</a:t>
            </a:r>
            <a:r>
              <a:rPr lang="en-US" noProof="0" dirty="0" smtClean="0"/>
              <a:t> Bank by 1 November 2013:</a:t>
            </a:r>
          </a:p>
          <a:p>
            <a:pPr marL="171450" indent="-171450">
              <a:buFont typeface="Arial" pitchFamily="34" charset="0"/>
              <a:buChar char="•"/>
            </a:pPr>
            <a:endParaRPr lang="en-US" noProof="0" dirty="0" smtClean="0"/>
          </a:p>
          <a:p>
            <a:pPr marL="685800" lvl="1" indent="-228600">
              <a:buFont typeface="+mj-lt"/>
              <a:buAutoNum type="arabicParenR"/>
            </a:pPr>
            <a:r>
              <a:rPr lang="en-US" noProof="0" dirty="0" smtClean="0"/>
              <a:t>An overview of announced and implemented systems for the identification of – and the imposition of special requirements on – domestic systemically important credit institutions and investment firms in other Nordic countries and in certain other European countries.</a:t>
            </a:r>
          </a:p>
          <a:p>
            <a:pPr marL="685800" lvl="1" indent="-228600">
              <a:buFont typeface="+mj-lt"/>
              <a:buAutoNum type="arabicParenR"/>
            </a:pPr>
            <a:endParaRPr lang="en-US" noProof="0" dirty="0" smtClean="0"/>
          </a:p>
          <a:p>
            <a:pPr marL="685800" lvl="1" indent="-228600">
              <a:buFont typeface="+mj-lt"/>
              <a:buAutoNum type="arabicParenR"/>
            </a:pPr>
            <a:r>
              <a:rPr lang="en-US" noProof="0" dirty="0" smtClean="0"/>
              <a:t>An assessment of the quantitative criteria that should be applied to identify domestic systemically important credit institutions and investment firms in Norway. The criteria should form the basis of an overall assessment methodology for the identification of systemically important institutions and firms, in line with the Basel Committee on Banking Supervision's framework for dealing with domestic systemically important banks of October 2012.</a:t>
            </a:r>
          </a:p>
          <a:p>
            <a:pPr marL="685800" lvl="1" indent="-228600">
              <a:buFont typeface="+mj-lt"/>
              <a:buAutoNum type="arabicParenR"/>
            </a:pPr>
            <a:endParaRPr lang="en-US" noProof="0" dirty="0" smtClean="0"/>
          </a:p>
          <a:p>
            <a:pPr marL="685800" lvl="1" indent="-228600">
              <a:buFont typeface="+mj-lt"/>
              <a:buAutoNum type="arabicParenR"/>
            </a:pPr>
            <a:r>
              <a:rPr lang="en-US" noProof="0" dirty="0" smtClean="0"/>
              <a:t>An assessment of the qualitative criteria and discretionary considerations which should supplement the quantitative criteria in the aforementioned assessment methodology for the identification systemically important institutions and firms.</a:t>
            </a:r>
          </a:p>
          <a:p>
            <a:pPr marL="685800" lvl="1" indent="-228600">
              <a:buFont typeface="+mj-lt"/>
              <a:buAutoNum type="arabicParenR"/>
            </a:pPr>
            <a:endParaRPr lang="en-US" noProof="0" dirty="0" smtClean="0"/>
          </a:p>
          <a:p>
            <a:pPr marL="685800" lvl="1" indent="-228600">
              <a:buFont typeface="+mj-lt"/>
              <a:buAutoNum type="arabicParenR"/>
            </a:pPr>
            <a:r>
              <a:rPr lang="en-US" noProof="0" dirty="0" smtClean="0"/>
              <a:t>An analysis of – and specific indication of – which institutions and firms in Norway that would be considered systemically important in accordance with the quantitative and qualitative criteria. The analysis should include an examination of the methodology's robustness to foreseeable changes over time in the variables that underlie the identification of systemic importance. In addition, the systemic importance of the larger regional banks in Norway should be assessed.</a:t>
            </a:r>
          </a:p>
          <a:p>
            <a:pPr marL="685800" lvl="1" indent="-228600">
              <a:buFont typeface="+mj-lt"/>
              <a:buAutoNum type="arabicParenR"/>
            </a:pPr>
            <a:endParaRPr lang="en-US" noProof="0" dirty="0" smtClean="0"/>
          </a:p>
          <a:p>
            <a:pPr marL="685800" lvl="1" indent="-228600">
              <a:buFont typeface="+mj-lt"/>
              <a:buAutoNum type="arabicParenR"/>
            </a:pPr>
            <a:r>
              <a:rPr lang="en-US" noProof="0" dirty="0" smtClean="0"/>
              <a:t>An assessment of whether the special capital adequacy requirements for domestic systemically important credit institutions and investment firms should be differentiated by degree and type of systemic importance.</a:t>
            </a:r>
          </a:p>
          <a:p>
            <a:pPr marL="685800" lvl="1" indent="-228600">
              <a:buFont typeface="+mj-lt"/>
              <a:buAutoNum type="arabicParenR"/>
            </a:pPr>
            <a:endParaRPr lang="en-US" noProof="0" dirty="0" smtClean="0"/>
          </a:p>
          <a:p>
            <a:pPr marL="685800" lvl="1" indent="-228600">
              <a:buFont typeface="+mj-lt"/>
              <a:buAutoNum type="arabicParenR"/>
            </a:pPr>
            <a:r>
              <a:rPr lang="en-US" noProof="0" dirty="0" smtClean="0"/>
              <a:t>An assessment of whether there should be established special rules for systemically important institutions and firms in other areas, such as corporate governance, </a:t>
            </a:r>
            <a:r>
              <a:rPr lang="en-US" noProof="0" dirty="0" err="1" smtClean="0"/>
              <a:t>organisational</a:t>
            </a:r>
            <a:r>
              <a:rPr lang="en-US" noProof="0" dirty="0" smtClean="0"/>
              <a:t> structure, crisis resolution etc.</a:t>
            </a:r>
          </a:p>
          <a:p>
            <a:pPr marL="685800" lvl="1" indent="-228600">
              <a:buFont typeface="+mj-lt"/>
              <a:buAutoNum type="arabicParenR"/>
            </a:pPr>
            <a:endParaRPr lang="en-US" noProof="0" dirty="0" smtClean="0"/>
          </a:p>
          <a:p>
            <a:pPr marL="685800" lvl="1" indent="-228600">
              <a:buFont typeface="+mj-lt"/>
              <a:buAutoNum type="arabicParenR"/>
            </a:pPr>
            <a:r>
              <a:rPr lang="en-US" noProof="0" dirty="0" smtClean="0"/>
              <a:t>A draft consultation paper and draft regulation rules on systemically important credit institutions and investment firms in accordance with the assessments mentioned in paragraphs 2-6 above, and in line with the relevant parts of the Ministry's legislative proposal of 22 March 2013.</a:t>
            </a:r>
          </a:p>
          <a:p>
            <a:pPr marL="171450" indent="-171450">
              <a:buFont typeface="Arial" pitchFamily="34" charset="0"/>
              <a:buChar char="•"/>
            </a:pPr>
            <a:endParaRPr lang="en-US" noProof="0" dirty="0" smtClean="0"/>
          </a:p>
          <a:p>
            <a:pPr marL="171450" indent="-171450">
              <a:buFont typeface="Arial" pitchFamily="34" charset="0"/>
              <a:buChar char="•"/>
            </a:pPr>
            <a:r>
              <a:rPr lang="en-US" noProof="0" dirty="0" smtClean="0"/>
              <a:t>The next step after</a:t>
            </a:r>
            <a:r>
              <a:rPr lang="en-US" baseline="0" noProof="0" dirty="0" smtClean="0"/>
              <a:t> </a:t>
            </a:r>
            <a:r>
              <a:rPr lang="en-US" noProof="0" dirty="0" smtClean="0"/>
              <a:t>1 November 2013 will presumably be a public consultation on the draft regulation rules.</a:t>
            </a:r>
            <a:endParaRPr lang="en-GB" noProof="0" dirty="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24</a:t>
            </a:fld>
            <a:endParaRPr lang="nb-NO"/>
          </a:p>
        </p:txBody>
      </p:sp>
    </p:spTree>
    <p:extLst>
      <p:ext uri="{BB962C8B-B14F-4D97-AF65-F5344CB8AC3E}">
        <p14:creationId xmlns:p14="http://schemas.microsoft.com/office/powerpoint/2010/main" val="4925994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itchFamily="34" charset="0"/>
              <a:buChar char="•"/>
            </a:pPr>
            <a:r>
              <a:rPr lang="en-GB" noProof="0" dirty="0" smtClean="0"/>
              <a:t>Most Norwegian banks have </a:t>
            </a:r>
            <a:r>
              <a:rPr lang="en-GB" b="1" noProof="0" dirty="0" smtClean="0"/>
              <a:t>CET1 capital ratios well in excess of 9 per cent</a:t>
            </a:r>
            <a:r>
              <a:rPr lang="en-GB" noProof="0" dirty="0" smtClean="0"/>
              <a:t>, which will be the new minimum requirement (incl.</a:t>
            </a:r>
            <a:r>
              <a:rPr lang="en-GB" baseline="0" noProof="0" dirty="0" smtClean="0"/>
              <a:t> buffers</a:t>
            </a:r>
            <a:r>
              <a:rPr lang="en-GB" noProof="0" dirty="0" smtClean="0"/>
              <a:t>) in Norway from 1 July 2013. All banks have CET1 capital ratios above 9 per cent.</a:t>
            </a:r>
          </a:p>
          <a:p>
            <a:pPr marL="171450" indent="-171450">
              <a:buFont typeface="Arial" pitchFamily="34" charset="0"/>
              <a:buChar char="•"/>
            </a:pPr>
            <a:endParaRPr lang="en-GB" noProof="0" dirty="0" smtClean="0"/>
          </a:p>
          <a:p>
            <a:pPr marL="171450" indent="-171450">
              <a:buFont typeface="Arial" pitchFamily="34" charset="0"/>
              <a:buChar char="•"/>
            </a:pPr>
            <a:r>
              <a:rPr lang="en-GB" noProof="0" dirty="0" smtClean="0"/>
              <a:t>Banks’ earnings in recent years, and the outlook ahead, indicate that banks are well placed to further strengthen their solvency by retaining profits. They may also increase their own funds by issuing new equity.</a:t>
            </a:r>
          </a:p>
          <a:p>
            <a:pPr marL="171450" indent="-171450">
              <a:buFont typeface="Arial" pitchFamily="34" charset="0"/>
              <a:buChar char="•"/>
            </a:pPr>
            <a:endParaRPr lang="en-GB" noProof="0" dirty="0" smtClean="0"/>
          </a:p>
          <a:p>
            <a:pPr marL="171450" indent="-171450">
              <a:buFont typeface="Arial" pitchFamily="34" charset="0"/>
              <a:buChar char="•"/>
            </a:pPr>
            <a:r>
              <a:rPr lang="en-GB" u="sng" noProof="0" dirty="0" smtClean="0"/>
              <a:t>Chart note</a:t>
            </a:r>
            <a:r>
              <a:rPr lang="en-GB" noProof="0" dirty="0" smtClean="0"/>
              <a:t>:</a:t>
            </a:r>
          </a:p>
          <a:p>
            <a:pPr marL="457200" lvl="1" indent="0">
              <a:buFont typeface="Arial" pitchFamily="34" charset="0"/>
              <a:buNone/>
            </a:pPr>
            <a:r>
              <a:rPr lang="en-GB" noProof="0" dirty="0" smtClean="0"/>
              <a:t>The six</a:t>
            </a:r>
            <a:r>
              <a:rPr lang="en-GB" baseline="0" noProof="0" dirty="0" smtClean="0"/>
              <a:t> largest banks are DNB Bank, </a:t>
            </a:r>
            <a:r>
              <a:rPr lang="en-GB" baseline="0" noProof="0" dirty="0" err="1" smtClean="0"/>
              <a:t>Nordea</a:t>
            </a:r>
            <a:r>
              <a:rPr lang="en-GB" baseline="0" noProof="0" dirty="0" smtClean="0"/>
              <a:t> Bank </a:t>
            </a:r>
            <a:r>
              <a:rPr lang="en-GB" baseline="0" noProof="0" dirty="0" err="1" smtClean="0"/>
              <a:t>Norge</a:t>
            </a:r>
            <a:r>
              <a:rPr lang="en-GB" baseline="0" noProof="0" dirty="0" smtClean="0"/>
              <a:t>, </a:t>
            </a:r>
            <a:r>
              <a:rPr lang="en-GB" baseline="0" noProof="0" dirty="0" err="1" smtClean="0"/>
              <a:t>Sparebank</a:t>
            </a:r>
            <a:r>
              <a:rPr lang="en-GB" baseline="0" noProof="0" dirty="0" smtClean="0"/>
              <a:t> 1 SR-Bank, </a:t>
            </a:r>
            <a:r>
              <a:rPr lang="en-GB" baseline="0" noProof="0" dirty="0" err="1" smtClean="0"/>
              <a:t>Sparebanken</a:t>
            </a:r>
            <a:r>
              <a:rPr lang="en-GB" baseline="0" noProof="0" dirty="0" smtClean="0"/>
              <a:t> Vest, </a:t>
            </a:r>
            <a:r>
              <a:rPr lang="en-GB" baseline="0" noProof="0" dirty="0" err="1" smtClean="0"/>
              <a:t>Sparebank</a:t>
            </a:r>
            <a:r>
              <a:rPr lang="en-GB" baseline="0" noProof="0" dirty="0" smtClean="0"/>
              <a:t> 1 SMN and </a:t>
            </a:r>
            <a:r>
              <a:rPr lang="en-GB" baseline="0" noProof="0" dirty="0" err="1" smtClean="0"/>
              <a:t>Sparebank</a:t>
            </a:r>
            <a:r>
              <a:rPr lang="en-GB" baseline="0" noProof="0" dirty="0" smtClean="0"/>
              <a:t> 1  Nord-</a:t>
            </a:r>
            <a:r>
              <a:rPr lang="en-GB" baseline="0" noProof="0" dirty="0" err="1" smtClean="0"/>
              <a:t>Norge</a:t>
            </a:r>
            <a:r>
              <a:rPr lang="en-GB" baseline="0" noProof="0" dirty="0" smtClean="0"/>
              <a:t>.</a:t>
            </a:r>
          </a:p>
          <a:p>
            <a:pPr marL="457200" lvl="1" indent="0">
              <a:buFont typeface="Arial" pitchFamily="34" charset="0"/>
              <a:buNone/>
            </a:pPr>
            <a:r>
              <a:rPr lang="en-GB" baseline="0" noProof="0" dirty="0" smtClean="0"/>
              <a:t>The other Norwegian banks are divided in into two groups: those with total assets (TA) above NOK 10bn, and those with total assets (TA) below NOK 10bn.</a:t>
            </a:r>
            <a:endParaRPr lang="en-GB" noProof="0" dirty="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25</a:t>
            </a:fld>
            <a:endParaRPr lang="nb-NO"/>
          </a:p>
        </p:txBody>
      </p:sp>
    </p:spTree>
    <p:extLst>
      <p:ext uri="{BB962C8B-B14F-4D97-AF65-F5344CB8AC3E}">
        <p14:creationId xmlns:p14="http://schemas.microsoft.com/office/powerpoint/2010/main" val="24350986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itchFamily="34" charset="0"/>
              <a:buChar char="•"/>
            </a:pPr>
            <a:r>
              <a:rPr lang="en-GB" noProof="0" dirty="0" smtClean="0"/>
              <a:t>Norwegian banks are also</a:t>
            </a:r>
            <a:r>
              <a:rPr lang="en-GB" baseline="0" noProof="0" dirty="0" smtClean="0"/>
              <a:t> </a:t>
            </a:r>
            <a:r>
              <a:rPr lang="en-GB" b="1" baseline="0" noProof="0" dirty="0" smtClean="0"/>
              <a:t>well positioned for the fully phased-in 2016 requirements</a:t>
            </a:r>
            <a:r>
              <a:rPr lang="en-GB" baseline="0" noProof="0" dirty="0" smtClean="0"/>
              <a:t>. Per year-end 2012, many banks had </a:t>
            </a:r>
            <a:r>
              <a:rPr lang="en-GB" noProof="0" dirty="0" smtClean="0"/>
              <a:t>CET1 capital ratios in excess of the 2016 minima. The smaller</a:t>
            </a:r>
            <a:r>
              <a:rPr lang="en-GB" baseline="0" noProof="0" dirty="0" smtClean="0"/>
              <a:t> banks are particularly well positioned.</a:t>
            </a:r>
          </a:p>
          <a:p>
            <a:pPr marL="171450" indent="-171450">
              <a:buFont typeface="Arial" pitchFamily="34" charset="0"/>
              <a:buChar char="•"/>
            </a:pPr>
            <a:endParaRPr lang="en-GB" baseline="0" noProof="0" dirty="0" smtClean="0"/>
          </a:p>
          <a:p>
            <a:pPr marL="171450" indent="-171450">
              <a:buFont typeface="Arial" pitchFamily="34" charset="0"/>
              <a:buChar char="•"/>
            </a:pPr>
            <a:r>
              <a:rPr lang="en-GB" baseline="0" noProof="0" dirty="0" smtClean="0"/>
              <a:t>Those who are identified as SIFIs will face a higher CET1 capital requirement. But the largest banks – who are perhaps more likely to be deemed systemically important – are not very far from fulfilling the </a:t>
            </a:r>
            <a:r>
              <a:rPr lang="en-GB" noProof="0" dirty="0" smtClean="0"/>
              <a:t>2016 SIFI minimum requirement.</a:t>
            </a:r>
          </a:p>
          <a:p>
            <a:endParaRPr lang="nb-NO" dirty="0" smtClean="0"/>
          </a:p>
          <a:p>
            <a:endParaRPr lang="nb-NO" dirty="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26</a:t>
            </a:fld>
            <a:endParaRPr lang="nb-NO"/>
          </a:p>
        </p:txBody>
      </p:sp>
    </p:spTree>
    <p:extLst>
      <p:ext uri="{BB962C8B-B14F-4D97-AF65-F5344CB8AC3E}">
        <p14:creationId xmlns:p14="http://schemas.microsoft.com/office/powerpoint/2010/main" val="24422845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itchFamily="34" charset="0"/>
              <a:buChar char="•"/>
            </a:pPr>
            <a:r>
              <a:rPr lang="en-GB" noProof="0" dirty="0" smtClean="0"/>
              <a:t>The Ministry is considering the possibility of introducing a new system to replace the current backstop on </a:t>
            </a:r>
            <a:r>
              <a:rPr lang="en-US" noProof="0" dirty="0" smtClean="0"/>
              <a:t>the level of </a:t>
            </a:r>
            <a:r>
              <a:rPr lang="en-GB" noProof="0" dirty="0" smtClean="0"/>
              <a:t>risk-weighted assets (the Basel I floor). </a:t>
            </a:r>
            <a:br>
              <a:rPr lang="en-GB" noProof="0" dirty="0" smtClean="0"/>
            </a:br>
            <a:endParaRPr lang="en-GB" noProof="0" dirty="0" smtClean="0"/>
          </a:p>
          <a:p>
            <a:pPr marL="171450" marR="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noProof="0" dirty="0" smtClean="0"/>
              <a:t>In December 2012, we therefore asked Finanstilsynet to look into possible measures to strengthen IRB banks’ risk weights on residential mortgage loans.</a:t>
            </a:r>
          </a:p>
          <a:p>
            <a:pPr marL="171450" indent="-171450">
              <a:buFont typeface="Arial" pitchFamily="34" charset="0"/>
              <a:buChar char="•"/>
            </a:pPr>
            <a:endParaRPr lang="en-GB" noProof="0" dirty="0" smtClean="0"/>
          </a:p>
          <a:p>
            <a:pPr marL="171450" indent="-171450">
              <a:buFont typeface="Arial" pitchFamily="34" charset="0"/>
              <a:buChar char="•"/>
            </a:pPr>
            <a:r>
              <a:rPr lang="en-US" noProof="0" dirty="0" smtClean="0"/>
              <a:t>Finanstilsynet delivered its assessment to the Ministry on 4 March 2013. Based on this, the Ministry prepared draft proposals for four new sets of rules that are possible alternatives to the Basel I floor rule. </a:t>
            </a:r>
            <a:br>
              <a:rPr lang="en-US" noProof="0" dirty="0" smtClean="0"/>
            </a:br>
            <a:r>
              <a:rPr lang="en-US" noProof="0" dirty="0" smtClean="0"/>
              <a:t> </a:t>
            </a:r>
          </a:p>
          <a:p>
            <a:pPr marL="171450" indent="-171450">
              <a:buFont typeface="Arial" pitchFamily="34" charset="0"/>
              <a:buChar char="•"/>
            </a:pPr>
            <a:r>
              <a:rPr lang="en-US" noProof="0" dirty="0" smtClean="0"/>
              <a:t>The Ministry issued a public consultation on the draft proposals on 22 March 2013. The deadline was 31 May 2013).</a:t>
            </a:r>
            <a:br>
              <a:rPr lang="en-US" noProof="0" dirty="0" smtClean="0"/>
            </a:br>
            <a:endParaRPr lang="en-US" noProof="0" dirty="0" smtClean="0"/>
          </a:p>
          <a:p>
            <a:pPr marL="171450" indent="-171450">
              <a:buFont typeface="Arial" pitchFamily="34" charset="0"/>
              <a:buChar char="•"/>
            </a:pPr>
            <a:r>
              <a:rPr lang="en-US" noProof="0" dirty="0" smtClean="0"/>
              <a:t>We are now reviewing</a:t>
            </a:r>
            <a:r>
              <a:rPr lang="en-US" baseline="0" noProof="0" dirty="0" smtClean="0"/>
              <a:t> the consultation responses, and the Ministry’s aim is to follow-up on the drafts and the consultation replies early this autumn.</a:t>
            </a:r>
            <a:br>
              <a:rPr lang="en-US" baseline="0" noProof="0" dirty="0" smtClean="0"/>
            </a:br>
            <a:endParaRPr lang="en-US" baseline="0" noProof="0" dirty="0" smtClean="0"/>
          </a:p>
          <a:p>
            <a:pPr marL="171450" indent="-171450">
              <a:buFont typeface="Arial" pitchFamily="34" charset="0"/>
              <a:buChar char="•"/>
            </a:pPr>
            <a:r>
              <a:rPr lang="en-GB" noProof="0" dirty="0" smtClean="0"/>
              <a:t>If the Ministry is to abolish the current Basel I floor rule, it is important to find a level for banks' risk weights that does not weaken the capital adequacy requirements for IRB banks. </a:t>
            </a:r>
            <a:br>
              <a:rPr lang="en-GB" noProof="0" dirty="0" smtClean="0"/>
            </a:br>
            <a:endParaRPr lang="en-GB" noProof="0" dirty="0" smtClean="0"/>
          </a:p>
          <a:p>
            <a:pPr marL="171450" indent="-171450">
              <a:buFont typeface="Arial" pitchFamily="34" charset="0"/>
              <a:buChar char="•"/>
            </a:pPr>
            <a:r>
              <a:rPr lang="nb-NO" u="sng" baseline="0" noProof="0" dirty="0" smtClean="0"/>
              <a:t>MERKNAD</a:t>
            </a:r>
            <a:r>
              <a:rPr lang="nb-NO" baseline="0" noProof="0" dirty="0" smtClean="0"/>
              <a:t>: FIN skriver følgende i Revidert nasjonalbudsjett 2013: «Departementet vil komme tilbake til spørsmålet om beregning av risikovekter tidlig høsten 2013.»</a:t>
            </a:r>
            <a:endParaRPr lang="nb-NO" noProof="0" dirty="0" smtClean="0"/>
          </a:p>
          <a:p>
            <a:pPr marL="171450" indent="-171450">
              <a:buFont typeface="Arial" pitchFamily="34" charset="0"/>
              <a:buChar char="•"/>
            </a:pPr>
            <a:endParaRPr lang="en-US" noProof="0" dirty="0" smtClean="0"/>
          </a:p>
          <a:p>
            <a:pPr marL="171450" indent="-171450">
              <a:buFont typeface="Arial" pitchFamily="34" charset="0"/>
              <a:buChar char="•"/>
            </a:pPr>
            <a:endParaRPr lang="en-GB" noProof="0" dirty="0" smtClean="0"/>
          </a:p>
          <a:p>
            <a:pPr marL="0" indent="0">
              <a:buFont typeface="Arial" pitchFamily="34" charset="0"/>
              <a:buNone/>
            </a:pPr>
            <a:endParaRPr lang="en-GB" noProof="0" dirty="0" smtClean="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27</a:t>
            </a:fld>
            <a:endParaRPr lang="nb-NO"/>
          </a:p>
        </p:txBody>
      </p:sp>
    </p:spTree>
    <p:extLst>
      <p:ext uri="{BB962C8B-B14F-4D97-AF65-F5344CB8AC3E}">
        <p14:creationId xmlns:p14="http://schemas.microsoft.com/office/powerpoint/2010/main" val="945701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itchFamily="34" charset="0"/>
              <a:buChar char="•"/>
            </a:pPr>
            <a:r>
              <a:rPr lang="en-GB" noProof="0" dirty="0" smtClean="0"/>
              <a:t>Now,</a:t>
            </a:r>
            <a:r>
              <a:rPr lang="en-GB" baseline="0" noProof="0" dirty="0" smtClean="0"/>
              <a:t> let me briefly discuss our </a:t>
            </a:r>
            <a:r>
              <a:rPr lang="en-GB" noProof="0" dirty="0" smtClean="0"/>
              <a:t>draft proposals for four new sets of rules for </a:t>
            </a:r>
            <a:r>
              <a:rPr lang="en-GB" b="1" noProof="0" dirty="0" smtClean="0"/>
              <a:t>residential mortgage loan exposures.</a:t>
            </a:r>
            <a:r>
              <a:rPr lang="en-GB" noProof="0" dirty="0" smtClean="0"/>
              <a:t> Each of these are possible alternatives to a continuation of the Basel I floor arrangement.</a:t>
            </a:r>
            <a:br>
              <a:rPr lang="en-GB" noProof="0" dirty="0" smtClean="0"/>
            </a:br>
            <a:endParaRPr lang="en-US" dirty="0" smtClean="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28</a:t>
            </a:fld>
            <a:endParaRPr lang="nb-NO"/>
          </a:p>
        </p:txBody>
      </p:sp>
    </p:spTree>
    <p:extLst>
      <p:ext uri="{BB962C8B-B14F-4D97-AF65-F5344CB8AC3E}">
        <p14:creationId xmlns:p14="http://schemas.microsoft.com/office/powerpoint/2010/main" val="945701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itchFamily="34" charset="0"/>
              <a:buChar char="•"/>
            </a:pPr>
            <a:r>
              <a:rPr lang="en-US" b="1" dirty="0" smtClean="0"/>
              <a:t>Norwegian IRB banks risk weights on residential mortgage loans are relatively low. This is, however, mitigated by the application</a:t>
            </a:r>
            <a:r>
              <a:rPr lang="en-US" b="1" baseline="0" dirty="0" smtClean="0"/>
              <a:t> of </a:t>
            </a:r>
            <a:r>
              <a:rPr lang="en-US" b="1" dirty="0" smtClean="0"/>
              <a:t>the Basel I floor rule, which means that banks’ actual risk weights on mortgage loan exposures are significantly higher than the risk weights produced by the IRB models.</a:t>
            </a:r>
            <a:r>
              <a:rPr lang="en-US" dirty="0" smtClean="0"/>
              <a:t/>
            </a:r>
            <a:br>
              <a:rPr lang="en-US" dirty="0" smtClean="0"/>
            </a:br>
            <a:endParaRPr lang="en-US" dirty="0" smtClean="0"/>
          </a:p>
          <a:p>
            <a:pPr marL="171450" indent="-171450">
              <a:buFont typeface="Arial" pitchFamily="34" charset="0"/>
              <a:buChar char="•"/>
            </a:pPr>
            <a:r>
              <a:rPr lang="en-US" dirty="0" smtClean="0"/>
              <a:t>With the Basel</a:t>
            </a:r>
            <a:r>
              <a:rPr lang="en-US" baseline="0" dirty="0" smtClean="0"/>
              <a:t> I floor, the </a:t>
            </a:r>
            <a:r>
              <a:rPr lang="en-US" dirty="0" smtClean="0"/>
              <a:t>actual </a:t>
            </a:r>
            <a:r>
              <a:rPr lang="en-US" b="1" dirty="0" smtClean="0"/>
              <a:t>marginal</a:t>
            </a:r>
            <a:r>
              <a:rPr lang="en-US" dirty="0" smtClean="0"/>
              <a:t> risk weight on most mortgage loan exposures is </a:t>
            </a:r>
            <a:r>
              <a:rPr lang="en-US" b="1" dirty="0" smtClean="0"/>
              <a:t>40 per cent </a:t>
            </a:r>
            <a:r>
              <a:rPr lang="en-US" dirty="0" smtClean="0"/>
              <a:t>(which is equal to 80 per pent of the Basel I risk weight of 50 per cent).</a:t>
            </a:r>
            <a:br>
              <a:rPr lang="en-US" dirty="0" smtClean="0"/>
            </a:br>
            <a:endParaRPr lang="en-US" dirty="0" smtClean="0"/>
          </a:p>
          <a:p>
            <a:pPr marL="171450" indent="-171450">
              <a:buFont typeface="Arial" pitchFamily="34" charset="0"/>
              <a:buChar char="•"/>
            </a:pPr>
            <a:r>
              <a:rPr lang="en-US" baseline="0" dirty="0" smtClean="0"/>
              <a:t>As a result of the </a:t>
            </a:r>
            <a:r>
              <a:rPr lang="en-US" dirty="0" smtClean="0"/>
              <a:t>Basel</a:t>
            </a:r>
            <a:r>
              <a:rPr lang="en-US" baseline="0" dirty="0" smtClean="0"/>
              <a:t> I floor, </a:t>
            </a:r>
            <a:r>
              <a:rPr lang="en-US" dirty="0" smtClean="0"/>
              <a:t>Norwegian banks’ </a:t>
            </a:r>
            <a:r>
              <a:rPr lang="en-US" b="1" dirty="0" smtClean="0"/>
              <a:t>average</a:t>
            </a:r>
            <a:r>
              <a:rPr lang="en-US" dirty="0" smtClean="0"/>
              <a:t> risk weight on mortgage loans</a:t>
            </a:r>
            <a:r>
              <a:rPr lang="en-US" baseline="0" dirty="0" smtClean="0"/>
              <a:t> is </a:t>
            </a:r>
            <a:r>
              <a:rPr lang="en-US" b="1" baseline="0" dirty="0" smtClean="0"/>
              <a:t>approx. 20-25 per cent</a:t>
            </a:r>
            <a:r>
              <a:rPr lang="en-US" baseline="0" dirty="0" smtClean="0"/>
              <a:t>, with today’s composition of the banks’ balance sheets.</a:t>
            </a:r>
            <a:endParaRPr lang="en-US" dirty="0" smtClean="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29</a:t>
            </a:fld>
            <a:endParaRPr lang="nb-NO"/>
          </a:p>
        </p:txBody>
      </p:sp>
    </p:spTree>
    <p:extLst>
      <p:ext uri="{BB962C8B-B14F-4D97-AF65-F5344CB8AC3E}">
        <p14:creationId xmlns:p14="http://schemas.microsoft.com/office/powerpoint/2010/main" val="2030721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3</a:t>
            </a:fld>
            <a:endParaRPr lang="nb-NO"/>
          </a:p>
        </p:txBody>
      </p:sp>
    </p:spTree>
    <p:extLst>
      <p:ext uri="{BB962C8B-B14F-4D97-AF65-F5344CB8AC3E}">
        <p14:creationId xmlns:p14="http://schemas.microsoft.com/office/powerpoint/2010/main" val="945701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itchFamily="34" charset="0"/>
              <a:buChar char="•"/>
            </a:pPr>
            <a:endParaRPr lang="en-US" baseline="0" noProof="0" dirty="0" smtClean="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30</a:t>
            </a:fld>
            <a:endParaRPr lang="nb-NO"/>
          </a:p>
        </p:txBody>
      </p:sp>
    </p:spTree>
    <p:extLst>
      <p:ext uri="{BB962C8B-B14F-4D97-AF65-F5344CB8AC3E}">
        <p14:creationId xmlns:p14="http://schemas.microsoft.com/office/powerpoint/2010/main" val="27274801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noProof="0" dirty="0" smtClean="0"/>
              <a:t>In Sweden the responsibility for the counter-cyclical buffer requirement will lie with the FSA, in contrast to the Norwegian plan.</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noProof="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u="sng" noProof="0" dirty="0" err="1" smtClean="0"/>
              <a:t>Merknad</a:t>
            </a:r>
            <a:r>
              <a:rPr lang="en-US" noProof="0" dirty="0" smtClean="0"/>
              <a:t>:</a:t>
            </a:r>
            <a:r>
              <a:rPr lang="en-US" baseline="0" noProof="0" dirty="0" smtClean="0"/>
              <a:t> Se </a:t>
            </a:r>
            <a:r>
              <a:rPr lang="en-US" baseline="0" noProof="0" dirty="0" err="1" smtClean="0"/>
              <a:t>vedlagt</a:t>
            </a:r>
            <a:r>
              <a:rPr lang="en-US" baseline="0" noProof="0" dirty="0" smtClean="0"/>
              <a:t> FMA-</a:t>
            </a:r>
            <a:r>
              <a:rPr lang="en-US" baseline="0" noProof="0" dirty="0" err="1" smtClean="0"/>
              <a:t>notat</a:t>
            </a:r>
            <a:r>
              <a:rPr lang="en-US" baseline="0" noProof="0" dirty="0" smtClean="0"/>
              <a:t> (med </a:t>
            </a:r>
            <a:r>
              <a:rPr lang="en-US" baseline="0" noProof="0" dirty="0" err="1" smtClean="0"/>
              <a:t>eget</a:t>
            </a:r>
            <a:r>
              <a:rPr lang="en-US" baseline="0" noProof="0" dirty="0" smtClean="0"/>
              <a:t> </a:t>
            </a:r>
            <a:r>
              <a:rPr lang="en-US" baseline="0" noProof="0" dirty="0" err="1" smtClean="0"/>
              <a:t>vedlegg</a:t>
            </a:r>
            <a:r>
              <a:rPr lang="en-US" baseline="0" noProof="0" dirty="0" smtClean="0"/>
              <a:t>) </a:t>
            </a:r>
            <a:r>
              <a:rPr lang="en-US" baseline="0" noProof="0" dirty="0" err="1" smtClean="0"/>
              <a:t>om</a:t>
            </a:r>
            <a:r>
              <a:rPr lang="en-US" baseline="0" noProof="0" dirty="0" smtClean="0"/>
              <a:t> </a:t>
            </a:r>
            <a:r>
              <a:rPr lang="en-US" baseline="0" noProof="0" dirty="0" err="1" smtClean="0"/>
              <a:t>bl.a</a:t>
            </a:r>
            <a:r>
              <a:rPr lang="en-US" baseline="0" noProof="0" dirty="0" smtClean="0"/>
              <a:t>. </a:t>
            </a:r>
            <a:r>
              <a:rPr lang="en-US" baseline="0" noProof="0" dirty="0" err="1" smtClean="0"/>
              <a:t>det</a:t>
            </a:r>
            <a:r>
              <a:rPr lang="en-US" baseline="0" noProof="0" dirty="0" smtClean="0"/>
              <a:t> </a:t>
            </a:r>
            <a:r>
              <a:rPr lang="en-US" baseline="0" noProof="0" dirty="0" err="1" smtClean="0"/>
              <a:t>svenske</a:t>
            </a:r>
            <a:r>
              <a:rPr lang="en-US" baseline="0" noProof="0" dirty="0" smtClean="0"/>
              <a:t> </a:t>
            </a:r>
            <a:r>
              <a:rPr lang="en-US" baseline="0" noProof="0" dirty="0" err="1" smtClean="0"/>
              <a:t>makrotilsynet</a:t>
            </a:r>
            <a:r>
              <a:rPr lang="en-US" baseline="0" noProof="0" dirty="0" smtClean="0"/>
              <a:t> for </a:t>
            </a:r>
            <a:r>
              <a:rPr lang="en-US" baseline="0" noProof="0" dirty="0" err="1" smtClean="0"/>
              <a:t>mer</a:t>
            </a:r>
            <a:r>
              <a:rPr lang="en-US" baseline="0" noProof="0" dirty="0" smtClean="0"/>
              <a:t> </a:t>
            </a:r>
            <a:r>
              <a:rPr lang="en-US" baseline="0" noProof="0" dirty="0" err="1" smtClean="0"/>
              <a:t>bakgrunn</a:t>
            </a:r>
            <a:r>
              <a:rPr lang="en-US" baseline="0" noProof="0" dirty="0" smtClean="0"/>
              <a:t>.</a:t>
            </a:r>
            <a:endParaRPr lang="en-US" noProof="0" dirty="0" smtClean="0"/>
          </a:p>
          <a:p>
            <a:endParaRPr lang="en-US" noProof="0" dirty="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31</a:t>
            </a:fld>
            <a:endParaRPr lang="nb-NO"/>
          </a:p>
        </p:txBody>
      </p:sp>
    </p:spTree>
    <p:extLst>
      <p:ext uri="{BB962C8B-B14F-4D97-AF65-F5344CB8AC3E}">
        <p14:creationId xmlns:p14="http://schemas.microsoft.com/office/powerpoint/2010/main" val="32598884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32</a:t>
            </a:fld>
            <a:endParaRPr lang="nb-NO"/>
          </a:p>
        </p:txBody>
      </p:sp>
    </p:spTree>
    <p:extLst>
      <p:ext uri="{BB962C8B-B14F-4D97-AF65-F5344CB8AC3E}">
        <p14:creationId xmlns:p14="http://schemas.microsoft.com/office/powerpoint/2010/main" val="945701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itchFamily="34" charset="0"/>
              <a:buChar char="•"/>
            </a:pPr>
            <a:endParaRPr lang="en-GB" noProof="0" dirty="0"/>
          </a:p>
        </p:txBody>
      </p:sp>
      <p:sp>
        <p:nvSpPr>
          <p:cNvPr id="4" name="Plassholder for lysbildenummer 3"/>
          <p:cNvSpPr>
            <a:spLocks noGrp="1"/>
          </p:cNvSpPr>
          <p:nvPr>
            <p:ph type="sldNum" sz="quarter" idx="10"/>
          </p:nvPr>
        </p:nvSpPr>
        <p:spPr/>
        <p:txBody>
          <a:bodyPr/>
          <a:lstStyle/>
          <a:p>
            <a:fld id="{868DDFB5-CE0E-46C2-8B82-AB012943854C}" type="slidenum">
              <a:rPr lang="nb-NO" smtClean="0">
                <a:solidFill>
                  <a:prstClr val="black"/>
                </a:solidFill>
              </a:rPr>
              <a:pPr/>
              <a:t>33</a:t>
            </a:fld>
            <a:endParaRPr lang="nb-NO">
              <a:solidFill>
                <a:prstClr val="black"/>
              </a:solidFill>
            </a:endParaRPr>
          </a:p>
        </p:txBody>
      </p:sp>
    </p:spTree>
    <p:extLst>
      <p:ext uri="{BB962C8B-B14F-4D97-AF65-F5344CB8AC3E}">
        <p14:creationId xmlns:p14="http://schemas.microsoft.com/office/powerpoint/2010/main" val="23966654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itchFamily="34" charset="0"/>
              <a:buChar char="•"/>
            </a:pPr>
            <a:r>
              <a:rPr lang="en-GB" noProof="0" dirty="0" smtClean="0"/>
              <a:t>Since the turn of the century, the Norwegian economy has benefitted from a significant improvement in Norway's terms of trade, as measured by the ratio between export and import prices. The favourable terms of trade developments have contributed to a rapid growth in Norway’s disposable income, and to maintaining the profitability of Norwegian exporters despite the high cost level in Norway.</a:t>
            </a:r>
          </a:p>
          <a:p>
            <a:pPr marL="171450" indent="-171450">
              <a:buFont typeface="Arial" pitchFamily="34" charset="0"/>
              <a:buChar char="•"/>
            </a:pPr>
            <a:endParaRPr lang="en-GB" noProof="0" dirty="0" smtClean="0"/>
          </a:p>
          <a:p>
            <a:pPr marL="171450" indent="-171450">
              <a:buFont typeface="Arial" pitchFamily="34" charset="0"/>
              <a:buChar char="•"/>
            </a:pPr>
            <a:r>
              <a:rPr lang="en-GB" noProof="0" dirty="0" smtClean="0"/>
              <a:t>The Norwegian economy is</a:t>
            </a:r>
            <a:r>
              <a:rPr lang="en-GB" baseline="0" noProof="0" dirty="0" smtClean="0"/>
              <a:t> </a:t>
            </a:r>
            <a:r>
              <a:rPr lang="en-GB" b="1" baseline="0" noProof="0" dirty="0" smtClean="0"/>
              <a:t>vulnerable for a fall in commodity prices, and especially for a fall in the price of oil</a:t>
            </a:r>
            <a:r>
              <a:rPr lang="en-GB" baseline="0" noProof="0" dirty="0" smtClean="0"/>
              <a:t>. A significant drop in the oil price may lower mainland economic activity, and lead to an increase in unemployment. This may in turn lead to falling housing prices and higher losses in Norwegian banks.</a:t>
            </a:r>
          </a:p>
          <a:p>
            <a:pPr marL="171450" indent="-171450">
              <a:buFont typeface="Arial" pitchFamily="34" charset="0"/>
              <a:buChar char="•"/>
            </a:pPr>
            <a:endParaRPr lang="en-GB" baseline="0" noProof="0" dirty="0" smtClean="0"/>
          </a:p>
          <a:p>
            <a:pPr marL="171450" indent="-171450">
              <a:buFont typeface="Arial" pitchFamily="34" charset="0"/>
              <a:buChar char="•"/>
            </a:pPr>
            <a:r>
              <a:rPr lang="en-US" noProof="0" dirty="0" smtClean="0"/>
              <a:t>As part of the regular IMF article IV consultation with Norway, an IMF mission stated the following after a visit to Norway in May 2013:</a:t>
            </a:r>
          </a:p>
          <a:p>
            <a:pPr marL="171450" indent="-171450">
              <a:buFont typeface="Arial" pitchFamily="34" charset="0"/>
              <a:buChar char="•"/>
            </a:pPr>
            <a:endParaRPr lang="en-US" noProof="0" dirty="0" smtClean="0"/>
          </a:p>
          <a:p>
            <a:pPr marL="457200" lvl="1" indent="0">
              <a:buFont typeface="Arial" pitchFamily="34" charset="0"/>
              <a:buNone/>
            </a:pPr>
            <a:r>
              <a:rPr lang="en-US" i="1" noProof="0" dirty="0" smtClean="0"/>
              <a:t>“A substantial and prolonged reduction in oil prices could occur if downside risks to the global growth outlook materialize. This would undercut growth directly, through a reduction in the oil-related demand for mainland goods and services, and indirectly, through a possible reduction in demand for housing due to confidence effects or a reversal of immigrant inflows.”</a:t>
            </a:r>
            <a:endParaRPr lang="en-GB" i="1" noProof="0" dirty="0"/>
          </a:p>
        </p:txBody>
      </p:sp>
      <p:sp>
        <p:nvSpPr>
          <p:cNvPr id="4" name="Plassholder for lysbildenummer 3"/>
          <p:cNvSpPr>
            <a:spLocks noGrp="1"/>
          </p:cNvSpPr>
          <p:nvPr>
            <p:ph type="sldNum" sz="quarter" idx="10"/>
          </p:nvPr>
        </p:nvSpPr>
        <p:spPr/>
        <p:txBody>
          <a:bodyPr/>
          <a:lstStyle/>
          <a:p>
            <a:fld id="{868DDFB5-CE0E-46C2-8B82-AB012943854C}" type="slidenum">
              <a:rPr lang="nb-NO" smtClean="0">
                <a:solidFill>
                  <a:prstClr val="black"/>
                </a:solidFill>
              </a:rPr>
              <a:pPr/>
              <a:t>34</a:t>
            </a:fld>
            <a:endParaRPr lang="nb-NO">
              <a:solidFill>
                <a:prstClr val="black"/>
              </a:solidFill>
            </a:endParaRPr>
          </a:p>
        </p:txBody>
      </p:sp>
    </p:spTree>
    <p:extLst>
      <p:ext uri="{BB962C8B-B14F-4D97-AF65-F5344CB8AC3E}">
        <p14:creationId xmlns:p14="http://schemas.microsoft.com/office/powerpoint/2010/main" val="10975277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itchFamily="34" charset="0"/>
              <a:buChar char="•"/>
            </a:pPr>
            <a:r>
              <a:rPr lang="en-US" dirty="0" smtClean="0"/>
              <a:t>Housing prices have increased considerably in several countries in recent years, until they started to decline from 2007 in most countries. </a:t>
            </a:r>
            <a:r>
              <a:rPr lang="en-US" b="1" dirty="0" smtClean="0"/>
              <a:t>Norway is one of the countries that has experienced the highest housing price growth. </a:t>
            </a:r>
            <a:r>
              <a:rPr lang="en-US" dirty="0" smtClean="0"/>
              <a:t>Apart from a few months following the financial crisis, there has not been much of a decline in prices in Norway when compared to other countries. </a:t>
            </a:r>
          </a:p>
          <a:p>
            <a:pPr marL="171450" indent="-171450">
              <a:buFont typeface="Arial" pitchFamily="34" charset="0"/>
              <a:buChar char="•"/>
            </a:pPr>
            <a:endParaRPr lang="en-US" dirty="0" smtClean="0"/>
          </a:p>
          <a:p>
            <a:pPr marL="171450" indent="-171450">
              <a:buFont typeface="Arial" pitchFamily="34" charset="0"/>
              <a:buChar char="•"/>
            </a:pPr>
            <a:r>
              <a:rPr lang="en-US" dirty="0" smtClean="0"/>
              <a:t>There is a danger that high growth in housing prices may give rise to expectations of further price growth, again contributing to price growth. A corrective decline in prices may in such a case be steeper than otherwise, exacerbated by expectations of further price declines. </a:t>
            </a:r>
            <a:br>
              <a:rPr lang="en-US" dirty="0" smtClean="0"/>
            </a:br>
            <a:endParaRPr lang="en-US" dirty="0" smtClean="0"/>
          </a:p>
          <a:p>
            <a:pPr marL="171450" indent="-171450">
              <a:buFont typeface="Arial" pitchFamily="34" charset="0"/>
              <a:buChar char="•"/>
            </a:pPr>
            <a:r>
              <a:rPr lang="en-US" dirty="0" smtClean="0"/>
              <a:t>In March 2010, Finanstilsynet issued guidelines for prudent residential mortgage lending. The guidelines were tightened in December 2011, and now stipulate, </a:t>
            </a:r>
            <a:r>
              <a:rPr lang="en-US" dirty="0" err="1" smtClean="0"/>
              <a:t>i.a</a:t>
            </a:r>
            <a:r>
              <a:rPr lang="en-US" dirty="0" smtClean="0"/>
              <a:t>., that residential mortgage loans should normally not exceed 85 per cent of the value of the home. Finanstilsynet explained the tightening by noting that Norwegian households’ debt levels are increasing, interest rates are low, housing price growth is high and that banks’ lending practices have been too lax.</a:t>
            </a:r>
          </a:p>
          <a:p>
            <a:endParaRPr lang="en-US" dirty="0" smtClean="0"/>
          </a:p>
        </p:txBody>
      </p:sp>
      <p:sp>
        <p:nvSpPr>
          <p:cNvPr id="4" name="Plassholder for lysbildenummer 3"/>
          <p:cNvSpPr>
            <a:spLocks noGrp="1"/>
          </p:cNvSpPr>
          <p:nvPr>
            <p:ph type="sldNum" sz="quarter" idx="10"/>
          </p:nvPr>
        </p:nvSpPr>
        <p:spPr/>
        <p:txBody>
          <a:bodyPr/>
          <a:lstStyle/>
          <a:p>
            <a:fld id="{868DDFB5-CE0E-46C2-8B82-AB012943854C}" type="slidenum">
              <a:rPr lang="nb-NO" smtClean="0">
                <a:solidFill>
                  <a:prstClr val="black"/>
                </a:solidFill>
              </a:rPr>
              <a:pPr/>
              <a:t>35</a:t>
            </a:fld>
            <a:endParaRPr lang="nb-NO">
              <a:solidFill>
                <a:prstClr val="black"/>
              </a:solidFill>
            </a:endParaRPr>
          </a:p>
        </p:txBody>
      </p:sp>
    </p:spTree>
    <p:extLst>
      <p:ext uri="{BB962C8B-B14F-4D97-AF65-F5344CB8AC3E}">
        <p14:creationId xmlns:p14="http://schemas.microsoft.com/office/powerpoint/2010/main" val="34688128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itchFamily="34" charset="0"/>
              <a:buChar char="•"/>
            </a:pPr>
            <a:r>
              <a:rPr lang="en-US" dirty="0" smtClean="0"/>
              <a:t>Banks’ risk outlook is closely linked to the capacity and willingness of their borrowers to pay interest and </a:t>
            </a:r>
            <a:r>
              <a:rPr lang="en-US" dirty="0" err="1" smtClean="0"/>
              <a:t>instalments</a:t>
            </a:r>
            <a:r>
              <a:rPr lang="en-US" dirty="0" smtClean="0"/>
              <a:t> on loans. </a:t>
            </a:r>
          </a:p>
          <a:p>
            <a:pPr marL="171450" indent="-171450">
              <a:buFont typeface="Arial" pitchFamily="34" charset="0"/>
              <a:buChar char="•"/>
            </a:pPr>
            <a:endParaRPr lang="en-US" dirty="0" smtClean="0"/>
          </a:p>
          <a:p>
            <a:pPr marL="171450" indent="-171450">
              <a:buFont typeface="Arial" pitchFamily="34" charset="0"/>
              <a:buChar char="•"/>
            </a:pPr>
            <a:r>
              <a:rPr lang="en-US" dirty="0" smtClean="0"/>
              <a:t>Residential mortgages account for the greater part of banks and mortgage companies’ lending. Households’ capacity to service their debts can be measured by the so-called debt and interest burdens. The debt burden is currently at about 195 per cent, and it is expected to increase to almost 220 per cent by 2015 due in part to low interest rates and increasing housing prices. At the last peak in household debts, just before the Norwegian banking crisis in the early 1990s, the debt burden was about 150 per cent. </a:t>
            </a:r>
          </a:p>
          <a:p>
            <a:pPr marL="171450" indent="-171450">
              <a:buFont typeface="Arial" pitchFamily="34" charset="0"/>
              <a:buChar char="•"/>
            </a:pPr>
            <a:endParaRPr lang="en-US" dirty="0" smtClean="0"/>
          </a:p>
          <a:p>
            <a:pPr marL="171450" indent="-171450">
              <a:buFont typeface="Arial" pitchFamily="34" charset="0"/>
              <a:buChar char="•"/>
            </a:pPr>
            <a:r>
              <a:rPr lang="en-US" dirty="0" smtClean="0"/>
              <a:t>The interest burden is low at present, but will increase as interest rates revert to a more normal level. There is a danger that many household are now making decisions in the expectation that interest rates will remain low and that </a:t>
            </a:r>
            <a:r>
              <a:rPr lang="en-US" dirty="0" err="1" smtClean="0"/>
              <a:t>labour</a:t>
            </a:r>
            <a:r>
              <a:rPr lang="en-US" dirty="0" smtClean="0"/>
              <a:t> market conditions will remain </a:t>
            </a:r>
            <a:r>
              <a:rPr lang="en-US" dirty="0" err="1" smtClean="0"/>
              <a:t>favourable</a:t>
            </a:r>
            <a:r>
              <a:rPr lang="en-US" dirty="0" smtClean="0"/>
              <a:t> for a very long time.</a:t>
            </a:r>
          </a:p>
          <a:p>
            <a:pPr marL="171450" indent="-171450">
              <a:buFont typeface="Arial" pitchFamily="34" charset="0"/>
              <a:buChar char="•"/>
            </a:pPr>
            <a:endParaRPr lang="en-US" dirty="0" smtClean="0"/>
          </a:p>
          <a:p>
            <a:pPr marL="171450" indent="-171450">
              <a:buFont typeface="Arial" pitchFamily="34" charset="0"/>
              <a:buChar char="•"/>
            </a:pPr>
            <a:r>
              <a:rPr lang="en-US" dirty="0" smtClean="0"/>
              <a:t>In Norway, </a:t>
            </a:r>
            <a:r>
              <a:rPr lang="en-US" b="1" dirty="0" smtClean="0"/>
              <a:t>neither housing prices, nor household debts, have ever been as high as at present</a:t>
            </a:r>
            <a:r>
              <a:rPr lang="en-US" dirty="0" smtClean="0"/>
              <a:t>, and interest rates are very low. </a:t>
            </a:r>
            <a:r>
              <a:rPr lang="en-US" b="1" dirty="0" smtClean="0"/>
              <a:t>A decline in housing prices may result in significantly higher losses for banks, on both residential mortgages and corporate lending.</a:t>
            </a:r>
          </a:p>
          <a:p>
            <a:pPr marL="171450" indent="-171450">
              <a:buFont typeface="Arial" pitchFamily="34" charset="0"/>
              <a:buChar char="•"/>
            </a:pPr>
            <a:endParaRPr lang="en-US" dirty="0" smtClean="0"/>
          </a:p>
          <a:p>
            <a:pPr marL="171450" indent="-171450">
              <a:buFont typeface="Arial" pitchFamily="34" charset="0"/>
              <a:buChar char="•"/>
            </a:pPr>
            <a:r>
              <a:rPr lang="en-US" dirty="0" smtClean="0"/>
              <a:t>As part of the regular IMF article IV consultation with Norway, an IMF mission stated the following after a visit to Norway in May 2013:</a:t>
            </a:r>
          </a:p>
          <a:p>
            <a:pPr marL="171450" indent="-171450">
              <a:buFont typeface="Arial" pitchFamily="34" charset="0"/>
              <a:buChar char="•"/>
            </a:pPr>
            <a:endParaRPr lang="en-US" dirty="0" smtClean="0"/>
          </a:p>
          <a:p>
            <a:pPr marL="457200" lvl="1" indent="0">
              <a:buFont typeface="Arial" pitchFamily="34" charset="0"/>
              <a:buNone/>
            </a:pPr>
            <a:r>
              <a:rPr lang="en-US" i="1" dirty="0" smtClean="0"/>
              <a:t>“A significant reduction in housing prices could be triggered by a reduction of oil prices or other shocks to demand or confidence. Given the elevated level of prices and high household debt, such a decline would likely reduce household consumption with adverse consequences for retail trade, construction, and commercial real estate and lenders to those sectors.”</a:t>
            </a:r>
            <a:endParaRPr lang="nb-NO" i="1" dirty="0"/>
          </a:p>
        </p:txBody>
      </p:sp>
      <p:sp>
        <p:nvSpPr>
          <p:cNvPr id="4" name="Plassholder for lysbildenummer 3"/>
          <p:cNvSpPr>
            <a:spLocks noGrp="1"/>
          </p:cNvSpPr>
          <p:nvPr>
            <p:ph type="sldNum" sz="quarter" idx="10"/>
          </p:nvPr>
        </p:nvSpPr>
        <p:spPr/>
        <p:txBody>
          <a:bodyPr/>
          <a:lstStyle/>
          <a:p>
            <a:fld id="{868DDFB5-CE0E-46C2-8B82-AB012943854C}" type="slidenum">
              <a:rPr lang="nb-NO" smtClean="0">
                <a:solidFill>
                  <a:prstClr val="black"/>
                </a:solidFill>
              </a:rPr>
              <a:pPr/>
              <a:t>36</a:t>
            </a:fld>
            <a:endParaRPr lang="nb-NO">
              <a:solidFill>
                <a:prstClr val="black"/>
              </a:solidFill>
            </a:endParaRPr>
          </a:p>
        </p:txBody>
      </p:sp>
    </p:spTree>
    <p:extLst>
      <p:ext uri="{BB962C8B-B14F-4D97-AF65-F5344CB8AC3E}">
        <p14:creationId xmlns:p14="http://schemas.microsoft.com/office/powerpoint/2010/main" val="1097527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itchFamily="34" charset="0"/>
              <a:buChar char="•"/>
            </a:pPr>
            <a:r>
              <a:rPr lang="en-US" noProof="0" dirty="0" smtClean="0"/>
              <a:t>The Norwegian credit market is to a large extent served by three blocks of </a:t>
            </a:r>
            <a:r>
              <a:rPr lang="en-US" baseline="0" noProof="0" dirty="0" smtClean="0"/>
              <a:t>credit institutions: </a:t>
            </a:r>
          </a:p>
          <a:p>
            <a:pPr marL="628650" lvl="1" indent="-171450">
              <a:buFont typeface="Arial" pitchFamily="34" charset="0"/>
              <a:buChar char="•"/>
            </a:pPr>
            <a:r>
              <a:rPr lang="en-US" baseline="0" noProof="0" dirty="0" smtClean="0"/>
              <a:t>DNB Bank is by far the largest commercial bank with a market share of 44 per cent per year-end 2012.</a:t>
            </a:r>
          </a:p>
          <a:p>
            <a:pPr marL="628650" lvl="1" indent="-171450">
              <a:buFont typeface="Arial" pitchFamily="34" charset="0"/>
              <a:buChar char="•"/>
            </a:pPr>
            <a:r>
              <a:rPr lang="en-US" baseline="0" noProof="0" dirty="0" smtClean="0"/>
              <a:t>Norwegian savings banks, 110 banks in total, have a combined market share of approx. 26 per cent. </a:t>
            </a:r>
          </a:p>
          <a:p>
            <a:pPr marL="628650" marR="0" lvl="1"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baseline="0" noProof="0" dirty="0" smtClean="0"/>
              <a:t>The largest Swedish and Danish banks have a combined market share of approx. 26 per cent. </a:t>
            </a:r>
            <a:r>
              <a:rPr lang="en-US" baseline="0" noProof="0" dirty="0" err="1" smtClean="0"/>
              <a:t>Nordea</a:t>
            </a:r>
            <a:r>
              <a:rPr lang="en-US" baseline="0" noProof="0" dirty="0" smtClean="0"/>
              <a:t> </a:t>
            </a:r>
            <a:r>
              <a:rPr lang="en-US" baseline="0" noProof="0" dirty="0" err="1" smtClean="0"/>
              <a:t>Norge</a:t>
            </a:r>
            <a:r>
              <a:rPr lang="en-US" baseline="0" noProof="0" dirty="0" smtClean="0"/>
              <a:t> is a Norwegian subsidiary of </a:t>
            </a:r>
            <a:r>
              <a:rPr lang="en-US" baseline="0" noProof="0" dirty="0" err="1" smtClean="0"/>
              <a:t>Nordea</a:t>
            </a:r>
            <a:r>
              <a:rPr lang="en-US" baseline="0" noProof="0" dirty="0" smtClean="0"/>
              <a:t> AB, while </a:t>
            </a:r>
            <a:r>
              <a:rPr lang="da-DK" baseline="0" noProof="0" dirty="0" smtClean="0"/>
              <a:t>Danske Bank, Handelsbanken and SEB have </a:t>
            </a:r>
            <a:r>
              <a:rPr lang="en-US" baseline="0" noProof="0" dirty="0" smtClean="0"/>
              <a:t>branches in Norway.</a:t>
            </a:r>
          </a:p>
          <a:p>
            <a:pPr marL="171450" indent="-171450">
              <a:buFont typeface="Arial" pitchFamily="34" charset="0"/>
              <a:buChar char="•"/>
            </a:pPr>
            <a:endParaRPr lang="en-US" baseline="0" noProof="0" dirty="0" smtClean="0"/>
          </a:p>
          <a:p>
            <a:pPr marL="171450" marR="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baseline="0" noProof="0" dirty="0" smtClean="0"/>
              <a:t>Market shares have been stable for many years.</a:t>
            </a:r>
            <a:br>
              <a:rPr lang="en-US" baseline="0" noProof="0" dirty="0" smtClean="0"/>
            </a:br>
            <a:endParaRPr lang="en-US" baseline="0" noProof="0" dirty="0" smtClean="0"/>
          </a:p>
          <a:p>
            <a:pPr marL="171450" indent="-171450">
              <a:buFont typeface="Arial" pitchFamily="34" charset="0"/>
              <a:buChar char="•"/>
            </a:pPr>
            <a:r>
              <a:rPr lang="en-US" baseline="0" noProof="0" dirty="0" smtClean="0"/>
              <a:t>Per year-end 2012 there were in total 213 credit institutions in Norway. Of these were 138 banks (incl. branches of foreign banks), 30 mortgage companies and 45 finance companies.</a:t>
            </a:r>
            <a:br>
              <a:rPr lang="en-US" baseline="0" noProof="0" dirty="0" smtClean="0"/>
            </a:br>
            <a:endParaRPr lang="en-US" baseline="0" noProof="0" dirty="0" smtClean="0"/>
          </a:p>
          <a:p>
            <a:pPr marL="171450" indent="-171450">
              <a:buFont typeface="Arial" pitchFamily="34" charset="0"/>
              <a:buChar char="•"/>
            </a:pPr>
            <a:r>
              <a:rPr lang="en-US" baseline="0" noProof="0" dirty="0" smtClean="0"/>
              <a:t>Total assets in credit institutions was NOK 5,590bn (≈ £635bn). This equals approx. </a:t>
            </a:r>
            <a:r>
              <a:rPr lang="en-US" b="1" baseline="0" noProof="0" dirty="0" smtClean="0"/>
              <a:t>255 per cent </a:t>
            </a:r>
            <a:r>
              <a:rPr lang="en-US" baseline="0" noProof="0" dirty="0" smtClean="0"/>
              <a:t>of Norway’s mainland GDP. (A lower percentage than in many other countries.)</a:t>
            </a:r>
            <a:endParaRPr lang="en-US" noProof="0" dirty="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4</a:t>
            </a:fld>
            <a:endParaRPr lang="nb-NO"/>
          </a:p>
        </p:txBody>
      </p:sp>
    </p:spTree>
    <p:extLst>
      <p:ext uri="{BB962C8B-B14F-4D97-AF65-F5344CB8AC3E}">
        <p14:creationId xmlns:p14="http://schemas.microsoft.com/office/powerpoint/2010/main" val="94570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marR="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GB" baseline="0" noProof="0" dirty="0" smtClean="0"/>
              <a:t>Norwegian credit institutions’ balance sheets are fairly traditional; lending to households and businesses comprise most of the assets.</a:t>
            </a:r>
          </a:p>
          <a:p>
            <a:pPr marL="171450" marR="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endParaRPr lang="en-GB" baseline="0" noProof="0" dirty="0" smtClean="0"/>
          </a:p>
          <a:p>
            <a:pPr marL="171450" marR="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GB" baseline="0" noProof="0" dirty="0" smtClean="0"/>
              <a:t>In later years, banks have to an increasing extent transferred loans to mortgage companies, which are often wholly or partially owned by the transferring bank. Mortgage companies’ acquisition of the mortgage loan portfolios are financed by issuance of covered bonds. </a:t>
            </a:r>
          </a:p>
          <a:p>
            <a:pPr marL="171450" indent="-171450">
              <a:buFont typeface="Arial" pitchFamily="34" charset="0"/>
              <a:buChar char="•"/>
            </a:pPr>
            <a:endParaRPr lang="nb-NO" dirty="0" smtClean="0"/>
          </a:p>
          <a:p>
            <a:pPr marL="171450" indent="-171450">
              <a:buFont typeface="Arial" pitchFamily="34" charset="0"/>
              <a:buChar char="•"/>
            </a:pPr>
            <a:r>
              <a:rPr lang="en-GB" baseline="0" noProof="0" dirty="0" smtClean="0"/>
              <a:t>Today, transfer of loans to mortgage companies is an integrated part of the day-to-day activities of most Norwegian banks.</a:t>
            </a:r>
            <a:br>
              <a:rPr lang="en-GB" baseline="0" noProof="0" dirty="0" smtClean="0"/>
            </a:br>
            <a:endParaRPr lang="en-GB" baseline="0" noProof="0" dirty="0" smtClean="0"/>
          </a:p>
          <a:p>
            <a:pPr marL="171450" indent="-171450">
              <a:buFont typeface="Arial" pitchFamily="34" charset="0"/>
              <a:buChar char="•"/>
            </a:pPr>
            <a:r>
              <a:rPr lang="en-GB" u="sng" baseline="0" noProof="0" dirty="0" smtClean="0"/>
              <a:t>Note</a:t>
            </a:r>
            <a:r>
              <a:rPr lang="en-GB" baseline="0" noProof="0" dirty="0" smtClean="0"/>
              <a:t>: DNB Bank is formally a savings bank, but is de facto a commercial bank, and is counted as such in all charts here.</a:t>
            </a:r>
            <a:br>
              <a:rPr lang="en-GB" baseline="0" noProof="0" dirty="0" smtClean="0"/>
            </a:br>
            <a:endParaRPr lang="en-GB" baseline="0" noProof="0" dirty="0" smtClean="0"/>
          </a:p>
          <a:p>
            <a:pPr marL="0" indent="0">
              <a:buFont typeface="Arial" pitchFamily="34" charset="0"/>
              <a:buNone/>
            </a:pPr>
            <a:r>
              <a:rPr lang="en-GB" b="1" baseline="0" noProof="0" dirty="0" smtClean="0"/>
              <a:t>Covered bonds</a:t>
            </a:r>
          </a:p>
          <a:p>
            <a:pPr marL="171450" indent="-171450">
              <a:buFont typeface="Arial" pitchFamily="34" charset="0"/>
              <a:buChar char="•"/>
            </a:pPr>
            <a:r>
              <a:rPr lang="en-GB" noProof="0" dirty="0" smtClean="0"/>
              <a:t>Our</a:t>
            </a:r>
            <a:r>
              <a:rPr lang="en-GB" baseline="0" noProof="0" dirty="0" smtClean="0"/>
              <a:t> current rules on credit institutions’ issuance of covered bonds, came into force six years ago, on 1 June 2007. After we have now gained some experience with the framework and the Norwegian covered bonds market, the Ministry of Finance is in the process of conducting an evaluation. </a:t>
            </a:r>
          </a:p>
          <a:p>
            <a:pPr marL="171450" indent="-171450">
              <a:buFont typeface="Arial" pitchFamily="34" charset="0"/>
              <a:buChar char="•"/>
            </a:pPr>
            <a:endParaRPr lang="en-GB" baseline="0" noProof="0" dirty="0" smtClean="0"/>
          </a:p>
          <a:p>
            <a:pPr marL="171450" indent="-171450">
              <a:buFont typeface="Arial" pitchFamily="34" charset="0"/>
              <a:buChar char="•"/>
            </a:pPr>
            <a:r>
              <a:rPr lang="en-GB" baseline="0" noProof="0" dirty="0" smtClean="0"/>
              <a:t>The covered bonds market has become an </a:t>
            </a:r>
            <a:r>
              <a:rPr lang="en-US" baseline="0" noProof="0" dirty="0" smtClean="0"/>
              <a:t>important funding source for banks and other credit institutions, where market conditions are vital for lending capacity. </a:t>
            </a:r>
            <a:endParaRPr lang="en-GB" baseline="0" noProof="0" dirty="0" smtClean="0"/>
          </a:p>
          <a:p>
            <a:pPr marL="171450" indent="-171450">
              <a:buFont typeface="Arial" pitchFamily="34" charset="0"/>
              <a:buChar char="•"/>
            </a:pPr>
            <a:endParaRPr lang="en-GB" baseline="0" noProof="0" dirty="0" smtClean="0"/>
          </a:p>
          <a:p>
            <a:pPr marL="171450" indent="-171450">
              <a:buFont typeface="Arial" pitchFamily="34" charset="0"/>
              <a:buChar char="•"/>
            </a:pPr>
            <a:r>
              <a:rPr lang="en-GB" baseline="0" noProof="0" dirty="0" smtClean="0"/>
              <a:t>In particular, we will </a:t>
            </a:r>
            <a:r>
              <a:rPr lang="en-US" baseline="0" noProof="0" dirty="0" smtClean="0"/>
              <a:t>assess the effects of banks’ transfer of mortgage loans to covered bonds issuing mortgage companies. As part of this effort, we will consider possible maturity mismatches between mortgage companies’ funding (covered bonds) and the underlying assets, as well as a possible deterioration of banks’ remaining balance sheets.</a:t>
            </a:r>
          </a:p>
          <a:p>
            <a:pPr marL="171450" indent="-171450">
              <a:buFont typeface="Arial" pitchFamily="34" charset="0"/>
              <a:buChar char="•"/>
            </a:pPr>
            <a:endParaRPr lang="en-US" baseline="0" noProof="0" dirty="0" smtClean="0"/>
          </a:p>
          <a:p>
            <a:pPr marL="171450" indent="-171450">
              <a:buFont typeface="Arial" pitchFamily="34" charset="0"/>
              <a:buChar char="•"/>
            </a:pPr>
            <a:r>
              <a:rPr lang="en-US" baseline="0" noProof="0" dirty="0" smtClean="0"/>
              <a:t>One year ago, the Ministry asked Finanstilsynet to assess whether the covered bonds framework functions as intended, and whether there is a need for a more robust framework, perhaps through regulatory adjustments. In December 2012, </a:t>
            </a:r>
            <a:r>
              <a:rPr lang="en-US" baseline="0" noProof="0" dirty="0" err="1" smtClean="0"/>
              <a:t>Noregs</a:t>
            </a:r>
            <a:r>
              <a:rPr lang="en-US" baseline="0" noProof="0" dirty="0" smtClean="0"/>
              <a:t> Bank was asked to assess certain issues in relation to the covered bonds market. The Ministry has recently (February and March 2013) received the contributions from Finanstilsynet and </a:t>
            </a:r>
            <a:r>
              <a:rPr lang="en-US" baseline="0" noProof="0" dirty="0" err="1" smtClean="0"/>
              <a:t>Noregs</a:t>
            </a:r>
            <a:r>
              <a:rPr lang="en-US" baseline="0" noProof="0" dirty="0" smtClean="0"/>
              <a:t> Bank. </a:t>
            </a:r>
          </a:p>
          <a:p>
            <a:pPr marL="171450" indent="-171450">
              <a:buFont typeface="Arial" pitchFamily="34" charset="0"/>
              <a:buChar char="•"/>
            </a:pPr>
            <a:endParaRPr lang="nb-NO" dirty="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5</a:t>
            </a:fld>
            <a:endParaRPr lang="nb-NO"/>
          </a:p>
        </p:txBody>
      </p:sp>
    </p:spTree>
    <p:extLst>
      <p:ext uri="{BB962C8B-B14F-4D97-AF65-F5344CB8AC3E}">
        <p14:creationId xmlns:p14="http://schemas.microsoft.com/office/powerpoint/2010/main" val="2727480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itchFamily="34" charset="0"/>
              <a:buChar char="•"/>
            </a:pPr>
            <a:endParaRPr lang="en-GB" noProof="0" dirty="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6</a:t>
            </a:fld>
            <a:endParaRPr lang="nb-NO"/>
          </a:p>
        </p:txBody>
      </p:sp>
    </p:spTree>
    <p:extLst>
      <p:ext uri="{BB962C8B-B14F-4D97-AF65-F5344CB8AC3E}">
        <p14:creationId xmlns:p14="http://schemas.microsoft.com/office/powerpoint/2010/main" val="2727480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itchFamily="34" charset="0"/>
              <a:buChar char="•"/>
            </a:pPr>
            <a:r>
              <a:rPr lang="en-GB" noProof="0" dirty="0" smtClean="0"/>
              <a:t>Many</a:t>
            </a:r>
            <a:r>
              <a:rPr lang="en-GB" baseline="0" noProof="0" dirty="0" smtClean="0"/>
              <a:t> small savings banks make up a substantial portion of the market, but the larger banks have dominating market positions. DNB Bank is approx. 14 times larger than the largest savings bank (SR-Bank).</a:t>
            </a:r>
          </a:p>
          <a:p>
            <a:pPr marL="171450" indent="-171450">
              <a:buFont typeface="Arial" pitchFamily="34" charset="0"/>
              <a:buChar char="•"/>
            </a:pPr>
            <a:endParaRPr lang="en-GB" baseline="0" noProof="0" dirty="0" smtClean="0"/>
          </a:p>
          <a:p>
            <a:pPr marL="171450" indent="-171450">
              <a:buFont typeface="Arial" pitchFamily="34" charset="0"/>
              <a:buChar char="•"/>
            </a:pPr>
            <a:r>
              <a:rPr lang="en-GB" baseline="0" noProof="0" dirty="0" smtClean="0"/>
              <a:t>Even though the smaller savings banks are small in a national context, they are often important players in local markets.</a:t>
            </a:r>
          </a:p>
          <a:p>
            <a:pPr marL="171450" indent="-171450">
              <a:buFont typeface="Arial" pitchFamily="34" charset="0"/>
              <a:buChar char="•"/>
            </a:pPr>
            <a:endParaRPr lang="en-GB" baseline="0" noProof="0" dirty="0" smtClean="0"/>
          </a:p>
          <a:p>
            <a:pPr marL="171450" indent="-171450">
              <a:buFont typeface="Arial" pitchFamily="34" charset="0"/>
              <a:buChar char="•"/>
            </a:pPr>
            <a:r>
              <a:rPr lang="en-GB" baseline="0" noProof="0" dirty="0" smtClean="0"/>
              <a:t>Eight Norwegian banks use the IRB approach, while 100 banks use the standardised approach.</a:t>
            </a:r>
          </a:p>
          <a:p>
            <a:pPr marL="171450" indent="-171450">
              <a:buFont typeface="Arial" pitchFamily="34" charset="0"/>
              <a:buChar char="•"/>
            </a:pPr>
            <a:endParaRPr lang="en-GB" baseline="0" noProof="0" dirty="0" smtClean="0"/>
          </a:p>
          <a:p>
            <a:pPr marL="171450" indent="-171450">
              <a:buFont typeface="Arial" pitchFamily="34" charset="0"/>
              <a:buChar char="•"/>
            </a:pPr>
            <a:r>
              <a:rPr lang="en-GB" baseline="0" noProof="0" dirty="0" smtClean="0"/>
              <a:t>The foreign players in the Norwegian credit market are – as we’ve seen earlier – chiefly Scandinavian. The three largest bank branches in Norway – </a:t>
            </a:r>
            <a:r>
              <a:rPr lang="en-GB" baseline="0" noProof="0" dirty="0" err="1" smtClean="0"/>
              <a:t>Danske</a:t>
            </a:r>
            <a:r>
              <a:rPr lang="en-GB" baseline="0" noProof="0" dirty="0" smtClean="0"/>
              <a:t> Bank, </a:t>
            </a:r>
            <a:r>
              <a:rPr lang="en-GB" baseline="0" noProof="0" dirty="0" err="1" smtClean="0"/>
              <a:t>Handelsbanken</a:t>
            </a:r>
            <a:r>
              <a:rPr lang="en-GB" baseline="0" noProof="0" dirty="0" smtClean="0"/>
              <a:t> and SEB – all have bigger market shares than the largest Norwegian savings bank.</a:t>
            </a:r>
            <a:endParaRPr lang="en-GB" noProof="0" dirty="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7</a:t>
            </a:fld>
            <a:endParaRPr lang="nb-NO"/>
          </a:p>
        </p:txBody>
      </p:sp>
    </p:spTree>
    <p:extLst>
      <p:ext uri="{BB962C8B-B14F-4D97-AF65-F5344CB8AC3E}">
        <p14:creationId xmlns:p14="http://schemas.microsoft.com/office/powerpoint/2010/main" val="27274801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itchFamily="34" charset="0"/>
              <a:buChar char="•"/>
            </a:pPr>
            <a:r>
              <a:rPr lang="en-GB" noProof="0" dirty="0" smtClean="0"/>
              <a:t>The number of banks in Norway has been significantly reduced, especially through savings banks mergers</a:t>
            </a:r>
            <a:r>
              <a:rPr lang="en-GB" baseline="0" noProof="0" dirty="0" smtClean="0"/>
              <a:t> and acquisitions. </a:t>
            </a:r>
            <a:r>
              <a:rPr lang="en-GB" noProof="0" dirty="0" smtClean="0"/>
              <a:t/>
            </a:r>
            <a:br>
              <a:rPr lang="en-GB" noProof="0" dirty="0" smtClean="0"/>
            </a:br>
            <a:endParaRPr lang="en-GB" noProof="0" dirty="0" smtClean="0"/>
          </a:p>
          <a:p>
            <a:pPr marL="171450" indent="-171450">
              <a:buFont typeface="Arial" pitchFamily="34" charset="0"/>
              <a:buChar char="•"/>
            </a:pPr>
            <a:r>
              <a:rPr lang="en-GB" noProof="0" dirty="0" smtClean="0"/>
              <a:t>The number of savings banks peaked in the 1930s, when</a:t>
            </a:r>
            <a:r>
              <a:rPr lang="en-GB" baseline="0" noProof="0" dirty="0" smtClean="0"/>
              <a:t> there were approx. 650 savings banks in Norway.</a:t>
            </a:r>
            <a:br>
              <a:rPr lang="en-GB" baseline="0" noProof="0" dirty="0" smtClean="0"/>
            </a:br>
            <a:endParaRPr lang="en-GB" baseline="0" noProof="0" dirty="0" smtClean="0"/>
          </a:p>
          <a:p>
            <a:pPr marL="171450" indent="-171450">
              <a:buFont typeface="Arial" pitchFamily="34" charset="0"/>
              <a:buChar char="•"/>
            </a:pPr>
            <a:r>
              <a:rPr lang="en-GB" baseline="0" noProof="0" dirty="0" smtClean="0"/>
              <a:t>Today, there are 110 </a:t>
            </a:r>
            <a:r>
              <a:rPr lang="en-GB" noProof="0" dirty="0" smtClean="0"/>
              <a:t>savings banks and </a:t>
            </a:r>
            <a:r>
              <a:rPr lang="en-GB" baseline="0" noProof="0" dirty="0" smtClean="0"/>
              <a:t>28 commercial banks, including branches of foreign banks. That means that </a:t>
            </a:r>
            <a:r>
              <a:rPr lang="en-GB" b="1" baseline="0" noProof="0" dirty="0" smtClean="0"/>
              <a:t>80 per cent </a:t>
            </a:r>
            <a:r>
              <a:rPr lang="en-GB" baseline="0" noProof="0" dirty="0" smtClean="0"/>
              <a:t>of banks in Norway are </a:t>
            </a:r>
            <a:r>
              <a:rPr lang="en-GB" noProof="0" dirty="0" smtClean="0"/>
              <a:t>savings banks. The</a:t>
            </a:r>
            <a:r>
              <a:rPr lang="en-GB" baseline="0" noProof="0" dirty="0" smtClean="0"/>
              <a:t> savings banks’ total assets, however, amount to approx. </a:t>
            </a:r>
            <a:r>
              <a:rPr lang="en-GB" b="1" baseline="0" noProof="0" dirty="0" smtClean="0"/>
              <a:t>25 per cent </a:t>
            </a:r>
            <a:r>
              <a:rPr lang="en-GB" baseline="0" noProof="0" dirty="0" smtClean="0"/>
              <a:t>of the aggregate total assets of banks in Norway.</a:t>
            </a:r>
          </a:p>
          <a:p>
            <a:pPr marL="171450" indent="-171450">
              <a:buFont typeface="Arial" pitchFamily="34" charset="0"/>
              <a:buChar char="•"/>
            </a:pPr>
            <a:endParaRPr lang="en-GB" noProof="0" dirty="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8</a:t>
            </a:fld>
            <a:endParaRPr lang="nb-NO"/>
          </a:p>
        </p:txBody>
      </p:sp>
    </p:spTree>
    <p:extLst>
      <p:ext uri="{BB962C8B-B14F-4D97-AF65-F5344CB8AC3E}">
        <p14:creationId xmlns:p14="http://schemas.microsoft.com/office/powerpoint/2010/main" val="27274801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indent="0">
              <a:buFont typeface="Arial" pitchFamily="34" charset="0"/>
              <a:buNone/>
            </a:pPr>
            <a:endParaRPr lang="en-GB" noProof="0" dirty="0"/>
          </a:p>
        </p:txBody>
      </p:sp>
      <p:sp>
        <p:nvSpPr>
          <p:cNvPr id="4" name="Plassholder for lysbildenummer 3"/>
          <p:cNvSpPr>
            <a:spLocks noGrp="1"/>
          </p:cNvSpPr>
          <p:nvPr>
            <p:ph type="sldNum" sz="quarter" idx="10"/>
          </p:nvPr>
        </p:nvSpPr>
        <p:spPr/>
        <p:txBody>
          <a:bodyPr/>
          <a:lstStyle/>
          <a:p>
            <a:fld id="{868DDFB5-CE0E-46C2-8B82-AB012943854C}" type="slidenum">
              <a:rPr lang="nb-NO" smtClean="0"/>
              <a:pPr/>
              <a:t>9</a:t>
            </a:fld>
            <a:endParaRPr lang="nb-NO"/>
          </a:p>
        </p:txBody>
      </p:sp>
    </p:spTree>
    <p:extLst>
      <p:ext uri="{BB962C8B-B14F-4D97-AF65-F5344CB8AC3E}">
        <p14:creationId xmlns:p14="http://schemas.microsoft.com/office/powerpoint/2010/main" val="27274801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4114" name="Rectangle 18"/>
          <p:cNvSpPr>
            <a:spLocks noChangeArrowheads="1"/>
          </p:cNvSpPr>
          <p:nvPr/>
        </p:nvSpPr>
        <p:spPr bwMode="auto">
          <a:xfrm>
            <a:off x="0" y="3048000"/>
            <a:ext cx="9145588" cy="3810000"/>
          </a:xfrm>
          <a:prstGeom prst="rect">
            <a:avLst/>
          </a:prstGeom>
          <a:solidFill>
            <a:srgbClr val="C3BE8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pic>
        <p:nvPicPr>
          <p:cNvPr id="4147" name="Picture 51"/>
          <p:cNvPicPr>
            <a:picLocks noChangeAspect="1" noChangeArrowheads="1"/>
          </p:cNvPicPr>
          <p:nvPr/>
        </p:nvPicPr>
        <p:blipFill>
          <a:blip r:embed="rId2">
            <a:extLst>
              <a:ext uri="{28A0092B-C50C-407E-A947-70E740481C1C}">
                <a14:useLocalDpi xmlns:a14="http://schemas.microsoft.com/office/drawing/2010/main" val="0"/>
              </a:ext>
            </a:extLst>
          </a:blip>
          <a:srcRect b="47124"/>
          <a:stretch>
            <a:fillRect/>
          </a:stretch>
        </p:blipFill>
        <p:spPr bwMode="auto">
          <a:xfrm>
            <a:off x="0" y="4957763"/>
            <a:ext cx="9144000" cy="1398587"/>
          </a:xfrm>
          <a:prstGeom prst="rect">
            <a:avLst/>
          </a:prstGeom>
          <a:noFill/>
          <a:extLst>
            <a:ext uri="{909E8E84-426E-40DD-AFC4-6F175D3DCCD1}">
              <a14:hiddenFill xmlns:a14="http://schemas.microsoft.com/office/drawing/2010/main">
                <a:solidFill>
                  <a:srgbClr val="FFFFFF"/>
                </a:solidFill>
              </a14:hiddenFill>
            </a:ext>
          </a:extLst>
        </p:spPr>
      </p:pic>
      <p:sp>
        <p:nvSpPr>
          <p:cNvPr id="4109" name="Rectangle 13"/>
          <p:cNvSpPr>
            <a:spLocks noChangeArrowheads="1"/>
          </p:cNvSpPr>
          <p:nvPr/>
        </p:nvSpPr>
        <p:spPr bwMode="auto">
          <a:xfrm>
            <a:off x="0" y="6351588"/>
            <a:ext cx="9144000" cy="506412"/>
          </a:xfrm>
          <a:prstGeom prst="rect">
            <a:avLst/>
          </a:prstGeom>
          <a:solidFill>
            <a:srgbClr val="242166"/>
          </a:solidFill>
          <a:ln w="9525">
            <a:solidFill>
              <a:srgbClr val="2421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sp>
        <p:nvSpPr>
          <p:cNvPr id="4111" name="Rectangle 15"/>
          <p:cNvSpPr>
            <a:spLocks noChangeArrowheads="1"/>
          </p:cNvSpPr>
          <p:nvPr/>
        </p:nvSpPr>
        <p:spPr bwMode="auto">
          <a:xfrm>
            <a:off x="708025" y="3051175"/>
            <a:ext cx="539750" cy="7302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pic>
        <p:nvPicPr>
          <p:cNvPr id="4121" name="Picture 25" descr="FIN2RX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1375" y="1649413"/>
            <a:ext cx="2360613" cy="957262"/>
          </a:xfrm>
          <a:prstGeom prst="rect">
            <a:avLst/>
          </a:prstGeom>
          <a:noFill/>
          <a:extLst>
            <a:ext uri="{909E8E84-426E-40DD-AFC4-6F175D3DCCD1}">
              <a14:hiddenFill xmlns:a14="http://schemas.microsoft.com/office/drawing/2010/main">
                <a:solidFill>
                  <a:srgbClr val="FFFFFF"/>
                </a:solidFill>
              </a14:hiddenFill>
            </a:ext>
          </a:extLst>
        </p:spPr>
      </p:pic>
      <p:sp>
        <p:nvSpPr>
          <p:cNvPr id="4122" name="Rectangle 26"/>
          <p:cNvSpPr>
            <a:spLocks noGrp="1" noChangeArrowheads="1"/>
          </p:cNvSpPr>
          <p:nvPr>
            <p:ph type="subTitle" sz="quarter" idx="1"/>
          </p:nvPr>
        </p:nvSpPr>
        <p:spPr>
          <a:xfrm>
            <a:off x="1371600" y="4813300"/>
            <a:ext cx="6248400" cy="1346200"/>
          </a:xfrm>
        </p:spPr>
        <p:txBody>
          <a:bodyPr anchorCtr="1"/>
          <a:lstStyle>
            <a:lvl1pPr marL="0" indent="0" algn="ctr">
              <a:buFontTx/>
              <a:buNone/>
              <a:defRPr sz="1400" i="1">
                <a:solidFill>
                  <a:srgbClr val="242166"/>
                </a:solidFill>
              </a:defRPr>
            </a:lvl1pPr>
          </a:lstStyle>
          <a:p>
            <a:pPr lvl="0"/>
            <a:r>
              <a:rPr lang="nb-NO" noProof="0" smtClean="0"/>
              <a:t>Klikk for å redigere undertittelstil i malen</a:t>
            </a:r>
            <a:endParaRPr lang="nn-NO" noProof="0" smtClean="0"/>
          </a:p>
        </p:txBody>
      </p:sp>
      <p:sp>
        <p:nvSpPr>
          <p:cNvPr id="4123" name="Rectangle 27"/>
          <p:cNvSpPr>
            <a:spLocks noGrp="1" noChangeArrowheads="1"/>
          </p:cNvSpPr>
          <p:nvPr>
            <p:ph type="ctrTitle" sz="quarter"/>
          </p:nvPr>
        </p:nvSpPr>
        <p:spPr>
          <a:xfrm>
            <a:off x="1371600" y="3502025"/>
            <a:ext cx="6248400" cy="1317625"/>
          </a:xfrm>
        </p:spPr>
        <p:txBody>
          <a:bodyPr anchor="b" anchorCtr="1"/>
          <a:lstStyle>
            <a:lvl1pPr algn="ctr">
              <a:defRPr/>
            </a:lvl1pPr>
          </a:lstStyle>
          <a:p>
            <a:pPr lvl="0"/>
            <a:r>
              <a:rPr lang="nb-NO" noProof="0" smtClean="0"/>
              <a:t>Klikk for å redigere tittelstil</a:t>
            </a:r>
          </a:p>
        </p:txBody>
      </p:sp>
      <p:sp>
        <p:nvSpPr>
          <p:cNvPr id="4142" name="Rectangle 46"/>
          <p:cNvSpPr>
            <a:spLocks noGrp="1" noChangeArrowheads="1"/>
          </p:cNvSpPr>
          <p:nvPr>
            <p:ph type="dt" sz="quarter" idx="2"/>
          </p:nvPr>
        </p:nvSpPr>
        <p:spPr>
          <a:xfrm>
            <a:off x="5334000" y="6400800"/>
            <a:ext cx="2286000" cy="457200"/>
          </a:xfrm>
        </p:spPr>
        <p:txBody>
          <a:bodyPr/>
          <a:lstStyle>
            <a:lvl1pPr>
              <a:defRPr/>
            </a:lvl1pPr>
          </a:lstStyle>
          <a:p>
            <a:endParaRPr lang="nn-NO"/>
          </a:p>
        </p:txBody>
      </p:sp>
      <p:sp>
        <p:nvSpPr>
          <p:cNvPr id="4143" name="Rectangle 47"/>
          <p:cNvSpPr>
            <a:spLocks noGrp="1" noChangeArrowheads="1"/>
          </p:cNvSpPr>
          <p:nvPr>
            <p:ph type="ftr" sz="quarter" idx="3"/>
          </p:nvPr>
        </p:nvSpPr>
        <p:spPr>
          <a:xfrm>
            <a:off x="1119188" y="6400800"/>
            <a:ext cx="2895600" cy="457200"/>
          </a:xfrm>
        </p:spPr>
        <p:txBody>
          <a:bodyPr/>
          <a:lstStyle>
            <a:lvl1pPr>
              <a:defRPr/>
            </a:lvl1pPr>
          </a:lstStyle>
          <a:p>
            <a:endParaRPr lang="nn-NO"/>
          </a:p>
        </p:txBody>
      </p:sp>
      <p:sp>
        <p:nvSpPr>
          <p:cNvPr id="4144" name="Rectangle 48"/>
          <p:cNvSpPr>
            <a:spLocks noGrp="1" noChangeArrowheads="1"/>
          </p:cNvSpPr>
          <p:nvPr>
            <p:ph type="sldNum" sz="quarter" idx="4"/>
          </p:nvPr>
        </p:nvSpPr>
        <p:spPr/>
        <p:txBody>
          <a:bodyPr/>
          <a:lstStyle>
            <a:lvl1pPr>
              <a:defRPr/>
            </a:lvl1pPr>
          </a:lstStyle>
          <a:p>
            <a:fld id="{0D34BBA5-2DC6-4077-B112-54AED9451C3B}" type="slidenum">
              <a:rPr lang="nn-NO"/>
              <a:pPr/>
              <a:t>‹#›</a:t>
            </a:fld>
            <a:endParaRPr lang="nn-NO"/>
          </a:p>
        </p:txBody>
      </p:sp>
      <p:sp>
        <p:nvSpPr>
          <p:cNvPr id="4159" name="Freeform 63"/>
          <p:cNvSpPr>
            <a:spLocks/>
          </p:cNvSpPr>
          <p:nvPr/>
        </p:nvSpPr>
        <p:spPr bwMode="auto">
          <a:xfrm>
            <a:off x="-1588" y="4041775"/>
            <a:ext cx="9177338" cy="2119313"/>
          </a:xfrm>
          <a:custGeom>
            <a:avLst/>
            <a:gdLst>
              <a:gd name="T0" fmla="*/ 0 w 5568"/>
              <a:gd name="T1" fmla="*/ 0 h 1101"/>
              <a:gd name="T2" fmla="*/ 2944 w 5568"/>
              <a:gd name="T3" fmla="*/ 982 h 1101"/>
              <a:gd name="T4" fmla="*/ 5568 w 5568"/>
              <a:gd name="T5" fmla="*/ 715 h 1101"/>
            </a:gdLst>
            <a:ahLst/>
            <a:cxnLst>
              <a:cxn ang="0">
                <a:pos x="T0" y="T1"/>
              </a:cxn>
              <a:cxn ang="0">
                <a:pos x="T2" y="T3"/>
              </a:cxn>
              <a:cxn ang="0">
                <a:pos x="T4" y="T5"/>
              </a:cxn>
            </a:cxnLst>
            <a:rect l="0" t="0" r="r" b="b"/>
            <a:pathLst>
              <a:path w="5568" h="1101">
                <a:moveTo>
                  <a:pt x="0" y="0"/>
                </a:moveTo>
                <a:cubicBezTo>
                  <a:pt x="1008" y="431"/>
                  <a:pt x="2016" y="863"/>
                  <a:pt x="2944" y="982"/>
                </a:cubicBezTo>
                <a:cubicBezTo>
                  <a:pt x="3872" y="1101"/>
                  <a:pt x="4871" y="1049"/>
                  <a:pt x="5568" y="715"/>
                </a:cubicBezTo>
              </a:path>
            </a:pathLst>
          </a:custGeom>
          <a:noFill/>
          <a:ln w="12700" cap="flat" cmpd="sng">
            <a:solidFill>
              <a:schemeClr val="tx2"/>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endParaRPr lang="nn-NO"/>
          </a:p>
        </p:txBody>
      </p:sp>
      <p:sp>
        <p:nvSpPr>
          <p:cNvPr id="5" name="Plassholder for bunntekst 4"/>
          <p:cNvSpPr>
            <a:spLocks noGrp="1"/>
          </p:cNvSpPr>
          <p:nvPr>
            <p:ph type="ftr" sz="quarter" idx="11"/>
          </p:nvPr>
        </p:nvSpPr>
        <p:spPr/>
        <p:txBody>
          <a:bodyPr/>
          <a:lstStyle>
            <a:lvl1pPr>
              <a:defRPr/>
            </a:lvl1pPr>
          </a:lstStyle>
          <a:p>
            <a:endParaRPr lang="nn-NO"/>
          </a:p>
        </p:txBody>
      </p:sp>
      <p:sp>
        <p:nvSpPr>
          <p:cNvPr id="6" name="Plassholder for lysbildenummer 5"/>
          <p:cNvSpPr>
            <a:spLocks noGrp="1"/>
          </p:cNvSpPr>
          <p:nvPr>
            <p:ph type="sldNum" sz="quarter" idx="12"/>
          </p:nvPr>
        </p:nvSpPr>
        <p:spPr/>
        <p:txBody>
          <a:bodyPr/>
          <a:lstStyle>
            <a:lvl1pPr>
              <a:defRPr/>
            </a:lvl1pPr>
          </a:lstStyle>
          <a:p>
            <a:fld id="{F372D20D-1149-4093-9AF9-DC6D967F1999}" type="slidenum">
              <a:rPr lang="nn-NO"/>
              <a:pPr/>
              <a:t>‹#›</a:t>
            </a:fld>
            <a:endParaRPr lang="nn-NO"/>
          </a:p>
        </p:txBody>
      </p:sp>
    </p:spTree>
    <p:extLst>
      <p:ext uri="{BB962C8B-B14F-4D97-AF65-F5344CB8AC3E}">
        <p14:creationId xmlns:p14="http://schemas.microsoft.com/office/powerpoint/2010/main" val="1006865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5999163" y="1066800"/>
            <a:ext cx="1620837" cy="51022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1133475" y="1066800"/>
            <a:ext cx="4713288" cy="51022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endParaRPr lang="nn-NO"/>
          </a:p>
        </p:txBody>
      </p:sp>
      <p:sp>
        <p:nvSpPr>
          <p:cNvPr id="5" name="Plassholder for bunntekst 4"/>
          <p:cNvSpPr>
            <a:spLocks noGrp="1"/>
          </p:cNvSpPr>
          <p:nvPr>
            <p:ph type="ftr" sz="quarter" idx="11"/>
          </p:nvPr>
        </p:nvSpPr>
        <p:spPr/>
        <p:txBody>
          <a:bodyPr/>
          <a:lstStyle>
            <a:lvl1pPr>
              <a:defRPr/>
            </a:lvl1pPr>
          </a:lstStyle>
          <a:p>
            <a:endParaRPr lang="nn-NO"/>
          </a:p>
        </p:txBody>
      </p:sp>
      <p:sp>
        <p:nvSpPr>
          <p:cNvPr id="6" name="Plassholder for lysbildenummer 5"/>
          <p:cNvSpPr>
            <a:spLocks noGrp="1"/>
          </p:cNvSpPr>
          <p:nvPr>
            <p:ph type="sldNum" sz="quarter" idx="12"/>
          </p:nvPr>
        </p:nvSpPr>
        <p:spPr/>
        <p:txBody>
          <a:bodyPr/>
          <a:lstStyle>
            <a:lvl1pPr>
              <a:defRPr/>
            </a:lvl1pPr>
          </a:lstStyle>
          <a:p>
            <a:fld id="{2E3A150D-A19E-409D-8B9C-4EA5FF01CE31}" type="slidenum">
              <a:rPr lang="nn-NO"/>
              <a:pPr/>
              <a:t>‹#›</a:t>
            </a:fld>
            <a:endParaRPr lang="nn-NO"/>
          </a:p>
        </p:txBody>
      </p:sp>
    </p:spTree>
    <p:extLst>
      <p:ext uri="{BB962C8B-B14F-4D97-AF65-F5344CB8AC3E}">
        <p14:creationId xmlns:p14="http://schemas.microsoft.com/office/powerpoint/2010/main" val="114605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endParaRPr lang="nn-NO"/>
          </a:p>
        </p:txBody>
      </p:sp>
      <p:sp>
        <p:nvSpPr>
          <p:cNvPr id="5" name="Plassholder for bunntekst 4"/>
          <p:cNvSpPr>
            <a:spLocks noGrp="1"/>
          </p:cNvSpPr>
          <p:nvPr>
            <p:ph type="ftr" sz="quarter" idx="11"/>
          </p:nvPr>
        </p:nvSpPr>
        <p:spPr/>
        <p:txBody>
          <a:bodyPr/>
          <a:lstStyle>
            <a:lvl1pPr>
              <a:defRPr/>
            </a:lvl1pPr>
          </a:lstStyle>
          <a:p>
            <a:endParaRPr lang="nn-NO"/>
          </a:p>
        </p:txBody>
      </p:sp>
      <p:sp>
        <p:nvSpPr>
          <p:cNvPr id="6" name="Plassholder for lysbildenummer 5"/>
          <p:cNvSpPr>
            <a:spLocks noGrp="1"/>
          </p:cNvSpPr>
          <p:nvPr>
            <p:ph type="sldNum" sz="quarter" idx="12"/>
          </p:nvPr>
        </p:nvSpPr>
        <p:spPr/>
        <p:txBody>
          <a:bodyPr/>
          <a:lstStyle>
            <a:lvl1pPr>
              <a:defRPr/>
            </a:lvl1pPr>
          </a:lstStyle>
          <a:p>
            <a:fld id="{4E5CDA4F-7FFA-4359-8587-A440EBF5860F}" type="slidenum">
              <a:rPr lang="nn-NO"/>
              <a:pPr/>
              <a:t>‹#›</a:t>
            </a:fld>
            <a:endParaRPr lang="nn-NO"/>
          </a:p>
        </p:txBody>
      </p:sp>
    </p:spTree>
    <p:extLst>
      <p:ext uri="{BB962C8B-B14F-4D97-AF65-F5344CB8AC3E}">
        <p14:creationId xmlns:p14="http://schemas.microsoft.com/office/powerpoint/2010/main" val="1580286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lvl1pPr>
              <a:defRPr/>
            </a:lvl1pPr>
          </a:lstStyle>
          <a:p>
            <a:endParaRPr lang="nn-NO"/>
          </a:p>
        </p:txBody>
      </p:sp>
      <p:sp>
        <p:nvSpPr>
          <p:cNvPr id="5" name="Plassholder for bunntekst 4"/>
          <p:cNvSpPr>
            <a:spLocks noGrp="1"/>
          </p:cNvSpPr>
          <p:nvPr>
            <p:ph type="ftr" sz="quarter" idx="11"/>
          </p:nvPr>
        </p:nvSpPr>
        <p:spPr/>
        <p:txBody>
          <a:bodyPr/>
          <a:lstStyle>
            <a:lvl1pPr>
              <a:defRPr/>
            </a:lvl1pPr>
          </a:lstStyle>
          <a:p>
            <a:endParaRPr lang="nn-NO"/>
          </a:p>
        </p:txBody>
      </p:sp>
      <p:sp>
        <p:nvSpPr>
          <p:cNvPr id="6" name="Plassholder for lysbildenummer 5"/>
          <p:cNvSpPr>
            <a:spLocks noGrp="1"/>
          </p:cNvSpPr>
          <p:nvPr>
            <p:ph type="sldNum" sz="quarter" idx="12"/>
          </p:nvPr>
        </p:nvSpPr>
        <p:spPr/>
        <p:txBody>
          <a:bodyPr/>
          <a:lstStyle>
            <a:lvl1pPr>
              <a:defRPr/>
            </a:lvl1pPr>
          </a:lstStyle>
          <a:p>
            <a:fld id="{2088F3F5-2DE3-49B9-BC94-7E0DA8BEFC09}" type="slidenum">
              <a:rPr lang="nn-NO"/>
              <a:pPr/>
              <a:t>‹#›</a:t>
            </a:fld>
            <a:endParaRPr lang="nn-NO"/>
          </a:p>
        </p:txBody>
      </p:sp>
    </p:spTree>
    <p:extLst>
      <p:ext uri="{BB962C8B-B14F-4D97-AF65-F5344CB8AC3E}">
        <p14:creationId xmlns:p14="http://schemas.microsoft.com/office/powerpoint/2010/main" val="3836183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1133475" y="1838325"/>
            <a:ext cx="3167063" cy="433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452938" y="1838325"/>
            <a:ext cx="3167062" cy="433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lvl1pPr>
              <a:defRPr/>
            </a:lvl1pPr>
          </a:lstStyle>
          <a:p>
            <a:endParaRPr lang="nn-NO"/>
          </a:p>
        </p:txBody>
      </p:sp>
      <p:sp>
        <p:nvSpPr>
          <p:cNvPr id="6" name="Plassholder for bunntekst 5"/>
          <p:cNvSpPr>
            <a:spLocks noGrp="1"/>
          </p:cNvSpPr>
          <p:nvPr>
            <p:ph type="ftr" sz="quarter" idx="11"/>
          </p:nvPr>
        </p:nvSpPr>
        <p:spPr/>
        <p:txBody>
          <a:bodyPr/>
          <a:lstStyle>
            <a:lvl1pPr>
              <a:defRPr/>
            </a:lvl1pPr>
          </a:lstStyle>
          <a:p>
            <a:endParaRPr lang="nn-NO"/>
          </a:p>
        </p:txBody>
      </p:sp>
      <p:sp>
        <p:nvSpPr>
          <p:cNvPr id="7" name="Plassholder for lysbildenummer 6"/>
          <p:cNvSpPr>
            <a:spLocks noGrp="1"/>
          </p:cNvSpPr>
          <p:nvPr>
            <p:ph type="sldNum" sz="quarter" idx="12"/>
          </p:nvPr>
        </p:nvSpPr>
        <p:spPr/>
        <p:txBody>
          <a:bodyPr/>
          <a:lstStyle>
            <a:lvl1pPr>
              <a:defRPr/>
            </a:lvl1pPr>
          </a:lstStyle>
          <a:p>
            <a:fld id="{0DD93373-6745-47AD-96CD-52D2A299C243}" type="slidenum">
              <a:rPr lang="nn-NO"/>
              <a:pPr/>
              <a:t>‹#›</a:t>
            </a:fld>
            <a:endParaRPr lang="nn-NO"/>
          </a:p>
        </p:txBody>
      </p:sp>
    </p:spTree>
    <p:extLst>
      <p:ext uri="{BB962C8B-B14F-4D97-AF65-F5344CB8AC3E}">
        <p14:creationId xmlns:p14="http://schemas.microsoft.com/office/powerpoint/2010/main" val="4209119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lvl1pPr>
              <a:defRPr/>
            </a:lvl1pPr>
          </a:lstStyle>
          <a:p>
            <a:endParaRPr lang="nn-NO"/>
          </a:p>
        </p:txBody>
      </p:sp>
      <p:sp>
        <p:nvSpPr>
          <p:cNvPr id="8" name="Plassholder for bunntekst 7"/>
          <p:cNvSpPr>
            <a:spLocks noGrp="1"/>
          </p:cNvSpPr>
          <p:nvPr>
            <p:ph type="ftr" sz="quarter" idx="11"/>
          </p:nvPr>
        </p:nvSpPr>
        <p:spPr/>
        <p:txBody>
          <a:bodyPr/>
          <a:lstStyle>
            <a:lvl1pPr>
              <a:defRPr/>
            </a:lvl1pPr>
          </a:lstStyle>
          <a:p>
            <a:endParaRPr lang="nn-NO"/>
          </a:p>
        </p:txBody>
      </p:sp>
      <p:sp>
        <p:nvSpPr>
          <p:cNvPr id="9" name="Plassholder for lysbildenummer 8"/>
          <p:cNvSpPr>
            <a:spLocks noGrp="1"/>
          </p:cNvSpPr>
          <p:nvPr>
            <p:ph type="sldNum" sz="quarter" idx="12"/>
          </p:nvPr>
        </p:nvSpPr>
        <p:spPr/>
        <p:txBody>
          <a:bodyPr/>
          <a:lstStyle>
            <a:lvl1pPr>
              <a:defRPr/>
            </a:lvl1pPr>
          </a:lstStyle>
          <a:p>
            <a:fld id="{EA3C3998-BC8B-4BD8-A928-3F3215D767F5}" type="slidenum">
              <a:rPr lang="nn-NO"/>
              <a:pPr/>
              <a:t>‹#›</a:t>
            </a:fld>
            <a:endParaRPr lang="nn-NO"/>
          </a:p>
        </p:txBody>
      </p:sp>
    </p:spTree>
    <p:extLst>
      <p:ext uri="{BB962C8B-B14F-4D97-AF65-F5344CB8AC3E}">
        <p14:creationId xmlns:p14="http://schemas.microsoft.com/office/powerpoint/2010/main" val="2077628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lvl1pPr>
              <a:defRPr/>
            </a:lvl1pPr>
          </a:lstStyle>
          <a:p>
            <a:endParaRPr lang="nn-NO"/>
          </a:p>
        </p:txBody>
      </p:sp>
      <p:sp>
        <p:nvSpPr>
          <p:cNvPr id="4" name="Plassholder for bunntekst 3"/>
          <p:cNvSpPr>
            <a:spLocks noGrp="1"/>
          </p:cNvSpPr>
          <p:nvPr>
            <p:ph type="ftr" sz="quarter" idx="11"/>
          </p:nvPr>
        </p:nvSpPr>
        <p:spPr/>
        <p:txBody>
          <a:bodyPr/>
          <a:lstStyle>
            <a:lvl1pPr>
              <a:defRPr/>
            </a:lvl1pPr>
          </a:lstStyle>
          <a:p>
            <a:endParaRPr lang="nn-NO"/>
          </a:p>
        </p:txBody>
      </p:sp>
      <p:sp>
        <p:nvSpPr>
          <p:cNvPr id="5" name="Plassholder for lysbildenummer 4"/>
          <p:cNvSpPr>
            <a:spLocks noGrp="1"/>
          </p:cNvSpPr>
          <p:nvPr>
            <p:ph type="sldNum" sz="quarter" idx="12"/>
          </p:nvPr>
        </p:nvSpPr>
        <p:spPr/>
        <p:txBody>
          <a:bodyPr/>
          <a:lstStyle>
            <a:lvl1pPr>
              <a:defRPr/>
            </a:lvl1pPr>
          </a:lstStyle>
          <a:p>
            <a:fld id="{4F1A4916-4B71-4165-A169-007415C8662D}" type="slidenum">
              <a:rPr lang="nn-NO"/>
              <a:pPr/>
              <a:t>‹#›</a:t>
            </a:fld>
            <a:endParaRPr lang="nn-NO"/>
          </a:p>
        </p:txBody>
      </p:sp>
    </p:spTree>
    <p:extLst>
      <p:ext uri="{BB962C8B-B14F-4D97-AF65-F5344CB8AC3E}">
        <p14:creationId xmlns:p14="http://schemas.microsoft.com/office/powerpoint/2010/main" val="2588704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lvl1pPr>
              <a:defRPr/>
            </a:lvl1pPr>
          </a:lstStyle>
          <a:p>
            <a:endParaRPr lang="nn-NO"/>
          </a:p>
        </p:txBody>
      </p:sp>
      <p:sp>
        <p:nvSpPr>
          <p:cNvPr id="3" name="Plassholder for bunntekst 2"/>
          <p:cNvSpPr>
            <a:spLocks noGrp="1"/>
          </p:cNvSpPr>
          <p:nvPr>
            <p:ph type="ftr" sz="quarter" idx="11"/>
          </p:nvPr>
        </p:nvSpPr>
        <p:spPr/>
        <p:txBody>
          <a:bodyPr/>
          <a:lstStyle>
            <a:lvl1pPr>
              <a:defRPr/>
            </a:lvl1pPr>
          </a:lstStyle>
          <a:p>
            <a:endParaRPr lang="nn-NO"/>
          </a:p>
        </p:txBody>
      </p:sp>
      <p:sp>
        <p:nvSpPr>
          <p:cNvPr id="4" name="Plassholder for lysbildenummer 3"/>
          <p:cNvSpPr>
            <a:spLocks noGrp="1"/>
          </p:cNvSpPr>
          <p:nvPr>
            <p:ph type="sldNum" sz="quarter" idx="12"/>
          </p:nvPr>
        </p:nvSpPr>
        <p:spPr/>
        <p:txBody>
          <a:bodyPr/>
          <a:lstStyle>
            <a:lvl1pPr>
              <a:defRPr/>
            </a:lvl1pPr>
          </a:lstStyle>
          <a:p>
            <a:fld id="{348AABFF-60E0-4104-A52B-C6EFBB76A9BC}" type="slidenum">
              <a:rPr lang="nn-NO"/>
              <a:pPr/>
              <a:t>‹#›</a:t>
            </a:fld>
            <a:endParaRPr lang="nn-NO"/>
          </a:p>
        </p:txBody>
      </p:sp>
    </p:spTree>
    <p:extLst>
      <p:ext uri="{BB962C8B-B14F-4D97-AF65-F5344CB8AC3E}">
        <p14:creationId xmlns:p14="http://schemas.microsoft.com/office/powerpoint/2010/main" val="2480541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lvl1pPr>
              <a:defRPr/>
            </a:lvl1pPr>
          </a:lstStyle>
          <a:p>
            <a:endParaRPr lang="nn-NO"/>
          </a:p>
        </p:txBody>
      </p:sp>
      <p:sp>
        <p:nvSpPr>
          <p:cNvPr id="6" name="Plassholder for bunntekst 5"/>
          <p:cNvSpPr>
            <a:spLocks noGrp="1"/>
          </p:cNvSpPr>
          <p:nvPr>
            <p:ph type="ftr" sz="quarter" idx="11"/>
          </p:nvPr>
        </p:nvSpPr>
        <p:spPr/>
        <p:txBody>
          <a:bodyPr/>
          <a:lstStyle>
            <a:lvl1pPr>
              <a:defRPr/>
            </a:lvl1pPr>
          </a:lstStyle>
          <a:p>
            <a:endParaRPr lang="nn-NO"/>
          </a:p>
        </p:txBody>
      </p:sp>
      <p:sp>
        <p:nvSpPr>
          <p:cNvPr id="7" name="Plassholder for lysbildenummer 6"/>
          <p:cNvSpPr>
            <a:spLocks noGrp="1"/>
          </p:cNvSpPr>
          <p:nvPr>
            <p:ph type="sldNum" sz="quarter" idx="12"/>
          </p:nvPr>
        </p:nvSpPr>
        <p:spPr/>
        <p:txBody>
          <a:bodyPr/>
          <a:lstStyle>
            <a:lvl1pPr>
              <a:defRPr/>
            </a:lvl1pPr>
          </a:lstStyle>
          <a:p>
            <a:fld id="{D90B42EA-8D52-4150-8243-C5C33BFA5CD1}" type="slidenum">
              <a:rPr lang="nn-NO"/>
              <a:pPr/>
              <a:t>‹#›</a:t>
            </a:fld>
            <a:endParaRPr lang="nn-NO"/>
          </a:p>
        </p:txBody>
      </p:sp>
    </p:spTree>
    <p:extLst>
      <p:ext uri="{BB962C8B-B14F-4D97-AF65-F5344CB8AC3E}">
        <p14:creationId xmlns:p14="http://schemas.microsoft.com/office/powerpoint/2010/main" val="2584374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lvl1pPr>
              <a:defRPr/>
            </a:lvl1pPr>
          </a:lstStyle>
          <a:p>
            <a:endParaRPr lang="nn-NO"/>
          </a:p>
        </p:txBody>
      </p:sp>
      <p:sp>
        <p:nvSpPr>
          <p:cNvPr id="6" name="Plassholder for bunntekst 5"/>
          <p:cNvSpPr>
            <a:spLocks noGrp="1"/>
          </p:cNvSpPr>
          <p:nvPr>
            <p:ph type="ftr" sz="quarter" idx="11"/>
          </p:nvPr>
        </p:nvSpPr>
        <p:spPr/>
        <p:txBody>
          <a:bodyPr/>
          <a:lstStyle>
            <a:lvl1pPr>
              <a:defRPr/>
            </a:lvl1pPr>
          </a:lstStyle>
          <a:p>
            <a:endParaRPr lang="nn-NO"/>
          </a:p>
        </p:txBody>
      </p:sp>
      <p:sp>
        <p:nvSpPr>
          <p:cNvPr id="7" name="Plassholder for lysbildenummer 6"/>
          <p:cNvSpPr>
            <a:spLocks noGrp="1"/>
          </p:cNvSpPr>
          <p:nvPr>
            <p:ph type="sldNum" sz="quarter" idx="12"/>
          </p:nvPr>
        </p:nvSpPr>
        <p:spPr/>
        <p:txBody>
          <a:bodyPr/>
          <a:lstStyle>
            <a:lvl1pPr>
              <a:defRPr/>
            </a:lvl1pPr>
          </a:lstStyle>
          <a:p>
            <a:fld id="{434EF0DD-05FE-4023-9F88-BB6B0784900C}" type="slidenum">
              <a:rPr lang="nn-NO"/>
              <a:pPr/>
              <a:t>‹#›</a:t>
            </a:fld>
            <a:endParaRPr lang="nn-NO"/>
          </a:p>
        </p:txBody>
      </p:sp>
    </p:spTree>
    <p:extLst>
      <p:ext uri="{BB962C8B-B14F-4D97-AF65-F5344CB8AC3E}">
        <p14:creationId xmlns:p14="http://schemas.microsoft.com/office/powerpoint/2010/main" val="3569946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7" name="Rectangle 43"/>
          <p:cNvSpPr>
            <a:spLocks noChangeArrowheads="1"/>
          </p:cNvSpPr>
          <p:nvPr/>
        </p:nvSpPr>
        <p:spPr bwMode="auto">
          <a:xfrm>
            <a:off x="0" y="446088"/>
            <a:ext cx="9144000" cy="6411912"/>
          </a:xfrm>
          <a:prstGeom prst="rect">
            <a:avLst/>
          </a:prstGeom>
          <a:solidFill>
            <a:srgbClr val="F0F0E8"/>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nn-NO"/>
          </a:p>
        </p:txBody>
      </p:sp>
      <p:pic>
        <p:nvPicPr>
          <p:cNvPr id="1074" name="Picture 5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400" y="444500"/>
            <a:ext cx="752475" cy="6416675"/>
          </a:xfrm>
          <a:prstGeom prst="rect">
            <a:avLst/>
          </a:prstGeom>
          <a:noFill/>
          <a:extLst>
            <a:ext uri="{909E8E84-426E-40DD-AFC4-6F175D3DCCD1}">
              <a14:hiddenFill xmlns:a14="http://schemas.microsoft.com/office/drawing/2010/main">
                <a:solidFill>
                  <a:srgbClr val="FFFFFF"/>
                </a:solidFill>
              </a14:hiddenFill>
            </a:ext>
          </a:extLst>
        </p:spPr>
      </p:pic>
      <p:sp>
        <p:nvSpPr>
          <p:cNvPr id="1073" name="Rectangle 49"/>
          <p:cNvSpPr>
            <a:spLocks noChangeArrowheads="1"/>
          </p:cNvSpPr>
          <p:nvPr/>
        </p:nvSpPr>
        <p:spPr bwMode="auto">
          <a:xfrm>
            <a:off x="712788" y="6351588"/>
            <a:ext cx="8431212" cy="512762"/>
          </a:xfrm>
          <a:prstGeom prst="rect">
            <a:avLst/>
          </a:prstGeom>
          <a:solidFill>
            <a:srgbClr val="242166"/>
          </a:solidFill>
          <a:ln w="9525">
            <a:solidFill>
              <a:srgbClr val="2421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sp>
        <p:nvSpPr>
          <p:cNvPr id="1033" name="Rectangle 9"/>
          <p:cNvSpPr>
            <a:spLocks noChangeArrowheads="1"/>
          </p:cNvSpPr>
          <p:nvPr/>
        </p:nvSpPr>
        <p:spPr bwMode="auto">
          <a:xfrm>
            <a:off x="0" y="0"/>
            <a:ext cx="709613" cy="436563"/>
          </a:xfrm>
          <a:prstGeom prst="rect">
            <a:avLst/>
          </a:prstGeom>
          <a:solidFill>
            <a:srgbClr val="2421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nn-NO" sz="2400">
              <a:latin typeface="Times New Roman" pitchFamily="18" charset="0"/>
            </a:endParaRPr>
          </a:p>
        </p:txBody>
      </p:sp>
      <p:sp>
        <p:nvSpPr>
          <p:cNvPr id="1027" name="Rectangle 3"/>
          <p:cNvSpPr>
            <a:spLocks noGrp="1" noChangeArrowheads="1"/>
          </p:cNvSpPr>
          <p:nvPr>
            <p:ph type="body" idx="1"/>
          </p:nvPr>
        </p:nvSpPr>
        <p:spPr bwMode="auto">
          <a:xfrm>
            <a:off x="1133475" y="1838325"/>
            <a:ext cx="6486525" cy="433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Klikk for å redigere tekststiler i malen</a:t>
            </a:r>
          </a:p>
          <a:p>
            <a:pPr lvl="1"/>
            <a:r>
              <a:rPr lang="en-GB" smtClean="0"/>
              <a:t>Andre nivå</a:t>
            </a:r>
          </a:p>
          <a:p>
            <a:pPr lvl="2"/>
            <a:r>
              <a:rPr lang="en-GB" smtClean="0"/>
              <a:t>Tredje nivå</a:t>
            </a:r>
          </a:p>
          <a:p>
            <a:pPr lvl="3"/>
            <a:r>
              <a:rPr lang="en-GB" smtClean="0"/>
              <a:t>Fjerde nivå</a:t>
            </a:r>
          </a:p>
          <a:p>
            <a:pPr lvl="4"/>
            <a:r>
              <a:rPr lang="en-GB" smtClean="0"/>
              <a:t>Femte nivå</a:t>
            </a:r>
          </a:p>
        </p:txBody>
      </p:sp>
      <p:sp>
        <p:nvSpPr>
          <p:cNvPr id="1045" name="Rectangle 21"/>
          <p:cNvSpPr>
            <a:spLocks noChangeArrowheads="1"/>
          </p:cNvSpPr>
          <p:nvPr/>
        </p:nvSpPr>
        <p:spPr bwMode="auto">
          <a:xfrm>
            <a:off x="711200" y="444500"/>
            <a:ext cx="539750" cy="84138"/>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nn-NO" sz="2400">
              <a:latin typeface="Times New Roman" pitchFamily="18" charset="0"/>
            </a:endParaRPr>
          </a:p>
        </p:txBody>
      </p:sp>
      <p:sp>
        <p:nvSpPr>
          <p:cNvPr id="1026" name="Rectangle 2"/>
          <p:cNvSpPr>
            <a:spLocks noGrp="1" noChangeArrowheads="1"/>
          </p:cNvSpPr>
          <p:nvPr>
            <p:ph type="title"/>
          </p:nvPr>
        </p:nvSpPr>
        <p:spPr bwMode="auto">
          <a:xfrm>
            <a:off x="1158875" y="1066800"/>
            <a:ext cx="643572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Klikk for å redigere tittelstil</a:t>
            </a:r>
          </a:p>
        </p:txBody>
      </p:sp>
      <p:sp>
        <p:nvSpPr>
          <p:cNvPr id="1070" name="Rectangle 46"/>
          <p:cNvSpPr>
            <a:spLocks noGrp="1" noChangeArrowheads="1"/>
          </p:cNvSpPr>
          <p:nvPr>
            <p:ph type="dt" sz="half" idx="2"/>
          </p:nvPr>
        </p:nvSpPr>
        <p:spPr bwMode="auto">
          <a:xfrm>
            <a:off x="57150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bg1"/>
                </a:solidFill>
              </a:defRPr>
            </a:lvl1pPr>
          </a:lstStyle>
          <a:p>
            <a:endParaRPr lang="nn-NO"/>
          </a:p>
        </p:txBody>
      </p:sp>
      <p:sp>
        <p:nvSpPr>
          <p:cNvPr id="1071" name="Rectangle 47"/>
          <p:cNvSpPr>
            <a:spLocks noGrp="1" noChangeArrowheads="1"/>
          </p:cNvSpPr>
          <p:nvPr>
            <p:ph type="ftr" sz="quarter" idx="3"/>
          </p:nvPr>
        </p:nvSpPr>
        <p:spPr bwMode="auto">
          <a:xfrm>
            <a:off x="1117600" y="6400800"/>
            <a:ext cx="406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bg1"/>
                </a:solidFill>
              </a:defRPr>
            </a:lvl1pPr>
          </a:lstStyle>
          <a:p>
            <a:endParaRPr lang="nn-NO"/>
          </a:p>
        </p:txBody>
      </p:sp>
      <p:sp>
        <p:nvSpPr>
          <p:cNvPr id="1036" name="Line 12"/>
          <p:cNvSpPr>
            <a:spLocks noChangeShapeType="1"/>
          </p:cNvSpPr>
          <p:nvPr/>
        </p:nvSpPr>
        <p:spPr bwMode="auto">
          <a:xfrm>
            <a:off x="0" y="438150"/>
            <a:ext cx="91440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b-NO"/>
          </a:p>
        </p:txBody>
      </p:sp>
      <p:sp>
        <p:nvSpPr>
          <p:cNvPr id="1072" name="Rectangle 48"/>
          <p:cNvSpPr>
            <a:spLocks noGrp="1" noChangeArrowheads="1"/>
          </p:cNvSpPr>
          <p:nvPr>
            <p:ph type="sldNum" sz="quarter" idx="4"/>
          </p:nvPr>
        </p:nvSpPr>
        <p:spPr bwMode="auto">
          <a:xfrm>
            <a:off x="0" y="6400800"/>
            <a:ext cx="7127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800">
                <a:solidFill>
                  <a:schemeClr val="bg1"/>
                </a:solidFill>
              </a:defRPr>
            </a:lvl1pPr>
          </a:lstStyle>
          <a:p>
            <a:fld id="{3D7C2819-4A1B-41BF-BAD3-A2F1FFE81AF8}" type="slidenum">
              <a:rPr lang="nn-NO"/>
              <a:pPr/>
              <a:t>‹#›</a:t>
            </a:fld>
            <a:endParaRPr lang="nn-NO"/>
          </a:p>
        </p:txBody>
      </p:sp>
      <p:sp>
        <p:nvSpPr>
          <p:cNvPr id="1065" name="Line 41"/>
          <p:cNvSpPr>
            <a:spLocks noChangeShapeType="1"/>
          </p:cNvSpPr>
          <p:nvPr/>
        </p:nvSpPr>
        <p:spPr bwMode="auto">
          <a:xfrm>
            <a:off x="-12700" y="6351588"/>
            <a:ext cx="91567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sp>
        <p:nvSpPr>
          <p:cNvPr id="1075" name="Text Box 51"/>
          <p:cNvSpPr txBox="1">
            <a:spLocks noChangeArrowheads="1"/>
          </p:cNvSpPr>
          <p:nvPr/>
        </p:nvSpPr>
        <p:spPr bwMode="auto">
          <a:xfrm>
            <a:off x="1158875" y="55563"/>
            <a:ext cx="4125913"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600">
                <a:solidFill>
                  <a:srgbClr val="0B064D"/>
                </a:solidFill>
              </a:rPr>
              <a:t>Finansdepartementet</a:t>
            </a:r>
            <a:endParaRPr lang="en-GB" sz="1600">
              <a:solidFill>
                <a:srgbClr val="0B064D"/>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p:titleStyle>
    <p:bodyStyle>
      <a:lvl1pPr marL="314325" indent="-314325" algn="l" rtl="0" eaLnBrk="1" fontAlgn="base" hangingPunct="1">
        <a:spcBef>
          <a:spcPct val="20000"/>
        </a:spcBef>
        <a:spcAft>
          <a:spcPct val="0"/>
        </a:spcAft>
        <a:buSzPct val="70000"/>
        <a:buChar char="•"/>
        <a:defRPr>
          <a:solidFill>
            <a:schemeClr val="tx1"/>
          </a:solidFill>
          <a:latin typeface="+mn-lt"/>
          <a:ea typeface="+mn-ea"/>
          <a:cs typeface="+mn-cs"/>
        </a:defRPr>
      </a:lvl1pPr>
      <a:lvl2pPr marL="666750" indent="-333375" algn="l" rtl="0" eaLnBrk="1" fontAlgn="base" hangingPunct="1">
        <a:spcBef>
          <a:spcPct val="20000"/>
        </a:spcBef>
        <a:spcAft>
          <a:spcPct val="0"/>
        </a:spcAft>
        <a:buSzPct val="70000"/>
        <a:buFont typeface="Wingdings" charset="2"/>
        <a:buChar char="§"/>
        <a:defRPr>
          <a:solidFill>
            <a:schemeClr val="tx1"/>
          </a:solidFill>
          <a:latin typeface="+mn-lt"/>
        </a:defRPr>
      </a:lvl2pPr>
      <a:lvl3pPr marL="1038225" indent="-352425" algn="l" rtl="0" eaLnBrk="1" fontAlgn="base" hangingPunct="1">
        <a:spcBef>
          <a:spcPct val="20000"/>
        </a:spcBef>
        <a:spcAft>
          <a:spcPct val="0"/>
        </a:spcAft>
        <a:buSzPct val="70000"/>
        <a:buFont typeface="Wingdings" charset="2"/>
        <a:buChar char="§"/>
        <a:defRPr>
          <a:solidFill>
            <a:schemeClr val="tx1"/>
          </a:solidFill>
          <a:latin typeface="+mn-lt"/>
        </a:defRPr>
      </a:lvl3pPr>
      <a:lvl4pPr marL="1524000" indent="-304800" algn="l" rtl="0" eaLnBrk="1" fontAlgn="base" hangingPunct="1">
        <a:spcBef>
          <a:spcPct val="20000"/>
        </a:spcBef>
        <a:spcAft>
          <a:spcPct val="0"/>
        </a:spcAft>
        <a:buSzPct val="70000"/>
        <a:buFont typeface="Wingdings" charset="2"/>
        <a:buChar char="§"/>
        <a:defRPr>
          <a:solidFill>
            <a:schemeClr val="tx1"/>
          </a:solidFill>
          <a:latin typeface="+mn-lt"/>
        </a:defRPr>
      </a:lvl4pPr>
      <a:lvl5pPr marL="1847850" indent="-295275" algn="l" rtl="0" eaLnBrk="1" fontAlgn="base" hangingPunct="1">
        <a:spcBef>
          <a:spcPct val="20000"/>
        </a:spcBef>
        <a:spcAft>
          <a:spcPct val="0"/>
        </a:spcAft>
        <a:buSzPct val="70000"/>
        <a:buFont typeface="Wingdings" charset="2"/>
        <a:buChar char="§"/>
        <a:defRPr>
          <a:solidFill>
            <a:schemeClr val="tx1"/>
          </a:solidFill>
          <a:latin typeface="+mn-lt"/>
        </a:defRPr>
      </a:lvl5pPr>
      <a:lvl6pPr marL="2305050" indent="-295275" algn="l" rtl="0" eaLnBrk="1" fontAlgn="base" hangingPunct="1">
        <a:spcBef>
          <a:spcPct val="20000"/>
        </a:spcBef>
        <a:spcAft>
          <a:spcPct val="0"/>
        </a:spcAft>
        <a:buSzPct val="70000"/>
        <a:buFont typeface="Wingdings" charset="2"/>
        <a:buChar char="§"/>
        <a:defRPr>
          <a:solidFill>
            <a:schemeClr val="tx1"/>
          </a:solidFill>
          <a:latin typeface="+mn-lt"/>
        </a:defRPr>
      </a:lvl6pPr>
      <a:lvl7pPr marL="2762250" indent="-295275" algn="l" rtl="0" eaLnBrk="1" fontAlgn="base" hangingPunct="1">
        <a:spcBef>
          <a:spcPct val="20000"/>
        </a:spcBef>
        <a:spcAft>
          <a:spcPct val="0"/>
        </a:spcAft>
        <a:buSzPct val="70000"/>
        <a:buFont typeface="Wingdings" charset="2"/>
        <a:buChar char="§"/>
        <a:defRPr>
          <a:solidFill>
            <a:schemeClr val="tx1"/>
          </a:solidFill>
          <a:latin typeface="+mn-lt"/>
        </a:defRPr>
      </a:lvl7pPr>
      <a:lvl8pPr marL="3219450" indent="-295275" algn="l" rtl="0" eaLnBrk="1" fontAlgn="base" hangingPunct="1">
        <a:spcBef>
          <a:spcPct val="20000"/>
        </a:spcBef>
        <a:spcAft>
          <a:spcPct val="0"/>
        </a:spcAft>
        <a:buSzPct val="70000"/>
        <a:buFont typeface="Wingdings" charset="2"/>
        <a:buChar char="§"/>
        <a:defRPr>
          <a:solidFill>
            <a:schemeClr val="tx1"/>
          </a:solidFill>
          <a:latin typeface="+mn-lt"/>
        </a:defRPr>
      </a:lvl8pPr>
      <a:lvl9pPr marL="3676650" indent="-295275" algn="l" rtl="0" eaLnBrk="1" fontAlgn="base" hangingPunct="1">
        <a:spcBef>
          <a:spcPct val="20000"/>
        </a:spcBef>
        <a:spcAft>
          <a:spcPct val="0"/>
        </a:spcAft>
        <a:buSzPct val="70000"/>
        <a:buFont typeface="Wingdings" charset="2"/>
        <a:buChar char="§"/>
        <a:defRPr>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chart" Target="../charts/chart9.xml"/></Relationships>
</file>

<file path=ppt/slides/_rels/slide1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jpeg"/><Relationship Id="rId7" Type="http://schemas.openxmlformats.org/officeDocument/2006/relationships/diagramColors" Target="../diagrams/colors1.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5.jpeg"/><Relationship Id="rId7" Type="http://schemas.openxmlformats.org/officeDocument/2006/relationships/diagramColors" Target="../diagrams/colors2.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chart" Target="../charts/chart10.xml"/></Relationships>
</file>

<file path=ppt/slides/_rels/slide16.xml.rels><?xml version="1.0" encoding="UTF-8" standalone="yes"?>
<Relationships xmlns="http://schemas.openxmlformats.org/package/2006/relationships"><Relationship Id="rId8" Type="http://schemas.microsoft.com/office/2007/relationships/diagramDrawing" Target="../diagrams/drawing3.xml"/><Relationship Id="rId13" Type="http://schemas.microsoft.com/office/2007/relationships/diagramDrawing" Target="../diagrams/drawing4.xml"/><Relationship Id="rId3" Type="http://schemas.openxmlformats.org/officeDocument/2006/relationships/image" Target="../media/image5.jpeg"/><Relationship Id="rId7" Type="http://schemas.openxmlformats.org/officeDocument/2006/relationships/diagramColors" Target="../diagrams/colors3.xml"/><Relationship Id="rId12" Type="http://schemas.openxmlformats.org/officeDocument/2006/relationships/diagramColors" Target="../diagrams/colors4.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QuickStyle" Target="../diagrams/quickStyle3.xml"/><Relationship Id="rId11" Type="http://schemas.openxmlformats.org/officeDocument/2006/relationships/diagramQuickStyle" Target="../diagrams/quickStyle4.xml"/><Relationship Id="rId5" Type="http://schemas.openxmlformats.org/officeDocument/2006/relationships/diagramLayout" Target="../diagrams/layout3.xml"/><Relationship Id="rId10" Type="http://schemas.openxmlformats.org/officeDocument/2006/relationships/diagramLayout" Target="../diagrams/layout4.xml"/><Relationship Id="rId4" Type="http://schemas.openxmlformats.org/officeDocument/2006/relationships/diagramData" Target="../diagrams/data3.xml"/><Relationship Id="rId9" Type="http://schemas.openxmlformats.org/officeDocument/2006/relationships/diagramData" Target="../diagrams/data4.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chart" Target="../charts/chart11.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chart" Target="../charts/chart1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chart" Target="../charts/chart13.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chart" Target="../charts/chart14.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chart" Target="../charts/chart15.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chart" Target="../charts/chart16.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chart" Target="../charts/chart1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0.xml"/><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chart" Target="../charts/chart18.xm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chart" Target="../charts/chart19.xml"/></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chart" Target="../charts/chart20.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chart" Target="../charts/chart6.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ctrTitle"/>
          </p:nvPr>
        </p:nvSpPr>
        <p:spPr>
          <a:xfrm>
            <a:off x="1" y="3018971"/>
            <a:ext cx="9144000" cy="1654629"/>
          </a:xfrm>
        </p:spPr>
        <p:txBody>
          <a:bodyPr/>
          <a:lstStyle/>
          <a:p>
            <a:pPr>
              <a:lnSpc>
                <a:spcPts val="4500"/>
              </a:lnSpc>
              <a:spcAft>
                <a:spcPts val="600"/>
              </a:spcAft>
            </a:pPr>
            <a:r>
              <a:rPr lang="en-US" sz="3200" dirty="0" smtClean="0">
                <a:latin typeface="Calibri" pitchFamily="34" charset="0"/>
                <a:cs typeface="Calibri" pitchFamily="34" charset="0"/>
              </a:rPr>
              <a:t>Banks and </a:t>
            </a:r>
            <a:br>
              <a:rPr lang="en-US" sz="3200" dirty="0" smtClean="0">
                <a:latin typeface="Calibri" pitchFamily="34" charset="0"/>
                <a:cs typeface="Calibri" pitchFamily="34" charset="0"/>
              </a:rPr>
            </a:br>
            <a:r>
              <a:rPr lang="en-US" sz="3200" dirty="0" smtClean="0">
                <a:latin typeface="Calibri" pitchFamily="34" charset="0"/>
                <a:cs typeface="Calibri" pitchFamily="34" charset="0"/>
              </a:rPr>
              <a:t>banking regulation</a:t>
            </a:r>
            <a:endParaRPr lang="nn-NO" sz="3200" dirty="0">
              <a:latin typeface="Calibri" pitchFamily="34" charset="0"/>
              <a:cs typeface="Calibri" pitchFamily="34" charset="0"/>
            </a:endParaRPr>
          </a:p>
        </p:txBody>
      </p:sp>
      <p:sp>
        <p:nvSpPr>
          <p:cNvPr id="241667" name="Rectangle 3"/>
          <p:cNvSpPr>
            <a:spLocks noGrp="1" noChangeArrowheads="1"/>
          </p:cNvSpPr>
          <p:nvPr>
            <p:ph type="subTitle" idx="1"/>
          </p:nvPr>
        </p:nvSpPr>
        <p:spPr>
          <a:xfrm>
            <a:off x="0" y="4813300"/>
            <a:ext cx="9144000" cy="1346200"/>
          </a:xfrm>
        </p:spPr>
        <p:txBody>
          <a:bodyPr/>
          <a:lstStyle/>
          <a:p>
            <a:r>
              <a:rPr lang="en-US" dirty="0"/>
              <a:t>State Secretary </a:t>
            </a:r>
            <a:r>
              <a:rPr lang="nn-NO" dirty="0"/>
              <a:t>Morten Søberg</a:t>
            </a:r>
          </a:p>
          <a:p>
            <a:r>
              <a:rPr lang="en-US" dirty="0" smtClean="0"/>
              <a:t>XX October 2013</a:t>
            </a:r>
            <a:endParaRPr lang="en-US" dirty="0"/>
          </a:p>
        </p:txBody>
      </p:sp>
      <p:sp>
        <p:nvSpPr>
          <p:cNvPr id="241668" name="Rectangle 4"/>
          <p:cNvSpPr>
            <a:spLocks noChangeArrowheads="1"/>
          </p:cNvSpPr>
          <p:nvPr/>
        </p:nvSpPr>
        <p:spPr bwMode="auto">
          <a:xfrm>
            <a:off x="1614488" y="1116013"/>
            <a:ext cx="6400800" cy="17700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pic>
        <p:nvPicPr>
          <p:cNvPr id="241669" name="Picture 5"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67025" y="1643063"/>
            <a:ext cx="3394075" cy="960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10</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smtClean="0">
                <a:solidFill>
                  <a:srgbClr val="002060"/>
                </a:solidFill>
                <a:latin typeface="Calibri" pitchFamily="34" charset="0"/>
                <a:cs typeface="Calibri" pitchFamily="34" charset="0"/>
              </a:rPr>
              <a:t>Savings banks’ own funds</a:t>
            </a:r>
            <a:endParaRPr lang="en-US" sz="3600" dirty="0">
              <a:solidFill>
                <a:srgbClr val="002060"/>
              </a:solidFill>
              <a:latin typeface="Calibri" pitchFamily="34" charset="0"/>
              <a:cs typeface="Calibri" pitchFamily="34" charset="0"/>
            </a:endParaRPr>
          </a:p>
        </p:txBody>
      </p:sp>
      <p:sp>
        <p:nvSpPr>
          <p:cNvPr id="15" name="TekstSylinder 14"/>
          <p:cNvSpPr txBox="1"/>
          <p:nvPr/>
        </p:nvSpPr>
        <p:spPr>
          <a:xfrm>
            <a:off x="1066509" y="6451185"/>
            <a:ext cx="8077491" cy="338554"/>
          </a:xfrm>
          <a:prstGeom prst="rect">
            <a:avLst/>
          </a:prstGeom>
          <a:noFill/>
        </p:spPr>
        <p:txBody>
          <a:bodyPr wrap="square" rtlCol="0">
            <a:spAutoFit/>
          </a:bodyPr>
          <a:lstStyle/>
          <a:p>
            <a:r>
              <a:rPr lang="en-US" sz="1600" dirty="0" smtClean="0">
                <a:solidFill>
                  <a:schemeClr val="bg1"/>
                </a:solidFill>
                <a:latin typeface="Calibri" pitchFamily="34" charset="0"/>
                <a:cs typeface="Calibri" pitchFamily="34" charset="0"/>
              </a:rPr>
              <a:t>Source: Financial Supervisory Authority of Norway (Finanstilsynet) </a:t>
            </a:r>
            <a:endParaRPr lang="en-US" sz="1400" dirty="0">
              <a:solidFill>
                <a:srgbClr val="66FF33"/>
              </a:solidFill>
              <a:latin typeface="Calibri" pitchFamily="34" charset="0"/>
              <a:cs typeface="Calibri" pitchFamily="34" charset="0"/>
            </a:endParaRPr>
          </a:p>
        </p:txBody>
      </p:sp>
      <p:graphicFrame>
        <p:nvGraphicFramePr>
          <p:cNvPr id="8" name="Diagram 7"/>
          <p:cNvGraphicFramePr>
            <a:graphicFrameLocks/>
          </p:cNvGraphicFramePr>
          <p:nvPr>
            <p:extLst>
              <p:ext uri="{D42A27DB-BD31-4B8C-83A1-F6EECF244321}">
                <p14:modId xmlns:p14="http://schemas.microsoft.com/office/powerpoint/2010/main" val="2622373779"/>
              </p:ext>
            </p:extLst>
          </p:nvPr>
        </p:nvGraphicFramePr>
        <p:xfrm>
          <a:off x="1233376" y="2137144"/>
          <a:ext cx="7421525" cy="3827720"/>
        </p:xfrm>
        <a:graphic>
          <a:graphicData uri="http://schemas.openxmlformats.org/drawingml/2006/chart">
            <c:chart xmlns:c="http://schemas.openxmlformats.org/drawingml/2006/chart" xmlns:r="http://schemas.openxmlformats.org/officeDocument/2006/relationships" r:id="rId4"/>
          </a:graphicData>
        </a:graphic>
      </p:graphicFrame>
      <p:sp>
        <p:nvSpPr>
          <p:cNvPr id="9" name="TekstSylinder 8"/>
          <p:cNvSpPr txBox="1"/>
          <p:nvPr/>
        </p:nvSpPr>
        <p:spPr>
          <a:xfrm>
            <a:off x="1640848" y="5906145"/>
            <a:ext cx="6366102" cy="338554"/>
          </a:xfrm>
          <a:prstGeom prst="rect">
            <a:avLst/>
          </a:prstGeom>
          <a:noFill/>
        </p:spPr>
        <p:txBody>
          <a:bodyPr wrap="none" rtlCol="0">
            <a:spAutoFit/>
          </a:bodyPr>
          <a:lstStyle/>
          <a:p>
            <a:pPr algn="ctr"/>
            <a:r>
              <a:rPr lang="en-US" sz="1600" dirty="0" smtClean="0">
                <a:solidFill>
                  <a:srgbClr val="002060"/>
                </a:solidFill>
                <a:latin typeface="Calibri" pitchFamily="34" charset="0"/>
                <a:cs typeface="Calibri" pitchFamily="34" charset="0"/>
              </a:rPr>
              <a:t>Composition of </a:t>
            </a:r>
            <a:r>
              <a:rPr lang="en-US" sz="1600" dirty="0">
                <a:solidFill>
                  <a:srgbClr val="002060"/>
                </a:solidFill>
                <a:latin typeface="Calibri" pitchFamily="34" charset="0"/>
                <a:cs typeface="Calibri" pitchFamily="34" charset="0"/>
              </a:rPr>
              <a:t>Norwegian savings </a:t>
            </a:r>
            <a:r>
              <a:rPr lang="en-US" sz="1600" dirty="0" smtClean="0">
                <a:solidFill>
                  <a:srgbClr val="002060"/>
                </a:solidFill>
                <a:latin typeface="Calibri" pitchFamily="34" charset="0"/>
                <a:cs typeface="Calibri" pitchFamily="34" charset="0"/>
              </a:rPr>
              <a:t>banks own funds per year-end. NOK bn.</a:t>
            </a:r>
            <a:endParaRPr lang="en-US" sz="1600" dirty="0">
              <a:solidFill>
                <a:srgbClr val="002060"/>
              </a:solidFill>
              <a:latin typeface="Calibri" pitchFamily="34" charset="0"/>
              <a:cs typeface="Calibri" pitchFamily="34" charset="0"/>
            </a:endParaRPr>
          </a:p>
        </p:txBody>
      </p:sp>
    </p:spTree>
    <p:extLst>
      <p:ext uri="{BB962C8B-B14F-4D97-AF65-F5344CB8AC3E}">
        <p14:creationId xmlns:p14="http://schemas.microsoft.com/office/powerpoint/2010/main" val="1144357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11</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smtClean="0">
                <a:solidFill>
                  <a:srgbClr val="002060"/>
                </a:solidFill>
                <a:latin typeface="Calibri" pitchFamily="34" charset="0"/>
                <a:cs typeface="Calibri" pitchFamily="34" charset="0"/>
              </a:rPr>
              <a:t>Improved solvency in banks </a:t>
            </a:r>
            <a:endParaRPr lang="en-US" sz="3600" dirty="0">
              <a:solidFill>
                <a:srgbClr val="00B0F0"/>
              </a:solidFill>
              <a:latin typeface="Calibri" pitchFamily="34" charset="0"/>
              <a:cs typeface="Calibri" pitchFamily="34" charset="0"/>
            </a:endParaRPr>
          </a:p>
        </p:txBody>
      </p:sp>
      <p:sp>
        <p:nvSpPr>
          <p:cNvPr id="2" name="TekstSylinder 1"/>
          <p:cNvSpPr txBox="1"/>
          <p:nvPr/>
        </p:nvSpPr>
        <p:spPr>
          <a:xfrm>
            <a:off x="1864363" y="5906145"/>
            <a:ext cx="5919056" cy="338554"/>
          </a:xfrm>
          <a:prstGeom prst="rect">
            <a:avLst/>
          </a:prstGeom>
          <a:noFill/>
        </p:spPr>
        <p:txBody>
          <a:bodyPr wrap="none" rtlCol="0">
            <a:spAutoFit/>
          </a:bodyPr>
          <a:lstStyle/>
          <a:p>
            <a:pPr algn="ctr"/>
            <a:r>
              <a:rPr lang="en-US" sz="1600" dirty="0" smtClean="0">
                <a:solidFill>
                  <a:srgbClr val="002060"/>
                </a:solidFill>
                <a:latin typeface="Calibri" pitchFamily="34" charset="0"/>
                <a:cs typeface="Calibri" pitchFamily="34" charset="0"/>
              </a:rPr>
              <a:t>Common Equity Tier 1 (CET1) capital per year-end. Norwegian banks.</a:t>
            </a:r>
            <a:endParaRPr lang="en-US" sz="1600" dirty="0">
              <a:solidFill>
                <a:srgbClr val="002060"/>
              </a:solidFill>
              <a:latin typeface="Calibri" pitchFamily="34" charset="0"/>
              <a:cs typeface="Calibri" pitchFamily="34" charset="0"/>
            </a:endParaRPr>
          </a:p>
        </p:txBody>
      </p:sp>
      <p:sp>
        <p:nvSpPr>
          <p:cNvPr id="9" name="TekstSylinder 8"/>
          <p:cNvSpPr txBox="1"/>
          <p:nvPr/>
        </p:nvSpPr>
        <p:spPr>
          <a:xfrm>
            <a:off x="1066509" y="6451185"/>
            <a:ext cx="5675593" cy="338554"/>
          </a:xfrm>
          <a:prstGeom prst="rect">
            <a:avLst/>
          </a:prstGeom>
          <a:noFill/>
        </p:spPr>
        <p:txBody>
          <a:bodyPr wrap="none" rtlCol="0">
            <a:spAutoFit/>
          </a:bodyPr>
          <a:lstStyle/>
          <a:p>
            <a:r>
              <a:rPr lang="en-US" sz="1600" dirty="0" smtClean="0">
                <a:solidFill>
                  <a:schemeClr val="bg1"/>
                </a:solidFill>
                <a:latin typeface="Calibri" pitchFamily="34" charset="0"/>
                <a:cs typeface="Calibri" pitchFamily="34" charset="0"/>
              </a:rPr>
              <a:t>Source: Financial Supervisory Authority of Norway (Finanstilsynet)</a:t>
            </a:r>
            <a:endParaRPr lang="en-US" sz="1600" dirty="0">
              <a:solidFill>
                <a:schemeClr val="bg1"/>
              </a:solidFill>
              <a:latin typeface="Calibri" pitchFamily="34" charset="0"/>
              <a:cs typeface="Calibri" pitchFamily="34" charset="0"/>
            </a:endParaRPr>
          </a:p>
        </p:txBody>
      </p:sp>
      <p:graphicFrame>
        <p:nvGraphicFramePr>
          <p:cNvPr id="10" name="Diagram 9"/>
          <p:cNvGraphicFramePr>
            <a:graphicFrameLocks/>
          </p:cNvGraphicFramePr>
          <p:nvPr>
            <p:extLst>
              <p:ext uri="{D42A27DB-BD31-4B8C-83A1-F6EECF244321}">
                <p14:modId xmlns:p14="http://schemas.microsoft.com/office/powerpoint/2010/main" val="975287282"/>
              </p:ext>
            </p:extLst>
          </p:nvPr>
        </p:nvGraphicFramePr>
        <p:xfrm>
          <a:off x="1244008" y="2099929"/>
          <a:ext cx="7549117" cy="3806215"/>
        </p:xfrm>
        <a:graphic>
          <a:graphicData uri="http://schemas.openxmlformats.org/drawingml/2006/chart">
            <c:chart xmlns:c="http://schemas.openxmlformats.org/drawingml/2006/chart" xmlns:r="http://schemas.openxmlformats.org/officeDocument/2006/relationships" r:id="rId4"/>
          </a:graphicData>
        </a:graphic>
      </p:graphicFrame>
      <p:sp>
        <p:nvSpPr>
          <p:cNvPr id="12" name="TekstSylinder 11"/>
          <p:cNvSpPr txBox="1"/>
          <p:nvPr/>
        </p:nvSpPr>
        <p:spPr>
          <a:xfrm>
            <a:off x="1864363" y="5017941"/>
            <a:ext cx="6353362" cy="307777"/>
          </a:xfrm>
          <a:prstGeom prst="rect">
            <a:avLst/>
          </a:prstGeom>
          <a:noFill/>
        </p:spPr>
        <p:txBody>
          <a:bodyPr wrap="square" rtlCol="0">
            <a:spAutoFit/>
          </a:bodyPr>
          <a:lstStyle/>
          <a:p>
            <a:pPr algn="r"/>
            <a:r>
              <a:rPr lang="en-US" sz="1400" dirty="0" smtClean="0">
                <a:latin typeface="Calibri" pitchFamily="34" charset="0"/>
                <a:cs typeface="Calibri" pitchFamily="34" charset="0"/>
              </a:rPr>
              <a:t>*Equity capital to total assets prior to 1996.</a:t>
            </a:r>
            <a:endParaRPr lang="en-US" sz="1400" dirty="0">
              <a:latin typeface="Calibri" pitchFamily="34" charset="0"/>
              <a:cs typeface="Calibri" pitchFamily="34" charset="0"/>
            </a:endParaRPr>
          </a:p>
        </p:txBody>
      </p:sp>
    </p:spTree>
    <p:extLst>
      <p:ext uri="{BB962C8B-B14F-4D97-AF65-F5344CB8AC3E}">
        <p14:creationId xmlns:p14="http://schemas.microsoft.com/office/powerpoint/2010/main" val="3240726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12</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GB" sz="3600" dirty="0" smtClean="0">
                <a:solidFill>
                  <a:schemeClr val="tx2"/>
                </a:solidFill>
                <a:latin typeface="Calibri" pitchFamily="34" charset="0"/>
                <a:cs typeface="Calibri" pitchFamily="34" charset="0"/>
              </a:rPr>
              <a:t>Economic policy</a:t>
            </a:r>
            <a:endParaRPr lang="en-GB" sz="3600" dirty="0">
              <a:solidFill>
                <a:schemeClr val="tx2"/>
              </a:solidFill>
              <a:latin typeface="Calibri" pitchFamily="34" charset="0"/>
              <a:cs typeface="Calibri" pitchFamily="34" charset="0"/>
            </a:endParaRPr>
          </a:p>
        </p:txBody>
      </p:sp>
      <p:sp>
        <p:nvSpPr>
          <p:cNvPr id="13" name="TekstSylinder 12"/>
          <p:cNvSpPr txBox="1"/>
          <p:nvPr/>
        </p:nvSpPr>
        <p:spPr>
          <a:xfrm>
            <a:off x="5489858" y="2368729"/>
            <a:ext cx="2044417" cy="738664"/>
          </a:xfrm>
          <a:prstGeom prst="rect">
            <a:avLst/>
          </a:prstGeom>
          <a:noFill/>
        </p:spPr>
        <p:txBody>
          <a:bodyPr wrap="square" rtlCol="0">
            <a:spAutoFit/>
          </a:bodyPr>
          <a:lstStyle/>
          <a:p>
            <a:r>
              <a:rPr lang="en-US" sz="1400" b="1" dirty="0" smtClean="0">
                <a:solidFill>
                  <a:srgbClr val="002060"/>
                </a:solidFill>
                <a:latin typeface="Calibri" pitchFamily="34" charset="0"/>
                <a:cs typeface="Calibri" pitchFamily="34" charset="0"/>
              </a:rPr>
              <a:t>Ministry of Finance</a:t>
            </a:r>
          </a:p>
          <a:p>
            <a:r>
              <a:rPr lang="en-US" sz="1400" dirty="0" smtClean="0">
                <a:solidFill>
                  <a:srgbClr val="002060"/>
                </a:solidFill>
                <a:latin typeface="Calibri" pitchFamily="34" charset="0"/>
                <a:cs typeface="Calibri" pitchFamily="34" charset="0"/>
              </a:rPr>
              <a:t>Fiscal policy rule, stable and neutral taxation etc.</a:t>
            </a:r>
            <a:endParaRPr lang="en-US" sz="1400" dirty="0">
              <a:solidFill>
                <a:srgbClr val="002060"/>
              </a:solidFill>
              <a:latin typeface="Calibri" pitchFamily="34" charset="0"/>
              <a:cs typeface="Calibri" pitchFamily="34" charset="0"/>
            </a:endParaRPr>
          </a:p>
        </p:txBody>
      </p:sp>
      <p:sp>
        <p:nvSpPr>
          <p:cNvPr id="15" name="TekstSylinder 14"/>
          <p:cNvSpPr txBox="1"/>
          <p:nvPr/>
        </p:nvSpPr>
        <p:spPr>
          <a:xfrm>
            <a:off x="6702566" y="4661170"/>
            <a:ext cx="2044417" cy="523220"/>
          </a:xfrm>
          <a:prstGeom prst="rect">
            <a:avLst/>
          </a:prstGeom>
          <a:noFill/>
        </p:spPr>
        <p:txBody>
          <a:bodyPr wrap="square" rtlCol="0">
            <a:spAutoFit/>
          </a:bodyPr>
          <a:lstStyle/>
          <a:p>
            <a:r>
              <a:rPr lang="en-US" sz="1400" b="1" dirty="0" smtClean="0">
                <a:solidFill>
                  <a:srgbClr val="002060"/>
                </a:solidFill>
                <a:latin typeface="Calibri" pitchFamily="34" charset="0"/>
                <a:cs typeface="Calibri" pitchFamily="34" charset="0"/>
              </a:rPr>
              <a:t>Ministry, CB and FSA</a:t>
            </a:r>
          </a:p>
          <a:p>
            <a:r>
              <a:rPr lang="en-US" sz="1400" dirty="0" smtClean="0">
                <a:solidFill>
                  <a:srgbClr val="002060"/>
                </a:solidFill>
                <a:latin typeface="Calibri" pitchFamily="34" charset="0"/>
                <a:cs typeface="Calibri" pitchFamily="34" charset="0"/>
              </a:rPr>
              <a:t>Solid banks, systemic risk</a:t>
            </a:r>
            <a:endParaRPr lang="en-US" sz="1400" dirty="0">
              <a:solidFill>
                <a:srgbClr val="002060"/>
              </a:solidFill>
              <a:latin typeface="Calibri" pitchFamily="34" charset="0"/>
              <a:cs typeface="Calibri" pitchFamily="34" charset="0"/>
            </a:endParaRPr>
          </a:p>
        </p:txBody>
      </p:sp>
      <p:sp>
        <p:nvSpPr>
          <p:cNvPr id="16" name="TekstSylinder 15"/>
          <p:cNvSpPr txBox="1"/>
          <p:nvPr/>
        </p:nvSpPr>
        <p:spPr>
          <a:xfrm>
            <a:off x="554038" y="4553448"/>
            <a:ext cx="2037742" cy="738664"/>
          </a:xfrm>
          <a:prstGeom prst="rect">
            <a:avLst/>
          </a:prstGeom>
          <a:noFill/>
        </p:spPr>
        <p:txBody>
          <a:bodyPr wrap="square" rtlCol="0">
            <a:spAutoFit/>
          </a:bodyPr>
          <a:lstStyle/>
          <a:p>
            <a:pPr algn="r"/>
            <a:r>
              <a:rPr lang="en-US" sz="1400" b="1" dirty="0" err="1" smtClean="0">
                <a:solidFill>
                  <a:srgbClr val="002060"/>
                </a:solidFill>
                <a:latin typeface="Calibri" pitchFamily="34" charset="0"/>
                <a:cs typeface="Calibri" pitchFamily="34" charset="0"/>
              </a:rPr>
              <a:t>Noregs</a:t>
            </a:r>
            <a:r>
              <a:rPr lang="en-US" sz="1400" b="1" dirty="0" smtClean="0">
                <a:solidFill>
                  <a:srgbClr val="002060"/>
                </a:solidFill>
                <a:latin typeface="Calibri" pitchFamily="34" charset="0"/>
                <a:cs typeface="Calibri" pitchFamily="34" charset="0"/>
              </a:rPr>
              <a:t> Bank</a:t>
            </a:r>
          </a:p>
          <a:p>
            <a:pPr algn="r"/>
            <a:r>
              <a:rPr lang="en-US" sz="1400" dirty="0" smtClean="0">
                <a:solidFill>
                  <a:srgbClr val="002060"/>
                </a:solidFill>
                <a:latin typeface="Calibri" pitchFamily="34" charset="0"/>
                <a:cs typeface="Calibri" pitchFamily="34" charset="0"/>
              </a:rPr>
              <a:t>Inflation target, economic activity</a:t>
            </a:r>
            <a:endParaRPr lang="en-US" sz="1400" dirty="0">
              <a:solidFill>
                <a:srgbClr val="002060"/>
              </a:solidFill>
              <a:latin typeface="Calibri" pitchFamily="34" charset="0"/>
              <a:cs typeface="Calibri" pitchFamily="34" charset="0"/>
            </a:endParaRPr>
          </a:p>
        </p:txBody>
      </p:sp>
      <p:graphicFrame>
        <p:nvGraphicFramePr>
          <p:cNvPr id="4" name="Diagram 3"/>
          <p:cNvGraphicFramePr/>
          <p:nvPr>
            <p:extLst>
              <p:ext uri="{D42A27DB-BD31-4B8C-83A1-F6EECF244321}">
                <p14:modId xmlns:p14="http://schemas.microsoft.com/office/powerpoint/2010/main" val="1146136955"/>
              </p:ext>
            </p:extLst>
          </p:nvPr>
        </p:nvGraphicFramePr>
        <p:xfrm>
          <a:off x="1800225" y="2334270"/>
          <a:ext cx="5699209" cy="295428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364380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13</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823200"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GB" sz="3600" dirty="0" smtClean="0">
                <a:solidFill>
                  <a:srgbClr val="002060"/>
                </a:solidFill>
                <a:latin typeface="Calibri" pitchFamily="34" charset="0"/>
                <a:cs typeface="Calibri" pitchFamily="34" charset="0"/>
              </a:rPr>
              <a:t>Financial stability – “division of labour”</a:t>
            </a:r>
            <a:endParaRPr lang="en-GB" sz="3600" dirty="0">
              <a:solidFill>
                <a:srgbClr val="00B0F0"/>
              </a:solidFill>
              <a:latin typeface="Calibri" pitchFamily="34" charset="0"/>
              <a:cs typeface="Calibri" pitchFamily="34" charset="0"/>
            </a:endParaRPr>
          </a:p>
        </p:txBody>
      </p:sp>
      <p:graphicFrame>
        <p:nvGraphicFramePr>
          <p:cNvPr id="2" name="Diagram 1"/>
          <p:cNvGraphicFramePr/>
          <p:nvPr>
            <p:extLst>
              <p:ext uri="{D42A27DB-BD31-4B8C-83A1-F6EECF244321}">
                <p14:modId xmlns:p14="http://schemas.microsoft.com/office/powerpoint/2010/main" val="3619494142"/>
              </p:ext>
            </p:extLst>
          </p:nvPr>
        </p:nvGraphicFramePr>
        <p:xfrm>
          <a:off x="1323974" y="2235200"/>
          <a:ext cx="6372225" cy="37465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TekstSylinder 12"/>
          <p:cNvSpPr txBox="1"/>
          <p:nvPr/>
        </p:nvSpPr>
        <p:spPr>
          <a:xfrm>
            <a:off x="6156608" y="2334270"/>
            <a:ext cx="2044417" cy="738664"/>
          </a:xfrm>
          <a:prstGeom prst="rect">
            <a:avLst/>
          </a:prstGeom>
          <a:noFill/>
        </p:spPr>
        <p:txBody>
          <a:bodyPr wrap="square" rtlCol="0">
            <a:spAutoFit/>
          </a:bodyPr>
          <a:lstStyle/>
          <a:p>
            <a:r>
              <a:rPr lang="en-US" sz="1400" dirty="0" smtClean="0">
                <a:solidFill>
                  <a:srgbClr val="002060"/>
                </a:solidFill>
                <a:latin typeface="Calibri" pitchFamily="34" charset="0"/>
                <a:cs typeface="Calibri" pitchFamily="34" charset="0"/>
              </a:rPr>
              <a:t>Overall responsibility </a:t>
            </a:r>
            <a:br>
              <a:rPr lang="en-US" sz="1400" dirty="0" smtClean="0">
                <a:solidFill>
                  <a:srgbClr val="002060"/>
                </a:solidFill>
                <a:latin typeface="Calibri" pitchFamily="34" charset="0"/>
                <a:cs typeface="Calibri" pitchFamily="34" charset="0"/>
              </a:rPr>
            </a:br>
            <a:r>
              <a:rPr lang="en-US" sz="1400" dirty="0" smtClean="0">
                <a:solidFill>
                  <a:srgbClr val="002060"/>
                </a:solidFill>
                <a:latin typeface="Calibri" pitchFamily="34" charset="0"/>
                <a:cs typeface="Calibri" pitchFamily="34" charset="0"/>
              </a:rPr>
              <a:t>for the efforts to </a:t>
            </a:r>
            <a:br>
              <a:rPr lang="en-US" sz="1400" dirty="0" smtClean="0">
                <a:solidFill>
                  <a:srgbClr val="002060"/>
                </a:solidFill>
                <a:latin typeface="Calibri" pitchFamily="34" charset="0"/>
                <a:cs typeface="Calibri" pitchFamily="34" charset="0"/>
              </a:rPr>
            </a:br>
            <a:r>
              <a:rPr lang="en-US" sz="1400" dirty="0" smtClean="0">
                <a:solidFill>
                  <a:srgbClr val="002060"/>
                </a:solidFill>
                <a:latin typeface="Calibri" pitchFamily="34" charset="0"/>
                <a:cs typeface="Calibri" pitchFamily="34" charset="0"/>
              </a:rPr>
              <a:t>ensure financial stability </a:t>
            </a:r>
            <a:endParaRPr lang="en-US" sz="1400" dirty="0">
              <a:solidFill>
                <a:srgbClr val="002060"/>
              </a:solidFill>
              <a:latin typeface="Calibri" pitchFamily="34" charset="0"/>
              <a:cs typeface="Calibri" pitchFamily="34" charset="0"/>
            </a:endParaRPr>
          </a:p>
        </p:txBody>
      </p:sp>
      <p:sp>
        <p:nvSpPr>
          <p:cNvPr id="15" name="TekstSylinder 14"/>
          <p:cNvSpPr txBox="1"/>
          <p:nvPr/>
        </p:nvSpPr>
        <p:spPr>
          <a:xfrm>
            <a:off x="6267676" y="5232085"/>
            <a:ext cx="2044417" cy="523220"/>
          </a:xfrm>
          <a:prstGeom prst="rect">
            <a:avLst/>
          </a:prstGeom>
          <a:noFill/>
        </p:spPr>
        <p:txBody>
          <a:bodyPr wrap="square" rtlCol="0">
            <a:spAutoFit/>
          </a:bodyPr>
          <a:lstStyle/>
          <a:p>
            <a:r>
              <a:rPr lang="en-US" sz="1400" dirty="0">
                <a:solidFill>
                  <a:srgbClr val="002060"/>
                </a:solidFill>
                <a:latin typeface="Calibri" pitchFamily="34" charset="0"/>
                <a:cs typeface="Calibri" pitchFamily="34" charset="0"/>
              </a:rPr>
              <a:t>Supervision of financial institutions and markets</a:t>
            </a:r>
          </a:p>
        </p:txBody>
      </p:sp>
      <p:sp>
        <p:nvSpPr>
          <p:cNvPr id="16" name="TekstSylinder 15"/>
          <p:cNvSpPr txBox="1"/>
          <p:nvPr/>
        </p:nvSpPr>
        <p:spPr>
          <a:xfrm>
            <a:off x="699763" y="3736441"/>
            <a:ext cx="2044417" cy="738664"/>
          </a:xfrm>
          <a:prstGeom prst="rect">
            <a:avLst/>
          </a:prstGeom>
          <a:noFill/>
        </p:spPr>
        <p:txBody>
          <a:bodyPr wrap="square" rtlCol="0">
            <a:spAutoFit/>
          </a:bodyPr>
          <a:lstStyle/>
          <a:p>
            <a:pPr algn="r"/>
            <a:r>
              <a:rPr lang="en-US" sz="1400" dirty="0" smtClean="0">
                <a:solidFill>
                  <a:srgbClr val="002060"/>
                </a:solidFill>
                <a:latin typeface="Calibri" pitchFamily="34" charset="0"/>
                <a:cs typeface="Calibri" pitchFamily="34" charset="0"/>
              </a:rPr>
              <a:t>Analysis</a:t>
            </a:r>
            <a:r>
              <a:rPr lang="en-US" sz="1400" dirty="0">
                <a:solidFill>
                  <a:srgbClr val="002060"/>
                </a:solidFill>
                <a:latin typeface="Calibri" pitchFamily="34" charset="0"/>
                <a:cs typeface="Calibri" pitchFamily="34" charset="0"/>
              </a:rPr>
              <a:t>, </a:t>
            </a:r>
            <a:r>
              <a:rPr lang="en-US" sz="1400" dirty="0" smtClean="0">
                <a:solidFill>
                  <a:srgbClr val="002060"/>
                </a:solidFill>
                <a:latin typeface="Calibri" pitchFamily="34" charset="0"/>
                <a:cs typeface="Calibri" pitchFamily="34" charset="0"/>
              </a:rPr>
              <a:t>supervision of payment </a:t>
            </a:r>
            <a:r>
              <a:rPr lang="en-US" sz="1400" dirty="0">
                <a:solidFill>
                  <a:srgbClr val="002060"/>
                </a:solidFill>
                <a:latin typeface="Calibri" pitchFamily="34" charset="0"/>
                <a:cs typeface="Calibri" pitchFamily="34" charset="0"/>
              </a:rPr>
              <a:t>systems, </a:t>
            </a:r>
            <a:r>
              <a:rPr lang="en-US" sz="1400" dirty="0" smtClean="0">
                <a:solidFill>
                  <a:srgbClr val="002060"/>
                </a:solidFill>
                <a:latin typeface="Calibri" pitchFamily="34" charset="0"/>
                <a:cs typeface="Calibri" pitchFamily="34" charset="0"/>
              </a:rPr>
              <a:t/>
            </a:r>
            <a:br>
              <a:rPr lang="en-US" sz="1400" dirty="0" smtClean="0">
                <a:solidFill>
                  <a:srgbClr val="002060"/>
                </a:solidFill>
                <a:latin typeface="Calibri" pitchFamily="34" charset="0"/>
                <a:cs typeface="Calibri" pitchFamily="34" charset="0"/>
              </a:rPr>
            </a:br>
            <a:r>
              <a:rPr lang="en-US" sz="1400" dirty="0" smtClean="0">
                <a:solidFill>
                  <a:srgbClr val="002060"/>
                </a:solidFill>
                <a:latin typeface="Calibri" pitchFamily="34" charset="0"/>
                <a:cs typeface="Calibri" pitchFamily="34" charset="0"/>
              </a:rPr>
              <a:t>lender of last resort</a:t>
            </a:r>
            <a:endParaRPr lang="en-US" sz="1400" dirty="0">
              <a:solidFill>
                <a:srgbClr val="002060"/>
              </a:solidFill>
              <a:latin typeface="Calibri" pitchFamily="34" charset="0"/>
              <a:cs typeface="Calibri" pitchFamily="34" charset="0"/>
            </a:endParaRPr>
          </a:p>
        </p:txBody>
      </p:sp>
    </p:spTree>
    <p:extLst>
      <p:ext uri="{BB962C8B-B14F-4D97-AF65-F5344CB8AC3E}">
        <p14:creationId xmlns:p14="http://schemas.microsoft.com/office/powerpoint/2010/main" val="8009391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14</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8"/>
            <a:ext cx="7330032" cy="4819339"/>
          </a:xfrm>
          <a:prstGeom prst="rect">
            <a:avLst/>
          </a:prstGeom>
        </p:spPr>
        <p:txBody>
          <a:bodyPr anchor="ct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4800" b="1" dirty="0" smtClean="0">
                <a:solidFill>
                  <a:srgbClr val="002060"/>
                </a:solidFill>
                <a:latin typeface="Calibri" pitchFamily="34" charset="0"/>
                <a:cs typeface="Calibri" pitchFamily="34" charset="0"/>
              </a:rPr>
              <a:t>2</a:t>
            </a:r>
          </a:p>
          <a:p>
            <a:r>
              <a:rPr lang="en-US" sz="4000" dirty="0" smtClean="0">
                <a:solidFill>
                  <a:srgbClr val="002060"/>
                </a:solidFill>
                <a:latin typeface="Calibri" pitchFamily="34" charset="0"/>
                <a:cs typeface="Calibri" pitchFamily="34" charset="0"/>
              </a:rPr>
              <a:t>A Nordic</a:t>
            </a:r>
          </a:p>
          <a:p>
            <a:r>
              <a:rPr lang="en-US" sz="4000" dirty="0" smtClean="0">
                <a:solidFill>
                  <a:srgbClr val="002060"/>
                </a:solidFill>
                <a:latin typeface="Calibri" pitchFamily="34" charset="0"/>
                <a:cs typeface="Calibri" pitchFamily="34" charset="0"/>
              </a:rPr>
              <a:t>perspective</a:t>
            </a:r>
            <a:endParaRPr lang="en-US" sz="4000" dirty="0">
              <a:solidFill>
                <a:srgbClr val="002060"/>
              </a:solidFill>
              <a:latin typeface="Calibri" pitchFamily="34" charset="0"/>
              <a:cs typeface="Calibri" pitchFamily="34" charset="0"/>
            </a:endParaRPr>
          </a:p>
        </p:txBody>
      </p:sp>
    </p:spTree>
    <p:extLst>
      <p:ext uri="{BB962C8B-B14F-4D97-AF65-F5344CB8AC3E}">
        <p14:creationId xmlns:p14="http://schemas.microsoft.com/office/powerpoint/2010/main" val="13403276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15</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nb-NO" sz="3600" dirty="0" smtClean="0">
                <a:solidFill>
                  <a:srgbClr val="002060"/>
                </a:solidFill>
                <a:latin typeface="Calibri" pitchFamily="34" charset="0"/>
                <a:cs typeface="Calibri" pitchFamily="34" charset="0"/>
              </a:rPr>
              <a:t>Nordic </a:t>
            </a:r>
            <a:r>
              <a:rPr lang="nb-NO" sz="3600" dirty="0" err="1" smtClean="0">
                <a:solidFill>
                  <a:srgbClr val="002060"/>
                </a:solidFill>
                <a:latin typeface="Calibri" pitchFamily="34" charset="0"/>
                <a:cs typeface="Calibri" pitchFamily="34" charset="0"/>
              </a:rPr>
              <a:t>credit</a:t>
            </a:r>
            <a:r>
              <a:rPr lang="nb-NO" sz="3600" dirty="0" smtClean="0">
                <a:solidFill>
                  <a:srgbClr val="002060"/>
                </a:solidFill>
                <a:latin typeface="Calibri" pitchFamily="34" charset="0"/>
                <a:cs typeface="Calibri" pitchFamily="34" charset="0"/>
              </a:rPr>
              <a:t> </a:t>
            </a:r>
            <a:r>
              <a:rPr lang="nb-NO" sz="3600" dirty="0" err="1" smtClean="0">
                <a:solidFill>
                  <a:srgbClr val="002060"/>
                </a:solidFill>
                <a:latin typeface="Calibri" pitchFamily="34" charset="0"/>
                <a:cs typeface="Calibri" pitchFamily="34" charset="0"/>
              </a:rPr>
              <a:t>markets</a:t>
            </a:r>
            <a:endParaRPr lang="nb-NO" sz="3600" dirty="0">
              <a:solidFill>
                <a:srgbClr val="00B0F0"/>
              </a:solidFill>
              <a:latin typeface="Calibri" pitchFamily="34" charset="0"/>
              <a:cs typeface="Calibri" pitchFamily="34" charset="0"/>
            </a:endParaRPr>
          </a:p>
        </p:txBody>
      </p:sp>
      <p:sp>
        <p:nvSpPr>
          <p:cNvPr id="12" name="TekstSylinder 11"/>
          <p:cNvSpPr txBox="1"/>
          <p:nvPr/>
        </p:nvSpPr>
        <p:spPr>
          <a:xfrm>
            <a:off x="1066509" y="6451185"/>
            <a:ext cx="7734874" cy="338554"/>
          </a:xfrm>
          <a:prstGeom prst="rect">
            <a:avLst/>
          </a:prstGeom>
          <a:noFill/>
        </p:spPr>
        <p:txBody>
          <a:bodyPr wrap="none" rtlCol="0">
            <a:spAutoFit/>
          </a:bodyPr>
          <a:lstStyle/>
          <a:p>
            <a:r>
              <a:rPr lang="en-US" sz="1600" dirty="0" smtClean="0">
                <a:solidFill>
                  <a:schemeClr val="bg1"/>
                </a:solidFill>
                <a:latin typeface="Calibri" pitchFamily="34" charset="0"/>
                <a:cs typeface="Calibri" pitchFamily="34" charset="0"/>
              </a:rPr>
              <a:t>Source: Report </a:t>
            </a:r>
            <a:r>
              <a:rPr lang="en-US" sz="1600" dirty="0">
                <a:solidFill>
                  <a:schemeClr val="bg1"/>
                </a:solidFill>
                <a:latin typeface="Calibri" pitchFamily="34" charset="0"/>
                <a:cs typeface="Calibri" pitchFamily="34" charset="0"/>
              </a:rPr>
              <a:t>from the Nordic Working Group on Basel III/CRD IV and National Discretion</a:t>
            </a:r>
          </a:p>
        </p:txBody>
      </p:sp>
      <p:graphicFrame>
        <p:nvGraphicFramePr>
          <p:cNvPr id="13" name="Diagram 12"/>
          <p:cNvGraphicFramePr>
            <a:graphicFrameLocks/>
          </p:cNvGraphicFramePr>
          <p:nvPr>
            <p:extLst>
              <p:ext uri="{D42A27DB-BD31-4B8C-83A1-F6EECF244321}">
                <p14:modId xmlns:p14="http://schemas.microsoft.com/office/powerpoint/2010/main" val="1747214600"/>
              </p:ext>
            </p:extLst>
          </p:nvPr>
        </p:nvGraphicFramePr>
        <p:xfrm>
          <a:off x="1158875" y="2062716"/>
          <a:ext cx="7981950" cy="3838353"/>
        </p:xfrm>
        <a:graphic>
          <a:graphicData uri="http://schemas.openxmlformats.org/drawingml/2006/chart">
            <c:chart xmlns:c="http://schemas.openxmlformats.org/drawingml/2006/chart" xmlns:r="http://schemas.openxmlformats.org/officeDocument/2006/relationships" r:id="rId4"/>
          </a:graphicData>
        </a:graphic>
      </p:graphicFrame>
      <p:sp>
        <p:nvSpPr>
          <p:cNvPr id="15" name="TekstSylinder 14"/>
          <p:cNvSpPr txBox="1"/>
          <p:nvPr/>
        </p:nvSpPr>
        <p:spPr>
          <a:xfrm>
            <a:off x="1887671" y="5906145"/>
            <a:ext cx="5872440" cy="338554"/>
          </a:xfrm>
          <a:prstGeom prst="rect">
            <a:avLst/>
          </a:prstGeom>
          <a:noFill/>
        </p:spPr>
        <p:txBody>
          <a:bodyPr wrap="none" rtlCol="0">
            <a:spAutoFit/>
          </a:bodyPr>
          <a:lstStyle/>
          <a:p>
            <a:pPr algn="ctr"/>
            <a:r>
              <a:rPr lang="en-US" sz="1600" dirty="0">
                <a:solidFill>
                  <a:srgbClr val="002060"/>
                </a:solidFill>
                <a:latin typeface="Calibri" pitchFamily="34" charset="0"/>
                <a:cs typeface="Calibri" pitchFamily="34" charset="0"/>
              </a:rPr>
              <a:t>Per cent of credit institutions’ total assets per yearend </a:t>
            </a:r>
            <a:r>
              <a:rPr lang="en-US" sz="1600" dirty="0" smtClean="0">
                <a:solidFill>
                  <a:srgbClr val="002060"/>
                </a:solidFill>
                <a:latin typeface="Calibri" pitchFamily="34" charset="0"/>
                <a:cs typeface="Calibri" pitchFamily="34" charset="0"/>
              </a:rPr>
              <a:t>2010/2011.</a:t>
            </a:r>
            <a:endParaRPr lang="en-US" sz="1600" dirty="0">
              <a:solidFill>
                <a:srgbClr val="002060"/>
              </a:solidFill>
              <a:latin typeface="Calibri" pitchFamily="34" charset="0"/>
              <a:cs typeface="Calibri" pitchFamily="34" charset="0"/>
            </a:endParaRPr>
          </a:p>
        </p:txBody>
      </p:sp>
    </p:spTree>
    <p:extLst>
      <p:ext uri="{BB962C8B-B14F-4D97-AF65-F5344CB8AC3E}">
        <p14:creationId xmlns:p14="http://schemas.microsoft.com/office/powerpoint/2010/main" val="33695334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16</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smtClean="0">
                <a:solidFill>
                  <a:srgbClr val="002060"/>
                </a:solidFill>
                <a:latin typeface="Calibri" pitchFamily="34" charset="0"/>
                <a:cs typeface="Calibri" pitchFamily="34" charset="0"/>
              </a:rPr>
              <a:t>Similarities and differences</a:t>
            </a:r>
            <a:endParaRPr lang="en-US" sz="3600" dirty="0">
              <a:solidFill>
                <a:srgbClr val="00B0F0"/>
              </a:solidFill>
              <a:latin typeface="Calibri" pitchFamily="34" charset="0"/>
              <a:cs typeface="Calibri" pitchFamily="34" charset="0"/>
            </a:endParaRPr>
          </a:p>
        </p:txBody>
      </p:sp>
      <p:graphicFrame>
        <p:nvGraphicFramePr>
          <p:cNvPr id="2" name="Diagram 1"/>
          <p:cNvGraphicFramePr/>
          <p:nvPr>
            <p:extLst>
              <p:ext uri="{D42A27DB-BD31-4B8C-83A1-F6EECF244321}">
                <p14:modId xmlns:p14="http://schemas.microsoft.com/office/powerpoint/2010/main" val="4034389157"/>
              </p:ext>
            </p:extLst>
          </p:nvPr>
        </p:nvGraphicFramePr>
        <p:xfrm>
          <a:off x="706438" y="2077793"/>
          <a:ext cx="4535413" cy="425952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6" name="Diagram 15"/>
          <p:cNvGraphicFramePr/>
          <p:nvPr>
            <p:extLst>
              <p:ext uri="{D42A27DB-BD31-4B8C-83A1-F6EECF244321}">
                <p14:modId xmlns:p14="http://schemas.microsoft.com/office/powerpoint/2010/main" val="2248701337"/>
              </p:ext>
            </p:extLst>
          </p:nvPr>
        </p:nvGraphicFramePr>
        <p:xfrm>
          <a:off x="4823891" y="1951089"/>
          <a:ext cx="4535413" cy="425952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6" name="Ellipse 5"/>
          <p:cNvSpPr/>
          <p:nvPr/>
        </p:nvSpPr>
        <p:spPr>
          <a:xfrm>
            <a:off x="3494881" y="5186361"/>
            <a:ext cx="876299" cy="866775"/>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latin typeface="Calibri" pitchFamily="34" charset="0"/>
                <a:cs typeface="Calibri" pitchFamily="34" charset="0"/>
              </a:rPr>
              <a:t>Culture</a:t>
            </a:r>
            <a:endParaRPr lang="en-US" sz="1050" dirty="0">
              <a:latin typeface="Calibri" pitchFamily="34" charset="0"/>
              <a:cs typeface="Calibri" pitchFamily="34" charset="0"/>
            </a:endParaRPr>
          </a:p>
        </p:txBody>
      </p:sp>
      <p:sp>
        <p:nvSpPr>
          <p:cNvPr id="10" name="Ellipse 9"/>
          <p:cNvSpPr/>
          <p:nvPr/>
        </p:nvSpPr>
        <p:spPr>
          <a:xfrm>
            <a:off x="5295106" y="5481636"/>
            <a:ext cx="876299" cy="866775"/>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latin typeface="Calibri" pitchFamily="34" charset="0"/>
                <a:cs typeface="Calibri" pitchFamily="34" charset="0"/>
              </a:rPr>
              <a:t>Worker skills</a:t>
            </a:r>
            <a:endParaRPr lang="en-US" sz="1050" dirty="0">
              <a:latin typeface="Calibri" pitchFamily="34" charset="0"/>
              <a:cs typeface="Calibri" pitchFamily="34" charset="0"/>
            </a:endParaRPr>
          </a:p>
        </p:txBody>
      </p:sp>
    </p:spTree>
    <p:extLst>
      <p:ext uri="{BB962C8B-B14F-4D97-AF65-F5344CB8AC3E}">
        <p14:creationId xmlns:p14="http://schemas.microsoft.com/office/powerpoint/2010/main" val="8983165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17</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smtClean="0">
                <a:solidFill>
                  <a:srgbClr val="002060"/>
                </a:solidFill>
                <a:latin typeface="Calibri" pitchFamily="34" charset="0"/>
                <a:cs typeface="Calibri" pitchFamily="34" charset="0"/>
              </a:rPr>
              <a:t>Example I: guarantee funds and fees</a:t>
            </a:r>
            <a:endParaRPr lang="en-US" sz="3600" dirty="0">
              <a:solidFill>
                <a:srgbClr val="00B0F0"/>
              </a:solidFill>
              <a:latin typeface="Calibri" pitchFamily="34" charset="0"/>
              <a:cs typeface="Calibri" pitchFamily="34" charset="0"/>
            </a:endParaRPr>
          </a:p>
        </p:txBody>
      </p:sp>
      <p:graphicFrame>
        <p:nvGraphicFramePr>
          <p:cNvPr id="4" name="Tabell 3"/>
          <p:cNvGraphicFramePr>
            <a:graphicFrameLocks noGrp="1"/>
          </p:cNvGraphicFramePr>
          <p:nvPr>
            <p:extLst>
              <p:ext uri="{D42A27DB-BD31-4B8C-83A1-F6EECF244321}">
                <p14:modId xmlns:p14="http://schemas.microsoft.com/office/powerpoint/2010/main" val="2812155008"/>
              </p:ext>
            </p:extLst>
          </p:nvPr>
        </p:nvGraphicFramePr>
        <p:xfrm>
          <a:off x="1300713" y="2300768"/>
          <a:ext cx="7840113" cy="2443480"/>
        </p:xfrm>
        <a:graphic>
          <a:graphicData uri="http://schemas.openxmlformats.org/drawingml/2006/table">
            <a:tbl>
              <a:tblPr firstRow="1" bandRow="1">
                <a:tableStyleId>{2D5ABB26-0587-4C30-8999-92F81FD0307C}</a:tableStyleId>
              </a:tblPr>
              <a:tblGrid>
                <a:gridCol w="846676"/>
                <a:gridCol w="2103625"/>
                <a:gridCol w="2416486"/>
                <a:gridCol w="1104900"/>
                <a:gridCol w="1368426"/>
              </a:tblGrid>
              <a:tr h="370840">
                <a:tc>
                  <a:txBody>
                    <a:bodyPr/>
                    <a:lstStyle/>
                    <a:p>
                      <a:endParaRPr lang="en-US" sz="1400" noProof="0" dirty="0">
                        <a:latin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b="1" noProof="0" dirty="0" smtClean="0">
                          <a:latin typeface="Calibri" pitchFamily="34" charset="0"/>
                          <a:cs typeface="Calibri" pitchFamily="34" charset="0"/>
                        </a:rPr>
                        <a:t>Fund</a:t>
                      </a:r>
                      <a:endParaRPr lang="en-US" sz="1400" b="1" noProof="0" dirty="0">
                        <a:latin typeface="Calibri" pitchFamily="34" charset="0"/>
                        <a:cs typeface="Calibri" pitchFamily="34" charset="0"/>
                      </a:endParaRPr>
                    </a:p>
                  </a:txBody>
                  <a:tcP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b="1" noProof="0" dirty="0" smtClean="0">
                          <a:latin typeface="Calibri" pitchFamily="34" charset="0"/>
                          <a:cs typeface="Calibri" pitchFamily="34" charset="0"/>
                        </a:rPr>
                        <a:t>Banks’ annual fee</a:t>
                      </a:r>
                      <a:endParaRPr lang="en-US" sz="1400" b="1" noProof="0" dirty="0">
                        <a:latin typeface="Calibri" pitchFamily="34" charset="0"/>
                        <a:cs typeface="Calibri" pitchFamily="34" charset="0"/>
                      </a:endParaRPr>
                    </a:p>
                  </a:txBody>
                  <a:tcP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b="1" noProof="0" dirty="0" smtClean="0">
                          <a:latin typeface="Calibri" pitchFamily="34" charset="0"/>
                          <a:cs typeface="Calibri" pitchFamily="34" charset="0"/>
                        </a:rPr>
                        <a:t>Equity 2012</a:t>
                      </a:r>
                      <a:endParaRPr lang="en-US" sz="1400" b="1" noProof="0" dirty="0">
                        <a:latin typeface="Calibri" pitchFamily="34" charset="0"/>
                        <a:cs typeface="Calibri" pitchFamily="34" charset="0"/>
                      </a:endParaRPr>
                    </a:p>
                  </a:txBody>
                  <a:tcP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b="1" baseline="0" noProof="0" dirty="0" smtClean="0">
                          <a:latin typeface="Calibri" pitchFamily="34" charset="0"/>
                          <a:cs typeface="Calibri" pitchFamily="34" charset="0"/>
                        </a:rPr>
                        <a:t>In % of banks’ assets*</a:t>
                      </a:r>
                      <a:endParaRPr lang="en-US" sz="1400" b="1" noProof="0" dirty="0">
                        <a:latin typeface="Calibri" pitchFamily="34" charset="0"/>
                        <a:cs typeface="Calibri" pitchFamily="34" charset="0"/>
                      </a:endParaRPr>
                    </a:p>
                  </a:txBody>
                  <a:tcP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en-US" sz="1400" noProof="0" dirty="0">
                        <a:latin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noProof="0" dirty="0" smtClean="0">
                          <a:latin typeface="Calibri" pitchFamily="34" charset="0"/>
                          <a:cs typeface="Calibri" pitchFamily="34" charset="0"/>
                        </a:rPr>
                        <a:t>Norwegian Banks’ Guarantee Fund</a:t>
                      </a:r>
                      <a:endParaRPr lang="en-US" sz="1400" noProof="0" dirty="0">
                        <a:latin typeface="Calibri" pitchFamily="34" charset="0"/>
                        <a:cs typeface="Calibri" pitchFamily="34" charset="0"/>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noProof="0" dirty="0" smtClean="0">
                          <a:latin typeface="Calibri" pitchFamily="34" charset="0"/>
                          <a:cs typeface="Calibri" pitchFamily="34" charset="0"/>
                        </a:rPr>
                        <a:t>0.1% of covered deposits plus 0.05% of RWAs**</a:t>
                      </a:r>
                      <a:endParaRPr lang="en-US" sz="1400" noProof="0" dirty="0">
                        <a:latin typeface="Calibri" pitchFamily="34" charset="0"/>
                        <a:cs typeface="Calibri" pitchFamily="34" charset="0"/>
                      </a:endParaRPr>
                    </a:p>
                  </a:txBody>
                  <a:tcPr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noProof="0" dirty="0" smtClean="0">
                          <a:latin typeface="Calibri" pitchFamily="34" charset="0"/>
                          <a:cs typeface="Calibri" pitchFamily="34" charset="0"/>
                        </a:rPr>
                        <a:t>NOK 24.3bn</a:t>
                      </a:r>
                      <a:endParaRPr lang="en-US" sz="1400" noProof="0" dirty="0">
                        <a:latin typeface="Calibri" pitchFamily="34" charset="0"/>
                        <a:cs typeface="Calibri" pitchFamily="34" charset="0"/>
                      </a:endParaRPr>
                    </a:p>
                  </a:txBody>
                  <a:tcPr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noProof="0" dirty="0" smtClean="0">
                          <a:latin typeface="Calibri" pitchFamily="34" charset="0"/>
                          <a:cs typeface="Calibri" pitchFamily="34" charset="0"/>
                        </a:rPr>
                        <a:t>0.53%</a:t>
                      </a:r>
                      <a:endParaRPr lang="en-US" sz="1400" noProof="0" dirty="0">
                        <a:latin typeface="Calibri" pitchFamily="34" charset="0"/>
                        <a:cs typeface="Calibri" pitchFamily="34" charset="0"/>
                      </a:endParaRPr>
                    </a:p>
                  </a:txBody>
                  <a:tcPr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en-US" sz="1400" noProof="0" dirty="0">
                        <a:latin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noProof="0" dirty="0" smtClean="0">
                          <a:latin typeface="Calibri" pitchFamily="34" charset="0"/>
                          <a:cs typeface="Calibri" pitchFamily="34" charset="0"/>
                        </a:rPr>
                        <a:t>Deposit Insurance Fund</a:t>
                      </a:r>
                      <a:endParaRPr lang="en-US" sz="1400" noProof="0" dirty="0">
                        <a:latin typeface="Calibri" pitchFamily="34" charset="0"/>
                        <a:cs typeface="Calibri" pitchFamily="34" charset="0"/>
                      </a:endParaRPr>
                    </a:p>
                  </a:txBody>
                  <a:tcPr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noProof="0" dirty="0" smtClean="0">
                          <a:latin typeface="Calibri" pitchFamily="34" charset="0"/>
                          <a:cs typeface="Calibri" pitchFamily="34" charset="0"/>
                        </a:rPr>
                        <a:t>0.1%</a:t>
                      </a:r>
                      <a:r>
                        <a:rPr lang="en-US" sz="1400" baseline="0" noProof="0" dirty="0" smtClean="0">
                          <a:latin typeface="Calibri" pitchFamily="34" charset="0"/>
                          <a:cs typeface="Calibri" pitchFamily="34" charset="0"/>
                        </a:rPr>
                        <a:t> </a:t>
                      </a:r>
                      <a:r>
                        <a:rPr lang="en-US" sz="1400" noProof="0" dirty="0" smtClean="0">
                          <a:latin typeface="Calibri" pitchFamily="34" charset="0"/>
                          <a:cs typeface="Calibri" pitchFamily="34" charset="0"/>
                        </a:rPr>
                        <a:t>of covered deposits**</a:t>
                      </a:r>
                    </a:p>
                  </a:txBody>
                  <a:tcPr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noProof="0" dirty="0" smtClean="0">
                          <a:latin typeface="Calibri" pitchFamily="34" charset="0"/>
                          <a:cs typeface="Calibri" pitchFamily="34" charset="0"/>
                        </a:rPr>
                        <a:t>SEK 26.7bn</a:t>
                      </a:r>
                      <a:endParaRPr lang="en-US" sz="1400" noProof="0" dirty="0">
                        <a:latin typeface="Calibri" pitchFamily="34" charset="0"/>
                        <a:cs typeface="Calibri" pitchFamily="34" charset="0"/>
                      </a:endParaRPr>
                    </a:p>
                  </a:txBody>
                  <a:tcPr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r>
                        <a:rPr lang="en-US" sz="1400" noProof="0" dirty="0" smtClean="0">
                          <a:latin typeface="Calibri" pitchFamily="34" charset="0"/>
                          <a:cs typeface="Calibri" pitchFamily="34" charset="0"/>
                        </a:rPr>
                        <a:t>0.72%</a:t>
                      </a:r>
                      <a:endParaRPr lang="en-US" sz="1400" noProof="0" dirty="0">
                        <a:latin typeface="Calibri" pitchFamily="34" charset="0"/>
                        <a:cs typeface="Calibri" pitchFamily="34" charset="0"/>
                      </a:endParaRP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en-US" sz="1400" noProof="0" dirty="0">
                        <a:latin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noProof="0" dirty="0" smtClean="0">
                          <a:latin typeface="Calibri" pitchFamily="34" charset="0"/>
                          <a:cs typeface="Calibri" pitchFamily="34" charset="0"/>
                        </a:rPr>
                        <a:t>Stability Fund</a:t>
                      </a:r>
                      <a:endParaRPr lang="en-US" sz="1400" noProof="0" dirty="0">
                        <a:latin typeface="Calibri" pitchFamily="34" charset="0"/>
                        <a:cs typeface="Calibri" pitchFamily="34" charset="0"/>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noProof="0" dirty="0" smtClean="0">
                          <a:latin typeface="Calibri" pitchFamily="34" charset="0"/>
                          <a:cs typeface="Calibri" pitchFamily="34" charset="0"/>
                        </a:rPr>
                        <a:t>0.036% of total assets less T1</a:t>
                      </a:r>
                      <a:r>
                        <a:rPr lang="en-US" sz="1400" baseline="0" noProof="0" dirty="0" smtClean="0">
                          <a:latin typeface="Calibri" pitchFamily="34" charset="0"/>
                          <a:cs typeface="Calibri" pitchFamily="34" charset="0"/>
                        </a:rPr>
                        <a:t> capital and covered deposits</a:t>
                      </a:r>
                      <a:endParaRPr lang="en-US" sz="1400" noProof="0" dirty="0">
                        <a:latin typeface="Calibri" pitchFamily="34" charset="0"/>
                        <a:cs typeface="Calibri" pitchFamily="34" charset="0"/>
                      </a:endParaRPr>
                    </a:p>
                  </a:txBody>
                  <a:tcPr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noProof="0" dirty="0" smtClean="0">
                          <a:latin typeface="Calibri" pitchFamily="34" charset="0"/>
                          <a:cs typeface="Calibri" pitchFamily="34" charset="0"/>
                        </a:rPr>
                        <a:t>SEK 29.4bn</a:t>
                      </a:r>
                      <a:endParaRPr lang="en-US" sz="1400" noProof="0" dirty="0">
                        <a:latin typeface="Calibri" pitchFamily="34" charset="0"/>
                        <a:cs typeface="Calibri" pitchFamily="34" charset="0"/>
                      </a:endParaRPr>
                    </a:p>
                  </a:txBody>
                  <a:tcPr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sz="1400" noProof="0" dirty="0">
                        <a:latin typeface="Calibri" pitchFamily="34" charset="0"/>
                        <a:cs typeface="Calibri" pitchFamily="34" charset="0"/>
                      </a:endParaRPr>
                    </a:p>
                  </a:txBody>
                  <a:tcP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en-US" sz="1400" noProof="0" dirty="0">
                        <a:latin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noProof="0" dirty="0" smtClean="0">
                          <a:latin typeface="Calibri" pitchFamily="34" charset="0"/>
                          <a:cs typeface="Calibri" pitchFamily="34" charset="0"/>
                        </a:rPr>
                        <a:t>Guarantee Fund for Depositors and Investors</a:t>
                      </a:r>
                      <a:endParaRPr lang="en-US" sz="1400" noProof="0" dirty="0">
                        <a:latin typeface="Calibri" pitchFamily="34" charset="0"/>
                        <a:cs typeface="Calibri" pitchFamily="34" charset="0"/>
                      </a:endParaRPr>
                    </a:p>
                  </a:txBody>
                  <a:tcPr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noProof="0" dirty="0" smtClean="0">
                          <a:latin typeface="Calibri" pitchFamily="34" charset="0"/>
                          <a:cs typeface="Calibri" pitchFamily="34" charset="0"/>
                        </a:rPr>
                        <a:t>0.25% of covered deposits</a:t>
                      </a:r>
                      <a:endParaRPr lang="en-US" sz="1400" noProof="0" dirty="0">
                        <a:latin typeface="Calibri" pitchFamily="34" charset="0"/>
                        <a:cs typeface="Calibri" pitchFamily="34" charset="0"/>
                      </a:endParaRPr>
                    </a:p>
                  </a:txBody>
                  <a:tcPr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noProof="0" dirty="0" smtClean="0">
                          <a:latin typeface="Calibri" pitchFamily="34" charset="0"/>
                          <a:cs typeface="Calibri" pitchFamily="34" charset="0"/>
                        </a:rPr>
                        <a:t>DKK 6.2bn</a:t>
                      </a:r>
                      <a:endParaRPr lang="en-US" sz="1400" noProof="0" dirty="0">
                        <a:latin typeface="Calibri" pitchFamily="34" charset="0"/>
                        <a:cs typeface="Calibri" pitchFamily="34" charset="0"/>
                      </a:endParaRPr>
                    </a:p>
                  </a:txBody>
                  <a:tcPr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noProof="0" dirty="0" smtClean="0">
                          <a:latin typeface="Calibri" pitchFamily="34" charset="0"/>
                          <a:cs typeface="Calibri" pitchFamily="34" charset="0"/>
                        </a:rPr>
                        <a:t>0.15%</a:t>
                      </a:r>
                      <a:endParaRPr lang="en-US" sz="1400" noProof="0" dirty="0">
                        <a:latin typeface="Calibri" pitchFamily="34" charset="0"/>
                        <a:cs typeface="Calibri" pitchFamily="34" charset="0"/>
                      </a:endParaRPr>
                    </a:p>
                  </a:txBody>
                  <a:tcPr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1026" name="Picture 2" descr="C:\Users\mao\AppData\Local\Microsoft\Windows\Temporary Internet Files\Content.IE5\4RIVNQVI\MP900362785[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00331" y="2839824"/>
            <a:ext cx="668807" cy="486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ao\AppData\Local\Microsoft\Windows\Temporary Internet Files\Content.IE5\U5SE6FJH\MP900362657[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98053" y="4236365"/>
            <a:ext cx="668807" cy="486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mao\AppData\Local\Microsoft\Windows\Temporary Internet Files\Content.IE5\S7AH012S\MP900362838[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00331" y="3533849"/>
            <a:ext cx="668863" cy="486000"/>
          </a:xfrm>
          <a:prstGeom prst="rect">
            <a:avLst/>
          </a:prstGeom>
          <a:noFill/>
          <a:extLst>
            <a:ext uri="{909E8E84-426E-40DD-AFC4-6F175D3DCCD1}">
              <a14:hiddenFill xmlns:a14="http://schemas.microsoft.com/office/drawing/2010/main">
                <a:solidFill>
                  <a:srgbClr val="FFFFFF"/>
                </a:solidFill>
              </a14:hiddenFill>
            </a:ext>
          </a:extLst>
        </p:spPr>
      </p:pic>
      <p:sp>
        <p:nvSpPr>
          <p:cNvPr id="15" name="TekstSylinder 14"/>
          <p:cNvSpPr txBox="1"/>
          <p:nvPr/>
        </p:nvSpPr>
        <p:spPr>
          <a:xfrm>
            <a:off x="1298053" y="4836966"/>
            <a:ext cx="7524230" cy="430887"/>
          </a:xfrm>
          <a:prstGeom prst="rect">
            <a:avLst/>
          </a:prstGeom>
          <a:noFill/>
        </p:spPr>
        <p:txBody>
          <a:bodyPr wrap="square" rtlCol="0">
            <a:spAutoFit/>
          </a:bodyPr>
          <a:lstStyle/>
          <a:p>
            <a:r>
              <a:rPr lang="en-US" sz="1100" dirty="0" smtClean="0">
                <a:latin typeface="Calibri" pitchFamily="34" charset="0"/>
                <a:cs typeface="Calibri" pitchFamily="34" charset="0"/>
              </a:rPr>
              <a:t>*Guarantee fund equity in per cent of total assets in domestic banks and branches (DK: only domestic banks).</a:t>
            </a:r>
          </a:p>
          <a:p>
            <a:r>
              <a:rPr lang="en-US" sz="1100" dirty="0" smtClean="0">
                <a:latin typeface="Calibri" pitchFamily="34" charset="0"/>
                <a:cs typeface="Calibri" pitchFamily="34" charset="0"/>
              </a:rPr>
              <a:t>**Banks’ fees are adjusted up/down depending on the bank’s solvency.</a:t>
            </a:r>
            <a:endParaRPr lang="en-US" sz="1100" dirty="0">
              <a:latin typeface="Calibri" pitchFamily="34" charset="0"/>
              <a:cs typeface="Calibri" pitchFamily="34" charset="0"/>
            </a:endParaRPr>
          </a:p>
        </p:txBody>
      </p:sp>
      <p:sp>
        <p:nvSpPr>
          <p:cNvPr id="5" name="TekstSylinder 4"/>
          <p:cNvSpPr txBox="1"/>
          <p:nvPr/>
        </p:nvSpPr>
        <p:spPr>
          <a:xfrm>
            <a:off x="7124700" y="3600749"/>
            <a:ext cx="300082" cy="369332"/>
          </a:xfrm>
          <a:prstGeom prst="rect">
            <a:avLst/>
          </a:prstGeom>
          <a:noFill/>
        </p:spPr>
        <p:txBody>
          <a:bodyPr wrap="none" rtlCol="0">
            <a:spAutoFit/>
          </a:bodyPr>
          <a:lstStyle/>
          <a:p>
            <a:r>
              <a:rPr lang="nb-NO" sz="1800" dirty="0" smtClean="0">
                <a:latin typeface="Calibri" pitchFamily="34" charset="0"/>
                <a:cs typeface="Calibri" pitchFamily="34" charset="0"/>
              </a:rPr>
              <a:t>+</a:t>
            </a:r>
            <a:endParaRPr lang="nb-NO" dirty="0">
              <a:latin typeface="Calibri" pitchFamily="34" charset="0"/>
              <a:cs typeface="Calibri" pitchFamily="34" charset="0"/>
            </a:endParaRPr>
          </a:p>
        </p:txBody>
      </p:sp>
      <p:sp>
        <p:nvSpPr>
          <p:cNvPr id="17" name="TekstSylinder 16"/>
          <p:cNvSpPr txBox="1"/>
          <p:nvPr/>
        </p:nvSpPr>
        <p:spPr>
          <a:xfrm>
            <a:off x="7432153" y="3610274"/>
            <a:ext cx="370614" cy="338554"/>
          </a:xfrm>
          <a:prstGeom prst="rect">
            <a:avLst/>
          </a:prstGeom>
          <a:noFill/>
        </p:spPr>
        <p:txBody>
          <a:bodyPr wrap="none" rtlCol="0">
            <a:spAutoFit/>
          </a:bodyPr>
          <a:lstStyle/>
          <a:p>
            <a:r>
              <a:rPr lang="nb-NO" sz="1600" dirty="0">
                <a:latin typeface="Calibri" pitchFamily="34" charset="0"/>
                <a:cs typeface="Calibri" pitchFamily="34" charset="0"/>
              </a:rPr>
              <a:t>→</a:t>
            </a:r>
            <a:endParaRPr lang="nb-NO" sz="1800" dirty="0">
              <a:latin typeface="Calibri" pitchFamily="34" charset="0"/>
              <a:cs typeface="Calibri" pitchFamily="34" charset="0"/>
            </a:endParaRPr>
          </a:p>
        </p:txBody>
      </p:sp>
      <p:sp>
        <p:nvSpPr>
          <p:cNvPr id="18" name="TekstSylinder 17"/>
          <p:cNvSpPr txBox="1"/>
          <p:nvPr/>
        </p:nvSpPr>
        <p:spPr>
          <a:xfrm>
            <a:off x="1066509" y="6451185"/>
            <a:ext cx="4362926" cy="338554"/>
          </a:xfrm>
          <a:prstGeom prst="rect">
            <a:avLst/>
          </a:prstGeom>
          <a:noFill/>
        </p:spPr>
        <p:txBody>
          <a:bodyPr wrap="none" rtlCol="0">
            <a:spAutoFit/>
          </a:bodyPr>
          <a:lstStyle/>
          <a:p>
            <a:r>
              <a:rPr lang="en-US" sz="1600" dirty="0" smtClean="0">
                <a:solidFill>
                  <a:schemeClr val="bg1"/>
                </a:solidFill>
                <a:latin typeface="Calibri" pitchFamily="34" charset="0"/>
                <a:cs typeface="Calibri" pitchFamily="34" charset="0"/>
              </a:rPr>
              <a:t>Sources: Funds’ annual reports and national FSAs </a:t>
            </a:r>
            <a:endParaRPr lang="en-US" sz="16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296448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18</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smtClean="0">
                <a:solidFill>
                  <a:srgbClr val="002060"/>
                </a:solidFill>
                <a:latin typeface="Calibri" pitchFamily="34" charset="0"/>
                <a:cs typeface="Calibri" pitchFamily="34" charset="0"/>
              </a:rPr>
              <a:t>Norwegian Banks’ Guarantee Fund</a:t>
            </a:r>
            <a:endParaRPr lang="en-US" sz="3600" dirty="0">
              <a:solidFill>
                <a:srgbClr val="002060"/>
              </a:solidFill>
              <a:latin typeface="Calibri" pitchFamily="34" charset="0"/>
              <a:cs typeface="Calibri" pitchFamily="34" charset="0"/>
            </a:endParaRPr>
          </a:p>
        </p:txBody>
      </p:sp>
      <p:sp>
        <p:nvSpPr>
          <p:cNvPr id="9" name="TekstSylinder 8"/>
          <p:cNvSpPr txBox="1"/>
          <p:nvPr/>
        </p:nvSpPr>
        <p:spPr>
          <a:xfrm>
            <a:off x="1066509" y="6451185"/>
            <a:ext cx="7828105" cy="338554"/>
          </a:xfrm>
          <a:prstGeom prst="rect">
            <a:avLst/>
          </a:prstGeom>
          <a:noFill/>
        </p:spPr>
        <p:txBody>
          <a:bodyPr wrap="none" rtlCol="0">
            <a:spAutoFit/>
          </a:bodyPr>
          <a:lstStyle/>
          <a:p>
            <a:r>
              <a:rPr lang="en-US" sz="1600" dirty="0" smtClean="0">
                <a:solidFill>
                  <a:schemeClr val="bg1"/>
                </a:solidFill>
                <a:latin typeface="Calibri" pitchFamily="34" charset="0"/>
                <a:cs typeface="Calibri" pitchFamily="34" charset="0"/>
              </a:rPr>
              <a:t>Sources: Financial Supervisory Authority of Norway (Finanstilsynet) and the Guarantee Fund</a:t>
            </a:r>
            <a:endParaRPr lang="en-US" sz="1600" dirty="0">
              <a:solidFill>
                <a:schemeClr val="bg1"/>
              </a:solidFill>
              <a:latin typeface="Calibri" pitchFamily="34" charset="0"/>
              <a:cs typeface="Calibri" pitchFamily="34" charset="0"/>
            </a:endParaRPr>
          </a:p>
        </p:txBody>
      </p:sp>
      <p:sp>
        <p:nvSpPr>
          <p:cNvPr id="12" name="TekstSylinder 11"/>
          <p:cNvSpPr txBox="1"/>
          <p:nvPr/>
        </p:nvSpPr>
        <p:spPr>
          <a:xfrm>
            <a:off x="1671851" y="5906145"/>
            <a:ext cx="5977719" cy="338554"/>
          </a:xfrm>
          <a:prstGeom prst="rect">
            <a:avLst/>
          </a:prstGeom>
          <a:noFill/>
        </p:spPr>
        <p:txBody>
          <a:bodyPr wrap="square" rtlCol="0">
            <a:spAutoFit/>
          </a:bodyPr>
          <a:lstStyle/>
          <a:p>
            <a:pPr algn="ctr"/>
            <a:r>
              <a:rPr lang="en-US" sz="1600" dirty="0" smtClean="0">
                <a:solidFill>
                  <a:srgbClr val="002060"/>
                </a:solidFill>
                <a:latin typeface="Calibri" pitchFamily="34" charset="0"/>
                <a:cs typeface="Calibri" pitchFamily="34" charset="0"/>
              </a:rPr>
              <a:t>Fund equity capital per year-end. </a:t>
            </a:r>
            <a:endParaRPr lang="en-US" sz="1600" dirty="0">
              <a:solidFill>
                <a:srgbClr val="002060"/>
              </a:solidFill>
              <a:latin typeface="Calibri" pitchFamily="34" charset="0"/>
              <a:cs typeface="Calibri" pitchFamily="34" charset="0"/>
            </a:endParaRPr>
          </a:p>
        </p:txBody>
      </p:sp>
      <p:graphicFrame>
        <p:nvGraphicFramePr>
          <p:cNvPr id="13" name="Diagram 12"/>
          <p:cNvGraphicFramePr>
            <a:graphicFrameLocks/>
          </p:cNvGraphicFramePr>
          <p:nvPr>
            <p:extLst>
              <p:ext uri="{D42A27DB-BD31-4B8C-83A1-F6EECF244321}">
                <p14:modId xmlns:p14="http://schemas.microsoft.com/office/powerpoint/2010/main" val="1546760059"/>
              </p:ext>
            </p:extLst>
          </p:nvPr>
        </p:nvGraphicFramePr>
        <p:xfrm>
          <a:off x="1225345" y="2125639"/>
          <a:ext cx="7400039" cy="378050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461447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19</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nb-NO" sz="3600" dirty="0" err="1" smtClean="0">
                <a:solidFill>
                  <a:srgbClr val="002060"/>
                </a:solidFill>
                <a:latin typeface="Calibri" pitchFamily="34" charset="0"/>
                <a:cs typeface="Calibri" pitchFamily="34" charset="0"/>
              </a:rPr>
              <a:t>Example</a:t>
            </a:r>
            <a:r>
              <a:rPr lang="nb-NO" sz="3600" dirty="0" smtClean="0">
                <a:solidFill>
                  <a:srgbClr val="002060"/>
                </a:solidFill>
                <a:latin typeface="Calibri" pitchFamily="34" charset="0"/>
                <a:cs typeface="Calibri" pitchFamily="34" charset="0"/>
              </a:rPr>
              <a:t> II: Risk-</a:t>
            </a:r>
            <a:r>
              <a:rPr lang="nb-NO" sz="3600" dirty="0" err="1" smtClean="0">
                <a:solidFill>
                  <a:srgbClr val="002060"/>
                </a:solidFill>
                <a:latin typeface="Calibri" pitchFamily="34" charset="0"/>
                <a:cs typeface="Calibri" pitchFamily="34" charset="0"/>
              </a:rPr>
              <a:t>weighing</a:t>
            </a:r>
            <a:endParaRPr lang="nb-NO" sz="3600" dirty="0">
              <a:solidFill>
                <a:srgbClr val="00B0F0"/>
              </a:solidFill>
              <a:latin typeface="Calibri" pitchFamily="34" charset="0"/>
              <a:cs typeface="Calibri" pitchFamily="34" charset="0"/>
            </a:endParaRPr>
          </a:p>
        </p:txBody>
      </p:sp>
      <p:graphicFrame>
        <p:nvGraphicFramePr>
          <p:cNvPr id="12" name="Diagram 11"/>
          <p:cNvGraphicFramePr>
            <a:graphicFrameLocks/>
          </p:cNvGraphicFramePr>
          <p:nvPr>
            <p:extLst>
              <p:ext uri="{D42A27DB-BD31-4B8C-83A1-F6EECF244321}">
                <p14:modId xmlns:p14="http://schemas.microsoft.com/office/powerpoint/2010/main" val="4115006169"/>
              </p:ext>
            </p:extLst>
          </p:nvPr>
        </p:nvGraphicFramePr>
        <p:xfrm>
          <a:off x="1240082" y="2054016"/>
          <a:ext cx="7506000" cy="4021200"/>
        </p:xfrm>
        <a:graphic>
          <a:graphicData uri="http://schemas.openxmlformats.org/drawingml/2006/chart">
            <c:chart xmlns:c="http://schemas.openxmlformats.org/drawingml/2006/chart" xmlns:r="http://schemas.openxmlformats.org/officeDocument/2006/relationships" r:id="rId4"/>
          </a:graphicData>
        </a:graphic>
      </p:graphicFrame>
      <p:sp>
        <p:nvSpPr>
          <p:cNvPr id="15" name="TekstSylinder 14"/>
          <p:cNvSpPr txBox="1"/>
          <p:nvPr/>
        </p:nvSpPr>
        <p:spPr>
          <a:xfrm>
            <a:off x="5538267" y="3096270"/>
            <a:ext cx="2528641" cy="738664"/>
          </a:xfrm>
          <a:prstGeom prst="rect">
            <a:avLst/>
          </a:prstGeom>
          <a:noFill/>
        </p:spPr>
        <p:txBody>
          <a:bodyPr wrap="none" rtlCol="0">
            <a:spAutoFit/>
          </a:bodyPr>
          <a:lstStyle/>
          <a:p>
            <a:r>
              <a:rPr lang="en-US" sz="1400" dirty="0" smtClean="0">
                <a:solidFill>
                  <a:srgbClr val="002060"/>
                </a:solidFill>
                <a:latin typeface="Calibri" pitchFamily="34" charset="0"/>
                <a:cs typeface="Calibri" pitchFamily="34" charset="0"/>
              </a:rPr>
              <a:t>Reported CET1 capital ratio and </a:t>
            </a:r>
          </a:p>
          <a:p>
            <a:r>
              <a:rPr lang="en-US" sz="1400" i="1" dirty="0" smtClean="0">
                <a:solidFill>
                  <a:srgbClr val="002060"/>
                </a:solidFill>
                <a:latin typeface="Calibri" pitchFamily="34" charset="0"/>
                <a:cs typeface="Calibri" pitchFamily="34" charset="0"/>
              </a:rPr>
              <a:t>leverage ratio</a:t>
            </a:r>
            <a:r>
              <a:rPr lang="en-US" sz="1400" dirty="0" smtClean="0">
                <a:solidFill>
                  <a:srgbClr val="002060"/>
                </a:solidFill>
                <a:latin typeface="Calibri" pitchFamily="34" charset="0"/>
                <a:cs typeface="Calibri" pitchFamily="34" charset="0"/>
              </a:rPr>
              <a:t> after Basel III </a:t>
            </a:r>
            <a:br>
              <a:rPr lang="en-US" sz="1400" dirty="0" smtClean="0">
                <a:solidFill>
                  <a:srgbClr val="002060"/>
                </a:solidFill>
                <a:latin typeface="Calibri" pitchFamily="34" charset="0"/>
                <a:cs typeface="Calibri" pitchFamily="34" charset="0"/>
              </a:rPr>
            </a:br>
            <a:r>
              <a:rPr lang="en-US" sz="1400" dirty="0" smtClean="0">
                <a:solidFill>
                  <a:srgbClr val="002060"/>
                </a:solidFill>
                <a:latin typeface="Calibri" pitchFamily="34" charset="0"/>
                <a:cs typeface="Calibri" pitchFamily="34" charset="0"/>
              </a:rPr>
              <a:t>standards per June 2012.</a:t>
            </a:r>
            <a:endParaRPr lang="en-US" sz="1400" dirty="0">
              <a:solidFill>
                <a:srgbClr val="002060"/>
              </a:solidFill>
              <a:latin typeface="Calibri" pitchFamily="34" charset="0"/>
              <a:cs typeface="Calibri" pitchFamily="34" charset="0"/>
            </a:endParaRPr>
          </a:p>
        </p:txBody>
      </p:sp>
      <p:sp>
        <p:nvSpPr>
          <p:cNvPr id="10" name="TekstSylinder 9"/>
          <p:cNvSpPr txBox="1"/>
          <p:nvPr/>
        </p:nvSpPr>
        <p:spPr>
          <a:xfrm>
            <a:off x="1066509" y="6451185"/>
            <a:ext cx="7624908" cy="338554"/>
          </a:xfrm>
          <a:prstGeom prst="rect">
            <a:avLst/>
          </a:prstGeom>
          <a:noFill/>
        </p:spPr>
        <p:txBody>
          <a:bodyPr wrap="none" rtlCol="0">
            <a:spAutoFit/>
          </a:bodyPr>
          <a:lstStyle/>
          <a:p>
            <a:r>
              <a:rPr lang="en-US" sz="1600" dirty="0" smtClean="0">
                <a:solidFill>
                  <a:schemeClr val="bg1"/>
                </a:solidFill>
                <a:latin typeface="Calibri" pitchFamily="34" charset="0"/>
                <a:cs typeface="Calibri" pitchFamily="34" charset="0"/>
              </a:rPr>
              <a:t>Sources: Financial Supervisory Authority of Norway (Finanstilsynet) and </a:t>
            </a:r>
            <a:r>
              <a:rPr lang="en-US" sz="1600" dirty="0" err="1" smtClean="0">
                <a:solidFill>
                  <a:schemeClr val="bg1"/>
                </a:solidFill>
                <a:latin typeface="Calibri" pitchFamily="34" charset="0"/>
                <a:cs typeface="Calibri" pitchFamily="34" charset="0"/>
              </a:rPr>
              <a:t>Sveriges</a:t>
            </a:r>
            <a:r>
              <a:rPr lang="en-US" sz="1600" dirty="0" smtClean="0">
                <a:solidFill>
                  <a:schemeClr val="bg1"/>
                </a:solidFill>
                <a:latin typeface="Calibri" pitchFamily="34" charset="0"/>
                <a:cs typeface="Calibri" pitchFamily="34" charset="0"/>
              </a:rPr>
              <a:t> </a:t>
            </a:r>
            <a:r>
              <a:rPr lang="en-US" sz="1600" dirty="0" err="1" smtClean="0">
                <a:solidFill>
                  <a:schemeClr val="bg1"/>
                </a:solidFill>
                <a:latin typeface="Calibri" pitchFamily="34" charset="0"/>
                <a:cs typeface="Calibri" pitchFamily="34" charset="0"/>
              </a:rPr>
              <a:t>Riksbank</a:t>
            </a:r>
            <a:endParaRPr lang="en-US" sz="1600" dirty="0">
              <a:solidFill>
                <a:schemeClr val="bg1"/>
              </a:solidFill>
              <a:latin typeface="Calibri" pitchFamily="34" charset="0"/>
              <a:cs typeface="Calibri" pitchFamily="34" charset="0"/>
            </a:endParaRPr>
          </a:p>
        </p:txBody>
      </p:sp>
      <p:sp>
        <p:nvSpPr>
          <p:cNvPr id="13" name="TekstSylinder 12"/>
          <p:cNvSpPr txBox="1"/>
          <p:nvPr/>
        </p:nvSpPr>
        <p:spPr>
          <a:xfrm>
            <a:off x="1158876" y="6075216"/>
            <a:ext cx="7653882" cy="276999"/>
          </a:xfrm>
          <a:prstGeom prst="rect">
            <a:avLst/>
          </a:prstGeom>
          <a:noFill/>
        </p:spPr>
        <p:txBody>
          <a:bodyPr wrap="square" rtlCol="0">
            <a:spAutoFit/>
          </a:bodyPr>
          <a:lstStyle/>
          <a:p>
            <a:pPr algn="r"/>
            <a:r>
              <a:rPr lang="nb-NO" sz="1200" dirty="0">
                <a:latin typeface="Calibri" pitchFamily="34" charset="0"/>
                <a:cs typeface="Calibri" pitchFamily="34" charset="0"/>
              </a:rPr>
              <a:t>* Handelsbanken, Nordea, SEB and </a:t>
            </a:r>
            <a:r>
              <a:rPr lang="nb-NO" sz="1200" dirty="0" err="1">
                <a:latin typeface="Calibri" pitchFamily="34" charset="0"/>
                <a:cs typeface="Calibri" pitchFamily="34" charset="0"/>
              </a:rPr>
              <a:t>Swedbank</a:t>
            </a:r>
            <a:r>
              <a:rPr lang="nb-NO" sz="1200" dirty="0" smtClean="0">
                <a:latin typeface="Calibri" pitchFamily="34" charset="0"/>
                <a:cs typeface="Calibri" pitchFamily="34" charset="0"/>
              </a:rPr>
              <a:t>.                 **</a:t>
            </a:r>
            <a:r>
              <a:rPr lang="en-US" sz="1200" dirty="0">
                <a:latin typeface="Calibri" pitchFamily="34" charset="0"/>
                <a:cs typeface="Calibri" pitchFamily="34" charset="0"/>
              </a:rPr>
              <a:t> DNB and savings banks Vest, SR-Bank, SMN and Nord-</a:t>
            </a:r>
            <a:r>
              <a:rPr lang="en-US" sz="1200" dirty="0" err="1">
                <a:latin typeface="Calibri" pitchFamily="34" charset="0"/>
                <a:cs typeface="Calibri" pitchFamily="34" charset="0"/>
              </a:rPr>
              <a:t>Norge</a:t>
            </a:r>
            <a:r>
              <a:rPr lang="en-US" sz="1200" dirty="0" smtClean="0">
                <a:latin typeface="Calibri" pitchFamily="34" charset="0"/>
                <a:cs typeface="Calibri" pitchFamily="34" charset="0"/>
              </a:rPr>
              <a:t>.</a:t>
            </a:r>
            <a:endParaRPr lang="nb-NO" sz="1200" dirty="0">
              <a:latin typeface="Calibri" pitchFamily="34" charset="0"/>
              <a:cs typeface="Calibri" pitchFamily="34" charset="0"/>
            </a:endParaRPr>
          </a:p>
        </p:txBody>
      </p:sp>
    </p:spTree>
    <p:extLst>
      <p:ext uri="{BB962C8B-B14F-4D97-AF65-F5344CB8AC3E}">
        <p14:creationId xmlns:p14="http://schemas.microsoft.com/office/powerpoint/2010/main" val="1941051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2</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smtClean="0">
                <a:solidFill>
                  <a:srgbClr val="002060"/>
                </a:solidFill>
                <a:latin typeface="Calibri" pitchFamily="34" charset="0"/>
                <a:cs typeface="Calibri" pitchFamily="34" charset="0"/>
              </a:rPr>
              <a:t>Main topics</a:t>
            </a:r>
            <a:endParaRPr lang="en-US" sz="3600" dirty="0">
              <a:solidFill>
                <a:srgbClr val="002060"/>
              </a:solidFill>
              <a:latin typeface="Calibri" pitchFamily="34" charset="0"/>
              <a:cs typeface="Calibri" pitchFamily="34" charset="0"/>
            </a:endParaRPr>
          </a:p>
        </p:txBody>
      </p:sp>
      <p:sp>
        <p:nvSpPr>
          <p:cNvPr id="10" name="Rectangle 3"/>
          <p:cNvSpPr txBox="1">
            <a:spLocks noChangeArrowheads="1"/>
          </p:cNvSpPr>
          <p:nvPr/>
        </p:nvSpPr>
        <p:spPr>
          <a:xfrm>
            <a:off x="1133475" y="2134280"/>
            <a:ext cx="7821339" cy="4009345"/>
          </a:xfrm>
          <a:prstGeom prst="rect">
            <a:avLst/>
          </a:prstGeom>
        </p:spPr>
        <p:txBody>
          <a:bodyPr/>
          <a:lstStyle>
            <a:lvl1pPr marL="314325" indent="-314325" algn="l" rtl="0" eaLnBrk="1" fontAlgn="base" hangingPunct="1">
              <a:spcBef>
                <a:spcPct val="20000"/>
              </a:spcBef>
              <a:spcAft>
                <a:spcPct val="0"/>
              </a:spcAft>
              <a:buSzPct val="70000"/>
              <a:buChar char="•"/>
              <a:defRPr>
                <a:solidFill>
                  <a:schemeClr val="tx1"/>
                </a:solidFill>
                <a:latin typeface="+mn-lt"/>
                <a:ea typeface="+mn-ea"/>
                <a:cs typeface="+mn-cs"/>
              </a:defRPr>
            </a:lvl1pPr>
            <a:lvl2pPr marL="666750" indent="-333375" algn="l" rtl="0" eaLnBrk="1" fontAlgn="base" hangingPunct="1">
              <a:spcBef>
                <a:spcPct val="20000"/>
              </a:spcBef>
              <a:spcAft>
                <a:spcPct val="0"/>
              </a:spcAft>
              <a:buSzPct val="70000"/>
              <a:buFont typeface="Wingdings" charset="2"/>
              <a:buChar char="§"/>
              <a:defRPr>
                <a:solidFill>
                  <a:schemeClr val="tx1"/>
                </a:solidFill>
                <a:latin typeface="+mn-lt"/>
              </a:defRPr>
            </a:lvl2pPr>
            <a:lvl3pPr marL="1038225" indent="-352425" algn="l" rtl="0" eaLnBrk="1" fontAlgn="base" hangingPunct="1">
              <a:spcBef>
                <a:spcPct val="20000"/>
              </a:spcBef>
              <a:spcAft>
                <a:spcPct val="0"/>
              </a:spcAft>
              <a:buSzPct val="70000"/>
              <a:buFont typeface="Wingdings" charset="2"/>
              <a:buChar char="§"/>
              <a:defRPr>
                <a:solidFill>
                  <a:schemeClr val="tx1"/>
                </a:solidFill>
                <a:latin typeface="+mn-lt"/>
              </a:defRPr>
            </a:lvl3pPr>
            <a:lvl4pPr marL="1524000" indent="-304800" algn="l" rtl="0" eaLnBrk="1" fontAlgn="base" hangingPunct="1">
              <a:spcBef>
                <a:spcPct val="20000"/>
              </a:spcBef>
              <a:spcAft>
                <a:spcPct val="0"/>
              </a:spcAft>
              <a:buSzPct val="70000"/>
              <a:buFont typeface="Wingdings" charset="2"/>
              <a:buChar char="§"/>
              <a:defRPr>
                <a:solidFill>
                  <a:schemeClr val="tx1"/>
                </a:solidFill>
                <a:latin typeface="+mn-lt"/>
              </a:defRPr>
            </a:lvl4pPr>
            <a:lvl5pPr marL="1847850" indent="-295275" algn="l" rtl="0" eaLnBrk="1" fontAlgn="base" hangingPunct="1">
              <a:spcBef>
                <a:spcPct val="20000"/>
              </a:spcBef>
              <a:spcAft>
                <a:spcPct val="0"/>
              </a:spcAft>
              <a:buSzPct val="70000"/>
              <a:buFont typeface="Wingdings" charset="2"/>
              <a:buChar char="§"/>
              <a:defRPr>
                <a:solidFill>
                  <a:schemeClr val="tx1"/>
                </a:solidFill>
                <a:latin typeface="+mn-lt"/>
              </a:defRPr>
            </a:lvl5pPr>
            <a:lvl6pPr marL="2305050" indent="-295275" algn="l" rtl="0" eaLnBrk="1" fontAlgn="base" hangingPunct="1">
              <a:spcBef>
                <a:spcPct val="20000"/>
              </a:spcBef>
              <a:spcAft>
                <a:spcPct val="0"/>
              </a:spcAft>
              <a:buSzPct val="70000"/>
              <a:buFont typeface="Wingdings" charset="2"/>
              <a:buChar char="§"/>
              <a:defRPr>
                <a:solidFill>
                  <a:schemeClr val="tx1"/>
                </a:solidFill>
                <a:latin typeface="+mn-lt"/>
              </a:defRPr>
            </a:lvl6pPr>
            <a:lvl7pPr marL="2762250" indent="-295275" algn="l" rtl="0" eaLnBrk="1" fontAlgn="base" hangingPunct="1">
              <a:spcBef>
                <a:spcPct val="20000"/>
              </a:spcBef>
              <a:spcAft>
                <a:spcPct val="0"/>
              </a:spcAft>
              <a:buSzPct val="70000"/>
              <a:buFont typeface="Wingdings" charset="2"/>
              <a:buChar char="§"/>
              <a:defRPr>
                <a:solidFill>
                  <a:schemeClr val="tx1"/>
                </a:solidFill>
                <a:latin typeface="+mn-lt"/>
              </a:defRPr>
            </a:lvl7pPr>
            <a:lvl8pPr marL="3219450" indent="-295275" algn="l" rtl="0" eaLnBrk="1" fontAlgn="base" hangingPunct="1">
              <a:spcBef>
                <a:spcPct val="20000"/>
              </a:spcBef>
              <a:spcAft>
                <a:spcPct val="0"/>
              </a:spcAft>
              <a:buSzPct val="70000"/>
              <a:buFont typeface="Wingdings" charset="2"/>
              <a:buChar char="§"/>
              <a:defRPr>
                <a:solidFill>
                  <a:schemeClr val="tx1"/>
                </a:solidFill>
                <a:latin typeface="+mn-lt"/>
              </a:defRPr>
            </a:lvl8pPr>
            <a:lvl9pPr marL="3676650" indent="-295275" algn="l" rtl="0" eaLnBrk="1" fontAlgn="base" hangingPunct="1">
              <a:spcBef>
                <a:spcPct val="20000"/>
              </a:spcBef>
              <a:spcAft>
                <a:spcPct val="0"/>
              </a:spcAft>
              <a:buSzPct val="70000"/>
              <a:buFont typeface="Wingdings" charset="2"/>
              <a:buChar char="§"/>
              <a:defRPr>
                <a:solidFill>
                  <a:schemeClr val="tx1"/>
                </a:solidFill>
                <a:latin typeface="+mn-lt"/>
              </a:defRPr>
            </a:lvl9pPr>
          </a:lstStyle>
          <a:p>
            <a:pPr marL="355600" indent="-355600">
              <a:spcBef>
                <a:spcPts val="0"/>
              </a:spcBef>
              <a:spcAft>
                <a:spcPts val="300"/>
              </a:spcAft>
              <a:buFont typeface="+mj-lt"/>
              <a:buAutoNum type="arabicParenR"/>
            </a:pPr>
            <a:r>
              <a:rPr lang="en-US" sz="2400" dirty="0" smtClean="0">
                <a:latin typeface="Calibri" pitchFamily="34" charset="0"/>
                <a:cs typeface="Calibri" pitchFamily="34" charset="0"/>
              </a:rPr>
              <a:t>Overview of the Norwegian banking sector</a:t>
            </a:r>
          </a:p>
          <a:p>
            <a:pPr lvl="1">
              <a:spcBef>
                <a:spcPts val="0"/>
              </a:spcBef>
              <a:spcAft>
                <a:spcPts val="300"/>
              </a:spcAft>
            </a:pPr>
            <a:r>
              <a:rPr lang="en-US" sz="2400" dirty="0" smtClean="0">
                <a:latin typeface="Calibri" pitchFamily="34" charset="0"/>
                <a:cs typeface="Calibri" pitchFamily="34" charset="0"/>
              </a:rPr>
              <a:t>Market structure</a:t>
            </a:r>
          </a:p>
          <a:p>
            <a:pPr lvl="1">
              <a:spcBef>
                <a:spcPts val="0"/>
              </a:spcBef>
              <a:spcAft>
                <a:spcPts val="300"/>
              </a:spcAft>
            </a:pPr>
            <a:r>
              <a:rPr lang="en-US" sz="2400" dirty="0" smtClean="0">
                <a:latin typeface="Calibri" pitchFamily="34" charset="0"/>
                <a:cs typeface="Calibri" pitchFamily="34" charset="0"/>
              </a:rPr>
              <a:t>Solvency and funding</a:t>
            </a:r>
            <a:br>
              <a:rPr lang="en-US" sz="2400" dirty="0" smtClean="0">
                <a:latin typeface="Calibri" pitchFamily="34" charset="0"/>
                <a:cs typeface="Calibri" pitchFamily="34" charset="0"/>
              </a:rPr>
            </a:br>
            <a:endParaRPr lang="en-US" sz="2400" dirty="0" smtClean="0">
              <a:latin typeface="Calibri" pitchFamily="34" charset="0"/>
              <a:cs typeface="Calibri" pitchFamily="34" charset="0"/>
            </a:endParaRPr>
          </a:p>
          <a:p>
            <a:pPr marL="355600" indent="-355600">
              <a:spcBef>
                <a:spcPts val="0"/>
              </a:spcBef>
              <a:spcAft>
                <a:spcPts val="300"/>
              </a:spcAft>
              <a:buFont typeface="+mj-lt"/>
              <a:buAutoNum type="arabicParenR"/>
            </a:pPr>
            <a:r>
              <a:rPr lang="en-US" sz="2400" dirty="0" smtClean="0">
                <a:latin typeface="Calibri" pitchFamily="34" charset="0"/>
                <a:cs typeface="Calibri" pitchFamily="34" charset="0"/>
              </a:rPr>
              <a:t>A Nordic perspective </a:t>
            </a:r>
            <a:br>
              <a:rPr lang="en-US" sz="2400" dirty="0" smtClean="0">
                <a:latin typeface="Calibri" pitchFamily="34" charset="0"/>
                <a:cs typeface="Calibri" pitchFamily="34" charset="0"/>
              </a:rPr>
            </a:br>
            <a:endParaRPr lang="en-US" sz="2400" dirty="0" smtClean="0">
              <a:latin typeface="Calibri" pitchFamily="34" charset="0"/>
              <a:cs typeface="Calibri" pitchFamily="34" charset="0"/>
            </a:endParaRPr>
          </a:p>
          <a:p>
            <a:pPr marL="355600" indent="-355600">
              <a:spcBef>
                <a:spcPts val="0"/>
              </a:spcBef>
              <a:spcAft>
                <a:spcPts val="300"/>
              </a:spcAft>
              <a:buFont typeface="+mj-lt"/>
              <a:buAutoNum type="arabicParenR"/>
            </a:pPr>
            <a:r>
              <a:rPr lang="en-US" sz="2400" dirty="0">
                <a:latin typeface="Calibri" pitchFamily="34" charset="0"/>
                <a:cs typeface="Calibri" pitchFamily="34" charset="0"/>
              </a:rPr>
              <a:t>Regulatory developments</a:t>
            </a:r>
          </a:p>
          <a:p>
            <a:pPr>
              <a:spcBef>
                <a:spcPts val="0"/>
              </a:spcBef>
              <a:spcAft>
                <a:spcPts val="600"/>
              </a:spcAft>
            </a:pPr>
            <a:endParaRPr lang="en-US" sz="2400" dirty="0" smtClean="0">
              <a:latin typeface="Calibri" pitchFamily="34" charset="0"/>
              <a:cs typeface="Calibri" pitchFamily="34" charset="0"/>
            </a:endParaRPr>
          </a:p>
        </p:txBody>
      </p:sp>
    </p:spTree>
    <p:extLst>
      <p:ext uri="{BB962C8B-B14F-4D97-AF65-F5344CB8AC3E}">
        <p14:creationId xmlns:p14="http://schemas.microsoft.com/office/powerpoint/2010/main" val="19749416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20</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804150"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smtClean="0">
                <a:solidFill>
                  <a:srgbClr val="002060"/>
                </a:solidFill>
                <a:latin typeface="Calibri" pitchFamily="34" charset="0"/>
                <a:cs typeface="Calibri" pitchFamily="34" charset="0"/>
              </a:rPr>
              <a:t>Risk-weights </a:t>
            </a:r>
            <a:r>
              <a:rPr lang="en-US" sz="3600" dirty="0">
                <a:solidFill>
                  <a:srgbClr val="002060"/>
                </a:solidFill>
                <a:latin typeface="Calibri" pitchFamily="34" charset="0"/>
                <a:cs typeface="Calibri" pitchFamily="34" charset="0"/>
              </a:rPr>
              <a:t>on </a:t>
            </a:r>
            <a:r>
              <a:rPr lang="en-US" sz="3600" dirty="0" smtClean="0">
                <a:solidFill>
                  <a:srgbClr val="002060"/>
                </a:solidFill>
                <a:latin typeface="Calibri" pitchFamily="34" charset="0"/>
                <a:cs typeface="Calibri" pitchFamily="34" charset="0"/>
              </a:rPr>
              <a:t>mortgages </a:t>
            </a:r>
            <a:endParaRPr lang="en-US" sz="3600" dirty="0">
              <a:solidFill>
                <a:srgbClr val="00B0F0"/>
              </a:solidFill>
              <a:latin typeface="Calibri" pitchFamily="34" charset="0"/>
              <a:cs typeface="Calibri" pitchFamily="34" charset="0"/>
            </a:endParaRPr>
          </a:p>
        </p:txBody>
      </p:sp>
      <p:sp>
        <p:nvSpPr>
          <p:cNvPr id="9" name="TekstSylinder 8"/>
          <p:cNvSpPr txBox="1"/>
          <p:nvPr/>
        </p:nvSpPr>
        <p:spPr>
          <a:xfrm>
            <a:off x="1066509" y="6451185"/>
            <a:ext cx="5675593" cy="338554"/>
          </a:xfrm>
          <a:prstGeom prst="rect">
            <a:avLst/>
          </a:prstGeom>
          <a:noFill/>
        </p:spPr>
        <p:txBody>
          <a:bodyPr wrap="none" rtlCol="0">
            <a:spAutoFit/>
          </a:bodyPr>
          <a:lstStyle/>
          <a:p>
            <a:r>
              <a:rPr lang="en-US" sz="1600" dirty="0" smtClean="0">
                <a:solidFill>
                  <a:schemeClr val="bg1"/>
                </a:solidFill>
                <a:latin typeface="Calibri" pitchFamily="34" charset="0"/>
                <a:cs typeface="Calibri" pitchFamily="34" charset="0"/>
              </a:rPr>
              <a:t>Source: Financial Supervisory Authority of Norway (Finanstilsynet)</a:t>
            </a:r>
            <a:endParaRPr lang="en-US" sz="1600" dirty="0">
              <a:solidFill>
                <a:schemeClr val="bg1"/>
              </a:solidFill>
              <a:latin typeface="Calibri" pitchFamily="34" charset="0"/>
              <a:cs typeface="Calibri" pitchFamily="34" charset="0"/>
            </a:endParaRPr>
          </a:p>
        </p:txBody>
      </p:sp>
      <p:sp>
        <p:nvSpPr>
          <p:cNvPr id="12" name="TekstSylinder 11"/>
          <p:cNvSpPr txBox="1"/>
          <p:nvPr/>
        </p:nvSpPr>
        <p:spPr>
          <a:xfrm>
            <a:off x="706438" y="5906145"/>
            <a:ext cx="8434387" cy="338554"/>
          </a:xfrm>
          <a:prstGeom prst="rect">
            <a:avLst/>
          </a:prstGeom>
          <a:noFill/>
        </p:spPr>
        <p:txBody>
          <a:bodyPr wrap="square" rtlCol="0">
            <a:spAutoFit/>
          </a:bodyPr>
          <a:lstStyle/>
          <a:p>
            <a:pPr algn="ctr"/>
            <a:r>
              <a:rPr lang="en-US" sz="1600" dirty="0" smtClean="0">
                <a:solidFill>
                  <a:srgbClr val="002060"/>
                </a:solidFill>
                <a:latin typeface="Calibri" pitchFamily="34" charset="0"/>
                <a:cs typeface="Calibri" pitchFamily="34" charset="0"/>
              </a:rPr>
              <a:t>Average </a:t>
            </a:r>
            <a:r>
              <a:rPr lang="en-US" sz="1600" dirty="0">
                <a:solidFill>
                  <a:srgbClr val="002060"/>
                </a:solidFill>
                <a:latin typeface="Calibri" pitchFamily="34" charset="0"/>
                <a:cs typeface="Calibri" pitchFamily="34" charset="0"/>
              </a:rPr>
              <a:t>IRB risk weights for residential mortgage </a:t>
            </a:r>
            <a:r>
              <a:rPr lang="en-US" sz="1600" dirty="0" smtClean="0">
                <a:solidFill>
                  <a:srgbClr val="002060"/>
                </a:solidFill>
                <a:latin typeface="Calibri" pitchFamily="34" charset="0"/>
                <a:cs typeface="Calibri" pitchFamily="34" charset="0"/>
              </a:rPr>
              <a:t>loans in a sample of banks. Per year-end 2011.</a:t>
            </a:r>
            <a:endParaRPr lang="en-US" sz="1600" dirty="0">
              <a:solidFill>
                <a:srgbClr val="002060"/>
              </a:solidFill>
              <a:latin typeface="Calibri" pitchFamily="34" charset="0"/>
              <a:cs typeface="Calibri" pitchFamily="34" charset="0"/>
            </a:endParaRPr>
          </a:p>
        </p:txBody>
      </p:sp>
      <p:graphicFrame>
        <p:nvGraphicFramePr>
          <p:cNvPr id="15" name="Diagram 14"/>
          <p:cNvGraphicFramePr>
            <a:graphicFrameLocks/>
          </p:cNvGraphicFramePr>
          <p:nvPr>
            <p:extLst>
              <p:ext uri="{D42A27DB-BD31-4B8C-83A1-F6EECF244321}">
                <p14:modId xmlns:p14="http://schemas.microsoft.com/office/powerpoint/2010/main" val="3468487606"/>
              </p:ext>
            </p:extLst>
          </p:nvPr>
        </p:nvGraphicFramePr>
        <p:xfrm>
          <a:off x="1158876" y="2094613"/>
          <a:ext cx="7496026" cy="381153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483188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21</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8"/>
            <a:ext cx="7330032" cy="4819339"/>
          </a:xfrm>
          <a:prstGeom prst="rect">
            <a:avLst/>
          </a:prstGeom>
        </p:spPr>
        <p:txBody>
          <a:bodyPr anchor="ct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4800" b="1" dirty="0">
                <a:solidFill>
                  <a:srgbClr val="002060"/>
                </a:solidFill>
                <a:latin typeface="Calibri" pitchFamily="34" charset="0"/>
                <a:cs typeface="Calibri" pitchFamily="34" charset="0"/>
              </a:rPr>
              <a:t>3</a:t>
            </a:r>
            <a:endParaRPr lang="en-US" sz="4800" b="1" dirty="0" smtClean="0">
              <a:solidFill>
                <a:srgbClr val="002060"/>
              </a:solidFill>
              <a:latin typeface="Calibri" pitchFamily="34" charset="0"/>
              <a:cs typeface="Calibri" pitchFamily="34" charset="0"/>
            </a:endParaRPr>
          </a:p>
          <a:p>
            <a:r>
              <a:rPr lang="en-US" sz="4000" dirty="0">
                <a:solidFill>
                  <a:srgbClr val="002060"/>
                </a:solidFill>
                <a:latin typeface="Calibri" pitchFamily="34" charset="0"/>
                <a:cs typeface="Calibri" pitchFamily="34" charset="0"/>
              </a:rPr>
              <a:t>Regulatory </a:t>
            </a:r>
            <a:endParaRPr lang="en-US" sz="4000" dirty="0" smtClean="0">
              <a:solidFill>
                <a:srgbClr val="002060"/>
              </a:solidFill>
              <a:latin typeface="Calibri" pitchFamily="34" charset="0"/>
              <a:cs typeface="Calibri" pitchFamily="34" charset="0"/>
            </a:endParaRPr>
          </a:p>
          <a:p>
            <a:r>
              <a:rPr lang="en-US" sz="4000" dirty="0" smtClean="0">
                <a:solidFill>
                  <a:srgbClr val="002060"/>
                </a:solidFill>
                <a:latin typeface="Calibri" pitchFamily="34" charset="0"/>
                <a:cs typeface="Calibri" pitchFamily="34" charset="0"/>
              </a:rPr>
              <a:t>developments</a:t>
            </a:r>
            <a:endParaRPr lang="en-US" sz="4000" dirty="0">
              <a:solidFill>
                <a:srgbClr val="002060"/>
              </a:solidFill>
              <a:latin typeface="Calibri" pitchFamily="34" charset="0"/>
              <a:cs typeface="Calibri" pitchFamily="34" charset="0"/>
            </a:endParaRPr>
          </a:p>
        </p:txBody>
      </p:sp>
    </p:spTree>
    <p:extLst>
      <p:ext uri="{BB962C8B-B14F-4D97-AF65-F5344CB8AC3E}">
        <p14:creationId xmlns:p14="http://schemas.microsoft.com/office/powerpoint/2010/main" val="22593596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22</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smtClean="0">
                <a:solidFill>
                  <a:srgbClr val="002060"/>
                </a:solidFill>
                <a:latin typeface="Calibri" pitchFamily="34" charset="0"/>
                <a:cs typeface="Calibri" pitchFamily="34" charset="0"/>
              </a:rPr>
              <a:t>Implementation of Basel III/CRD IV</a:t>
            </a:r>
            <a:endParaRPr lang="en-US" sz="3600" dirty="0">
              <a:solidFill>
                <a:srgbClr val="002060"/>
              </a:solidFill>
              <a:latin typeface="Calibri" pitchFamily="34" charset="0"/>
              <a:cs typeface="Calibri" pitchFamily="34" charset="0"/>
            </a:endParaRPr>
          </a:p>
        </p:txBody>
      </p:sp>
      <p:sp>
        <p:nvSpPr>
          <p:cNvPr id="10" name="Rectangle 3"/>
          <p:cNvSpPr txBox="1">
            <a:spLocks noChangeArrowheads="1"/>
          </p:cNvSpPr>
          <p:nvPr/>
        </p:nvSpPr>
        <p:spPr>
          <a:xfrm>
            <a:off x="1133475" y="2134280"/>
            <a:ext cx="8007350" cy="4009345"/>
          </a:xfrm>
          <a:prstGeom prst="rect">
            <a:avLst/>
          </a:prstGeom>
        </p:spPr>
        <p:txBody>
          <a:bodyPr/>
          <a:lstStyle>
            <a:lvl1pPr marL="314325" indent="-314325" algn="l" rtl="0" eaLnBrk="1" fontAlgn="base" hangingPunct="1">
              <a:spcBef>
                <a:spcPct val="20000"/>
              </a:spcBef>
              <a:spcAft>
                <a:spcPct val="0"/>
              </a:spcAft>
              <a:buSzPct val="70000"/>
              <a:buChar char="•"/>
              <a:defRPr>
                <a:solidFill>
                  <a:schemeClr val="tx1"/>
                </a:solidFill>
                <a:latin typeface="+mn-lt"/>
                <a:ea typeface="+mn-ea"/>
                <a:cs typeface="+mn-cs"/>
              </a:defRPr>
            </a:lvl1pPr>
            <a:lvl2pPr marL="666750" indent="-333375" algn="l" rtl="0" eaLnBrk="1" fontAlgn="base" hangingPunct="1">
              <a:spcBef>
                <a:spcPct val="20000"/>
              </a:spcBef>
              <a:spcAft>
                <a:spcPct val="0"/>
              </a:spcAft>
              <a:buSzPct val="70000"/>
              <a:buFont typeface="Wingdings" charset="2"/>
              <a:buChar char="§"/>
              <a:defRPr>
                <a:solidFill>
                  <a:schemeClr val="tx1"/>
                </a:solidFill>
                <a:latin typeface="+mn-lt"/>
              </a:defRPr>
            </a:lvl2pPr>
            <a:lvl3pPr marL="1038225" indent="-352425" algn="l" rtl="0" eaLnBrk="1" fontAlgn="base" hangingPunct="1">
              <a:spcBef>
                <a:spcPct val="20000"/>
              </a:spcBef>
              <a:spcAft>
                <a:spcPct val="0"/>
              </a:spcAft>
              <a:buSzPct val="70000"/>
              <a:buFont typeface="Wingdings" charset="2"/>
              <a:buChar char="§"/>
              <a:defRPr>
                <a:solidFill>
                  <a:schemeClr val="tx1"/>
                </a:solidFill>
                <a:latin typeface="+mn-lt"/>
              </a:defRPr>
            </a:lvl3pPr>
            <a:lvl4pPr marL="1524000" indent="-304800" algn="l" rtl="0" eaLnBrk="1" fontAlgn="base" hangingPunct="1">
              <a:spcBef>
                <a:spcPct val="20000"/>
              </a:spcBef>
              <a:spcAft>
                <a:spcPct val="0"/>
              </a:spcAft>
              <a:buSzPct val="70000"/>
              <a:buFont typeface="Wingdings" charset="2"/>
              <a:buChar char="§"/>
              <a:defRPr>
                <a:solidFill>
                  <a:schemeClr val="tx1"/>
                </a:solidFill>
                <a:latin typeface="+mn-lt"/>
              </a:defRPr>
            </a:lvl4pPr>
            <a:lvl5pPr marL="1847850" indent="-295275" algn="l" rtl="0" eaLnBrk="1" fontAlgn="base" hangingPunct="1">
              <a:spcBef>
                <a:spcPct val="20000"/>
              </a:spcBef>
              <a:spcAft>
                <a:spcPct val="0"/>
              </a:spcAft>
              <a:buSzPct val="70000"/>
              <a:buFont typeface="Wingdings" charset="2"/>
              <a:buChar char="§"/>
              <a:defRPr>
                <a:solidFill>
                  <a:schemeClr val="tx1"/>
                </a:solidFill>
                <a:latin typeface="+mn-lt"/>
              </a:defRPr>
            </a:lvl5pPr>
            <a:lvl6pPr marL="2305050" indent="-295275" algn="l" rtl="0" eaLnBrk="1" fontAlgn="base" hangingPunct="1">
              <a:spcBef>
                <a:spcPct val="20000"/>
              </a:spcBef>
              <a:spcAft>
                <a:spcPct val="0"/>
              </a:spcAft>
              <a:buSzPct val="70000"/>
              <a:buFont typeface="Wingdings" charset="2"/>
              <a:buChar char="§"/>
              <a:defRPr>
                <a:solidFill>
                  <a:schemeClr val="tx1"/>
                </a:solidFill>
                <a:latin typeface="+mn-lt"/>
              </a:defRPr>
            </a:lvl6pPr>
            <a:lvl7pPr marL="2762250" indent="-295275" algn="l" rtl="0" eaLnBrk="1" fontAlgn="base" hangingPunct="1">
              <a:spcBef>
                <a:spcPct val="20000"/>
              </a:spcBef>
              <a:spcAft>
                <a:spcPct val="0"/>
              </a:spcAft>
              <a:buSzPct val="70000"/>
              <a:buFont typeface="Wingdings" charset="2"/>
              <a:buChar char="§"/>
              <a:defRPr>
                <a:solidFill>
                  <a:schemeClr val="tx1"/>
                </a:solidFill>
                <a:latin typeface="+mn-lt"/>
              </a:defRPr>
            </a:lvl7pPr>
            <a:lvl8pPr marL="3219450" indent="-295275" algn="l" rtl="0" eaLnBrk="1" fontAlgn="base" hangingPunct="1">
              <a:spcBef>
                <a:spcPct val="20000"/>
              </a:spcBef>
              <a:spcAft>
                <a:spcPct val="0"/>
              </a:spcAft>
              <a:buSzPct val="70000"/>
              <a:buFont typeface="Wingdings" charset="2"/>
              <a:buChar char="§"/>
              <a:defRPr>
                <a:solidFill>
                  <a:schemeClr val="tx1"/>
                </a:solidFill>
                <a:latin typeface="+mn-lt"/>
              </a:defRPr>
            </a:lvl8pPr>
            <a:lvl9pPr marL="3676650" indent="-295275" algn="l" rtl="0" eaLnBrk="1" fontAlgn="base" hangingPunct="1">
              <a:spcBef>
                <a:spcPct val="20000"/>
              </a:spcBef>
              <a:spcAft>
                <a:spcPct val="0"/>
              </a:spcAft>
              <a:buSzPct val="70000"/>
              <a:buFont typeface="Wingdings" charset="2"/>
              <a:buChar char="§"/>
              <a:defRPr>
                <a:solidFill>
                  <a:schemeClr val="tx1"/>
                </a:solidFill>
                <a:latin typeface="+mn-lt"/>
              </a:defRPr>
            </a:lvl9pPr>
          </a:lstStyle>
          <a:p>
            <a:pPr>
              <a:spcBef>
                <a:spcPts val="1800"/>
              </a:spcBef>
              <a:spcAft>
                <a:spcPts val="1000"/>
              </a:spcAft>
            </a:pPr>
            <a:r>
              <a:rPr lang="en-GB" sz="2400" dirty="0" smtClean="0">
                <a:latin typeface="Calibri" pitchFamily="34" charset="0"/>
                <a:cs typeface="Calibri" pitchFamily="34" charset="0"/>
              </a:rPr>
              <a:t>Legislative proposal, based on the Basel III standards and the CRD IV framework, adopted by </a:t>
            </a:r>
            <a:r>
              <a:rPr lang="en-GB" sz="2400" dirty="0" err="1" smtClean="0">
                <a:latin typeface="Calibri" pitchFamily="34" charset="0"/>
                <a:cs typeface="Calibri" pitchFamily="34" charset="0"/>
              </a:rPr>
              <a:t>Stortinget</a:t>
            </a:r>
            <a:r>
              <a:rPr lang="en-GB" sz="2400" dirty="0" smtClean="0">
                <a:latin typeface="Calibri" pitchFamily="34" charset="0"/>
                <a:cs typeface="Calibri" pitchFamily="34" charset="0"/>
              </a:rPr>
              <a:t> in June 2013:</a:t>
            </a:r>
          </a:p>
          <a:p>
            <a:pPr lvl="1">
              <a:spcBef>
                <a:spcPts val="0"/>
              </a:spcBef>
              <a:spcAft>
                <a:spcPts val="1000"/>
              </a:spcAft>
            </a:pPr>
            <a:r>
              <a:rPr lang="en-GB" dirty="0" smtClean="0">
                <a:latin typeface="Calibri" pitchFamily="34" charset="0"/>
                <a:cs typeface="Calibri" pitchFamily="34" charset="0"/>
              </a:rPr>
              <a:t>New capital requirements; to be phased in between 1 July 2013 </a:t>
            </a:r>
            <a:br>
              <a:rPr lang="en-GB" dirty="0" smtClean="0">
                <a:latin typeface="Calibri" pitchFamily="34" charset="0"/>
                <a:cs typeface="Calibri" pitchFamily="34" charset="0"/>
              </a:rPr>
            </a:br>
            <a:r>
              <a:rPr lang="en-GB" dirty="0" smtClean="0">
                <a:latin typeface="Calibri" pitchFamily="34" charset="0"/>
                <a:cs typeface="Calibri" pitchFamily="34" charset="0"/>
              </a:rPr>
              <a:t>and</a:t>
            </a:r>
            <a:r>
              <a:rPr lang="en-GB" dirty="0">
                <a:latin typeface="Calibri" pitchFamily="34" charset="0"/>
                <a:cs typeface="Calibri" pitchFamily="34" charset="0"/>
              </a:rPr>
              <a:t> </a:t>
            </a:r>
            <a:r>
              <a:rPr lang="en-GB" dirty="0" smtClean="0">
                <a:latin typeface="Calibri" pitchFamily="34" charset="0"/>
                <a:cs typeface="Calibri" pitchFamily="34" charset="0"/>
              </a:rPr>
              <a:t>1 July 2016.</a:t>
            </a:r>
          </a:p>
          <a:p>
            <a:pPr lvl="1">
              <a:spcBef>
                <a:spcPts val="0"/>
              </a:spcBef>
              <a:spcAft>
                <a:spcPts val="1000"/>
              </a:spcAft>
            </a:pPr>
            <a:r>
              <a:rPr lang="en-GB" dirty="0">
                <a:latin typeface="Calibri" pitchFamily="34" charset="0"/>
                <a:cs typeface="Calibri" pitchFamily="34" charset="0"/>
              </a:rPr>
              <a:t>S</a:t>
            </a:r>
            <a:r>
              <a:rPr lang="en-GB" dirty="0" smtClean="0">
                <a:latin typeface="Calibri" pitchFamily="34" charset="0"/>
                <a:cs typeface="Calibri" pitchFamily="34" charset="0"/>
              </a:rPr>
              <a:t>eparate buffer requirement for SIFIs.</a:t>
            </a:r>
          </a:p>
          <a:p>
            <a:pPr lvl="1">
              <a:spcBef>
                <a:spcPts val="0"/>
              </a:spcBef>
              <a:spcAft>
                <a:spcPts val="1000"/>
              </a:spcAft>
            </a:pPr>
            <a:r>
              <a:rPr lang="en-US" dirty="0" smtClean="0">
                <a:latin typeface="Calibri" pitchFamily="34" charset="0"/>
                <a:cs typeface="Calibri" pitchFamily="34" charset="0"/>
              </a:rPr>
              <a:t>Leverage ratio reporting requirements.</a:t>
            </a:r>
            <a:endParaRPr lang="en-US" dirty="0">
              <a:latin typeface="Calibri" pitchFamily="34" charset="0"/>
              <a:cs typeface="Calibri" pitchFamily="34" charset="0"/>
            </a:endParaRPr>
          </a:p>
          <a:p>
            <a:pPr lvl="1">
              <a:spcBef>
                <a:spcPts val="0"/>
              </a:spcBef>
              <a:spcAft>
                <a:spcPts val="1000"/>
              </a:spcAft>
            </a:pPr>
            <a:r>
              <a:rPr lang="en-US" dirty="0" smtClean="0">
                <a:latin typeface="Calibri" pitchFamily="34" charset="0"/>
                <a:cs typeface="Calibri" pitchFamily="34" charset="0"/>
              </a:rPr>
              <a:t>Statutory </a:t>
            </a:r>
            <a:r>
              <a:rPr lang="en-US" dirty="0">
                <a:latin typeface="Calibri" pitchFamily="34" charset="0"/>
                <a:cs typeface="Calibri" pitchFamily="34" charset="0"/>
              </a:rPr>
              <a:t>authority to </a:t>
            </a:r>
            <a:r>
              <a:rPr lang="en-US" dirty="0" smtClean="0">
                <a:latin typeface="Calibri" pitchFamily="34" charset="0"/>
                <a:cs typeface="Calibri" pitchFamily="34" charset="0"/>
              </a:rPr>
              <a:t>implement the counter-cyclical </a:t>
            </a:r>
            <a:r>
              <a:rPr lang="en-US" dirty="0">
                <a:latin typeface="Calibri" pitchFamily="34" charset="0"/>
                <a:cs typeface="Calibri" pitchFamily="34" charset="0"/>
              </a:rPr>
              <a:t>capital buffer </a:t>
            </a:r>
            <a:r>
              <a:rPr lang="en-US" dirty="0" smtClean="0">
                <a:latin typeface="Calibri" pitchFamily="34" charset="0"/>
                <a:cs typeface="Calibri" pitchFamily="34" charset="0"/>
              </a:rPr>
              <a:t>requirement, liquidity/funding </a:t>
            </a:r>
            <a:r>
              <a:rPr lang="en-US" dirty="0">
                <a:latin typeface="Calibri" pitchFamily="34" charset="0"/>
                <a:cs typeface="Calibri" pitchFamily="34" charset="0"/>
              </a:rPr>
              <a:t>requirements and other elements of the final CRD IV </a:t>
            </a:r>
            <a:r>
              <a:rPr lang="en-US" dirty="0" smtClean="0">
                <a:latin typeface="Calibri" pitchFamily="34" charset="0"/>
                <a:cs typeface="Calibri" pitchFamily="34" charset="0"/>
              </a:rPr>
              <a:t>framework.</a:t>
            </a:r>
            <a:endParaRPr lang="en-GB" dirty="0">
              <a:latin typeface="Calibri" pitchFamily="34" charset="0"/>
              <a:cs typeface="Calibri" pitchFamily="34" charset="0"/>
            </a:endParaRPr>
          </a:p>
        </p:txBody>
      </p:sp>
    </p:spTree>
    <p:extLst>
      <p:ext uri="{BB962C8B-B14F-4D97-AF65-F5344CB8AC3E}">
        <p14:creationId xmlns:p14="http://schemas.microsoft.com/office/powerpoint/2010/main" val="13382190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23</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smtClean="0">
                <a:solidFill>
                  <a:srgbClr val="002060"/>
                </a:solidFill>
                <a:latin typeface="Calibri" pitchFamily="34" charset="0"/>
                <a:cs typeface="Calibri" pitchFamily="34" charset="0"/>
              </a:rPr>
              <a:t>New capital requirements</a:t>
            </a:r>
            <a:endParaRPr lang="en-US" sz="3600" dirty="0">
              <a:solidFill>
                <a:srgbClr val="002060"/>
              </a:solidFill>
              <a:latin typeface="Calibri" pitchFamily="34" charset="0"/>
              <a:cs typeface="Calibri" pitchFamily="34" charset="0"/>
            </a:endParaRPr>
          </a:p>
        </p:txBody>
      </p:sp>
      <p:graphicFrame>
        <p:nvGraphicFramePr>
          <p:cNvPr id="12" name="Diagram 11"/>
          <p:cNvGraphicFramePr>
            <a:graphicFrameLocks/>
          </p:cNvGraphicFramePr>
          <p:nvPr>
            <p:extLst>
              <p:ext uri="{D42A27DB-BD31-4B8C-83A1-F6EECF244321}">
                <p14:modId xmlns:p14="http://schemas.microsoft.com/office/powerpoint/2010/main" val="1671168480"/>
              </p:ext>
            </p:extLst>
          </p:nvPr>
        </p:nvGraphicFramePr>
        <p:xfrm>
          <a:off x="1169296" y="2077517"/>
          <a:ext cx="7477270" cy="4213554"/>
        </p:xfrm>
        <a:graphic>
          <a:graphicData uri="http://schemas.openxmlformats.org/drawingml/2006/chart">
            <c:chart xmlns:c="http://schemas.openxmlformats.org/drawingml/2006/chart" xmlns:r="http://schemas.openxmlformats.org/officeDocument/2006/relationships" r:id="rId4"/>
          </a:graphicData>
        </a:graphic>
      </p:graphicFrame>
      <p:sp>
        <p:nvSpPr>
          <p:cNvPr id="13" name="TekstSylinder 1"/>
          <p:cNvSpPr txBox="1"/>
          <p:nvPr/>
        </p:nvSpPr>
        <p:spPr>
          <a:xfrm>
            <a:off x="3853482" y="4008730"/>
            <a:ext cx="532703" cy="1126541"/>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nb-NO" sz="600" dirty="0" smtClean="0">
              <a:solidFill>
                <a:srgbClr val="C00000"/>
              </a:solidFill>
              <a:effectLst/>
              <a:latin typeface="Calibri" pitchFamily="34" charset="0"/>
              <a:cs typeface="Calibri" pitchFamily="34" charset="0"/>
            </a:endParaRPr>
          </a:p>
          <a:p>
            <a:pPr algn="ctr"/>
            <a:r>
              <a:rPr lang="nb-NO" dirty="0" smtClean="0">
                <a:effectLst/>
                <a:latin typeface="Calibri" pitchFamily="34" charset="0"/>
                <a:cs typeface="Calibri" pitchFamily="34" charset="0"/>
              </a:rPr>
              <a:t>2% </a:t>
            </a:r>
            <a:endParaRPr lang="nb-NO" b="1" dirty="0">
              <a:effectLst/>
              <a:latin typeface="Calibri" pitchFamily="34" charset="0"/>
              <a:cs typeface="Calibri" pitchFamily="34" charset="0"/>
            </a:endParaRPr>
          </a:p>
          <a:p>
            <a:pPr algn="ctr"/>
            <a:endParaRPr lang="nb-NO" sz="1000" dirty="0" smtClean="0">
              <a:effectLst/>
              <a:latin typeface="Calibri" pitchFamily="34" charset="0"/>
              <a:cs typeface="Calibri" pitchFamily="34" charset="0"/>
            </a:endParaRPr>
          </a:p>
          <a:p>
            <a:pPr algn="ctr"/>
            <a:r>
              <a:rPr lang="nb-NO" dirty="0" smtClean="0">
                <a:effectLst/>
                <a:latin typeface="Calibri" pitchFamily="34" charset="0"/>
                <a:cs typeface="Calibri" pitchFamily="34" charset="0"/>
              </a:rPr>
              <a:t>1.5% </a:t>
            </a:r>
            <a:endParaRPr lang="nb-NO" dirty="0">
              <a:effectLst/>
              <a:latin typeface="Calibri" pitchFamily="34" charset="0"/>
              <a:cs typeface="Calibri" pitchFamily="34" charset="0"/>
            </a:endParaRPr>
          </a:p>
          <a:p>
            <a:pPr algn="ctr"/>
            <a:endParaRPr lang="nb-NO" sz="400" dirty="0">
              <a:effectLst/>
              <a:latin typeface="Calibri" pitchFamily="34" charset="0"/>
              <a:cs typeface="Calibri" pitchFamily="34" charset="0"/>
            </a:endParaRPr>
          </a:p>
          <a:p>
            <a:pPr algn="ctr"/>
            <a:r>
              <a:rPr lang="nb-NO" baseline="0" dirty="0" smtClean="0">
                <a:effectLst/>
                <a:latin typeface="Calibri" pitchFamily="34" charset="0"/>
                <a:cs typeface="Calibri" pitchFamily="34" charset="0"/>
              </a:rPr>
              <a:t>4.5% </a:t>
            </a:r>
            <a:endParaRPr lang="nb-NO" dirty="0">
              <a:effectLst/>
              <a:latin typeface="Calibri" pitchFamily="34" charset="0"/>
              <a:cs typeface="Calibri" pitchFamily="34" charset="0"/>
            </a:endParaRPr>
          </a:p>
        </p:txBody>
      </p:sp>
      <p:sp>
        <p:nvSpPr>
          <p:cNvPr id="17" name="TekstSylinder 16"/>
          <p:cNvSpPr txBox="1"/>
          <p:nvPr/>
        </p:nvSpPr>
        <p:spPr>
          <a:xfrm>
            <a:off x="1066509" y="6451185"/>
            <a:ext cx="3408112" cy="338554"/>
          </a:xfrm>
          <a:prstGeom prst="rect">
            <a:avLst/>
          </a:prstGeom>
          <a:noFill/>
        </p:spPr>
        <p:txBody>
          <a:bodyPr wrap="none" rtlCol="0">
            <a:spAutoFit/>
          </a:bodyPr>
          <a:lstStyle/>
          <a:p>
            <a:r>
              <a:rPr lang="en-US" sz="1600" dirty="0" smtClean="0">
                <a:solidFill>
                  <a:schemeClr val="bg1"/>
                </a:solidFill>
                <a:latin typeface="Calibri" pitchFamily="34" charset="0"/>
                <a:cs typeface="Calibri" pitchFamily="34" charset="0"/>
              </a:rPr>
              <a:t>Source: Norwegian Ministry of Finance</a:t>
            </a:r>
            <a:endParaRPr lang="en-US" sz="16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12041172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24</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smtClean="0">
                <a:solidFill>
                  <a:srgbClr val="002060"/>
                </a:solidFill>
                <a:latin typeface="Calibri" pitchFamily="34" charset="0"/>
                <a:cs typeface="Calibri" pitchFamily="34" charset="0"/>
              </a:rPr>
              <a:t>Separate buffer requirement for SIFIs</a:t>
            </a:r>
            <a:endParaRPr lang="en-US" sz="3600" dirty="0">
              <a:solidFill>
                <a:srgbClr val="002060"/>
              </a:solidFill>
              <a:latin typeface="Calibri" pitchFamily="34" charset="0"/>
              <a:cs typeface="Calibri" pitchFamily="34" charset="0"/>
            </a:endParaRPr>
          </a:p>
        </p:txBody>
      </p:sp>
      <p:sp>
        <p:nvSpPr>
          <p:cNvPr id="10" name="Rectangle 3"/>
          <p:cNvSpPr txBox="1">
            <a:spLocks noChangeArrowheads="1"/>
          </p:cNvSpPr>
          <p:nvPr/>
        </p:nvSpPr>
        <p:spPr>
          <a:xfrm>
            <a:off x="1133475" y="2134280"/>
            <a:ext cx="7724278" cy="4009345"/>
          </a:xfrm>
          <a:prstGeom prst="rect">
            <a:avLst/>
          </a:prstGeom>
        </p:spPr>
        <p:txBody>
          <a:bodyPr/>
          <a:lstStyle>
            <a:lvl1pPr marL="314325" indent="-314325" algn="l" rtl="0" eaLnBrk="1" fontAlgn="base" hangingPunct="1">
              <a:spcBef>
                <a:spcPct val="20000"/>
              </a:spcBef>
              <a:spcAft>
                <a:spcPct val="0"/>
              </a:spcAft>
              <a:buSzPct val="70000"/>
              <a:buChar char="•"/>
              <a:defRPr>
                <a:solidFill>
                  <a:schemeClr val="tx1"/>
                </a:solidFill>
                <a:latin typeface="+mn-lt"/>
                <a:ea typeface="+mn-ea"/>
                <a:cs typeface="+mn-cs"/>
              </a:defRPr>
            </a:lvl1pPr>
            <a:lvl2pPr marL="666750" indent="-333375" algn="l" rtl="0" eaLnBrk="1" fontAlgn="base" hangingPunct="1">
              <a:spcBef>
                <a:spcPct val="20000"/>
              </a:spcBef>
              <a:spcAft>
                <a:spcPct val="0"/>
              </a:spcAft>
              <a:buSzPct val="70000"/>
              <a:buFont typeface="Wingdings" charset="2"/>
              <a:buChar char="§"/>
              <a:defRPr>
                <a:solidFill>
                  <a:schemeClr val="tx1"/>
                </a:solidFill>
                <a:latin typeface="+mn-lt"/>
              </a:defRPr>
            </a:lvl2pPr>
            <a:lvl3pPr marL="1038225" indent="-352425" algn="l" rtl="0" eaLnBrk="1" fontAlgn="base" hangingPunct="1">
              <a:spcBef>
                <a:spcPct val="20000"/>
              </a:spcBef>
              <a:spcAft>
                <a:spcPct val="0"/>
              </a:spcAft>
              <a:buSzPct val="70000"/>
              <a:buFont typeface="Wingdings" charset="2"/>
              <a:buChar char="§"/>
              <a:defRPr>
                <a:solidFill>
                  <a:schemeClr val="tx1"/>
                </a:solidFill>
                <a:latin typeface="+mn-lt"/>
              </a:defRPr>
            </a:lvl3pPr>
            <a:lvl4pPr marL="1524000" indent="-304800" algn="l" rtl="0" eaLnBrk="1" fontAlgn="base" hangingPunct="1">
              <a:spcBef>
                <a:spcPct val="20000"/>
              </a:spcBef>
              <a:spcAft>
                <a:spcPct val="0"/>
              </a:spcAft>
              <a:buSzPct val="70000"/>
              <a:buFont typeface="Wingdings" charset="2"/>
              <a:buChar char="§"/>
              <a:defRPr>
                <a:solidFill>
                  <a:schemeClr val="tx1"/>
                </a:solidFill>
                <a:latin typeface="+mn-lt"/>
              </a:defRPr>
            </a:lvl4pPr>
            <a:lvl5pPr marL="1847850" indent="-295275" algn="l" rtl="0" eaLnBrk="1" fontAlgn="base" hangingPunct="1">
              <a:spcBef>
                <a:spcPct val="20000"/>
              </a:spcBef>
              <a:spcAft>
                <a:spcPct val="0"/>
              </a:spcAft>
              <a:buSzPct val="70000"/>
              <a:buFont typeface="Wingdings" charset="2"/>
              <a:buChar char="§"/>
              <a:defRPr>
                <a:solidFill>
                  <a:schemeClr val="tx1"/>
                </a:solidFill>
                <a:latin typeface="+mn-lt"/>
              </a:defRPr>
            </a:lvl5pPr>
            <a:lvl6pPr marL="2305050" indent="-295275" algn="l" rtl="0" eaLnBrk="1" fontAlgn="base" hangingPunct="1">
              <a:spcBef>
                <a:spcPct val="20000"/>
              </a:spcBef>
              <a:spcAft>
                <a:spcPct val="0"/>
              </a:spcAft>
              <a:buSzPct val="70000"/>
              <a:buFont typeface="Wingdings" charset="2"/>
              <a:buChar char="§"/>
              <a:defRPr>
                <a:solidFill>
                  <a:schemeClr val="tx1"/>
                </a:solidFill>
                <a:latin typeface="+mn-lt"/>
              </a:defRPr>
            </a:lvl6pPr>
            <a:lvl7pPr marL="2762250" indent="-295275" algn="l" rtl="0" eaLnBrk="1" fontAlgn="base" hangingPunct="1">
              <a:spcBef>
                <a:spcPct val="20000"/>
              </a:spcBef>
              <a:spcAft>
                <a:spcPct val="0"/>
              </a:spcAft>
              <a:buSzPct val="70000"/>
              <a:buFont typeface="Wingdings" charset="2"/>
              <a:buChar char="§"/>
              <a:defRPr>
                <a:solidFill>
                  <a:schemeClr val="tx1"/>
                </a:solidFill>
                <a:latin typeface="+mn-lt"/>
              </a:defRPr>
            </a:lvl7pPr>
            <a:lvl8pPr marL="3219450" indent="-295275" algn="l" rtl="0" eaLnBrk="1" fontAlgn="base" hangingPunct="1">
              <a:spcBef>
                <a:spcPct val="20000"/>
              </a:spcBef>
              <a:spcAft>
                <a:spcPct val="0"/>
              </a:spcAft>
              <a:buSzPct val="70000"/>
              <a:buFont typeface="Wingdings" charset="2"/>
              <a:buChar char="§"/>
              <a:defRPr>
                <a:solidFill>
                  <a:schemeClr val="tx1"/>
                </a:solidFill>
                <a:latin typeface="+mn-lt"/>
              </a:defRPr>
            </a:lvl8pPr>
            <a:lvl9pPr marL="3676650" indent="-295275" algn="l" rtl="0" eaLnBrk="1" fontAlgn="base" hangingPunct="1">
              <a:spcBef>
                <a:spcPct val="20000"/>
              </a:spcBef>
              <a:spcAft>
                <a:spcPct val="0"/>
              </a:spcAft>
              <a:buSzPct val="70000"/>
              <a:buFont typeface="Wingdings" charset="2"/>
              <a:buChar char="§"/>
              <a:defRPr>
                <a:solidFill>
                  <a:schemeClr val="tx1"/>
                </a:solidFill>
                <a:latin typeface="+mn-lt"/>
              </a:defRPr>
            </a:lvl9pPr>
          </a:lstStyle>
          <a:p>
            <a:pPr>
              <a:spcBef>
                <a:spcPts val="0"/>
              </a:spcBef>
              <a:spcAft>
                <a:spcPts val="1000"/>
              </a:spcAft>
            </a:pPr>
            <a:r>
              <a:rPr lang="en-US" sz="2400" dirty="0" smtClean="0">
                <a:latin typeface="Calibri" pitchFamily="34" charset="0"/>
                <a:cs typeface="Calibri" pitchFamily="34" charset="0"/>
              </a:rPr>
              <a:t>1 % CET1 from </a:t>
            </a:r>
            <a:r>
              <a:rPr lang="en-US" sz="2400" dirty="0">
                <a:latin typeface="Calibri" pitchFamily="34" charset="0"/>
                <a:cs typeface="Calibri" pitchFamily="34" charset="0"/>
              </a:rPr>
              <a:t>1 July </a:t>
            </a:r>
            <a:r>
              <a:rPr lang="en-US" sz="2400" dirty="0" smtClean="0">
                <a:latin typeface="Calibri" pitchFamily="34" charset="0"/>
                <a:cs typeface="Calibri" pitchFamily="34" charset="0"/>
              </a:rPr>
              <a:t>2015; 2 % from </a:t>
            </a:r>
            <a:r>
              <a:rPr lang="en-US" sz="2400" dirty="0">
                <a:latin typeface="Calibri" pitchFamily="34" charset="0"/>
                <a:cs typeface="Calibri" pitchFamily="34" charset="0"/>
              </a:rPr>
              <a:t>1 July </a:t>
            </a:r>
            <a:r>
              <a:rPr lang="en-US" sz="2400" dirty="0" smtClean="0">
                <a:latin typeface="Calibri" pitchFamily="34" charset="0"/>
                <a:cs typeface="Calibri" pitchFamily="34" charset="0"/>
              </a:rPr>
              <a:t>2016.</a:t>
            </a:r>
            <a:endParaRPr lang="en-US" sz="2400" dirty="0">
              <a:latin typeface="Calibri" pitchFamily="34" charset="0"/>
              <a:cs typeface="Calibri" pitchFamily="34" charset="0"/>
            </a:endParaRPr>
          </a:p>
          <a:p>
            <a:pPr>
              <a:spcBef>
                <a:spcPts val="0"/>
              </a:spcBef>
              <a:spcAft>
                <a:spcPts val="1000"/>
              </a:spcAft>
            </a:pPr>
            <a:r>
              <a:rPr lang="en-US" sz="2400" dirty="0">
                <a:latin typeface="Calibri" pitchFamily="34" charset="0"/>
                <a:cs typeface="Calibri" pitchFamily="34" charset="0"/>
              </a:rPr>
              <a:t>Finanstilsynet </a:t>
            </a:r>
            <a:r>
              <a:rPr lang="en-US" sz="2400" dirty="0" smtClean="0">
                <a:latin typeface="Calibri" pitchFamily="34" charset="0"/>
                <a:cs typeface="Calibri" pitchFamily="34" charset="0"/>
              </a:rPr>
              <a:t>(with </a:t>
            </a:r>
            <a:r>
              <a:rPr lang="en-US" sz="2400" dirty="0" err="1" smtClean="0">
                <a:latin typeface="Calibri" pitchFamily="34" charset="0"/>
                <a:cs typeface="Calibri" pitchFamily="34" charset="0"/>
              </a:rPr>
              <a:t>Noregs</a:t>
            </a:r>
            <a:r>
              <a:rPr lang="en-US" sz="2400" dirty="0" smtClean="0">
                <a:latin typeface="Calibri" pitchFamily="34" charset="0"/>
                <a:cs typeface="Calibri" pitchFamily="34" charset="0"/>
              </a:rPr>
              <a:t> </a:t>
            </a:r>
            <a:r>
              <a:rPr lang="en-US" sz="2400" dirty="0">
                <a:latin typeface="Calibri" pitchFamily="34" charset="0"/>
                <a:cs typeface="Calibri" pitchFamily="34" charset="0"/>
              </a:rPr>
              <a:t>Bank) has been tasked with </a:t>
            </a:r>
            <a:r>
              <a:rPr lang="en-US" sz="2400" dirty="0" smtClean="0">
                <a:latin typeface="Calibri" pitchFamily="34" charset="0"/>
                <a:cs typeface="Calibri" pitchFamily="34" charset="0"/>
              </a:rPr>
              <a:t>assessing </a:t>
            </a:r>
            <a:r>
              <a:rPr lang="en-US" sz="2400" dirty="0" err="1" smtClean="0">
                <a:latin typeface="Calibri" pitchFamily="34" charset="0"/>
                <a:cs typeface="Calibri" pitchFamily="34" charset="0"/>
              </a:rPr>
              <a:t>i.a</a:t>
            </a:r>
            <a:r>
              <a:rPr lang="en-US" sz="2400" dirty="0" smtClean="0">
                <a:latin typeface="Calibri" pitchFamily="34" charset="0"/>
                <a:cs typeface="Calibri" pitchFamily="34" charset="0"/>
              </a:rPr>
              <a:t>. the following:           </a:t>
            </a:r>
            <a:r>
              <a:rPr lang="en-US" dirty="0" smtClean="0">
                <a:solidFill>
                  <a:srgbClr val="002060"/>
                </a:solidFill>
                <a:latin typeface="Calibri" pitchFamily="34" charset="0"/>
                <a:cs typeface="Calibri" pitchFamily="34" charset="0"/>
              </a:rPr>
              <a:t>[deadline: 1 </a:t>
            </a:r>
            <a:r>
              <a:rPr lang="en-US" dirty="0">
                <a:solidFill>
                  <a:srgbClr val="002060"/>
                </a:solidFill>
                <a:latin typeface="Calibri" pitchFamily="34" charset="0"/>
                <a:cs typeface="Calibri" pitchFamily="34" charset="0"/>
              </a:rPr>
              <a:t>November </a:t>
            </a:r>
            <a:r>
              <a:rPr lang="en-US" dirty="0" smtClean="0">
                <a:solidFill>
                  <a:srgbClr val="002060"/>
                </a:solidFill>
                <a:latin typeface="Calibri" pitchFamily="34" charset="0"/>
                <a:cs typeface="Calibri" pitchFamily="34" charset="0"/>
              </a:rPr>
              <a:t>2013]</a:t>
            </a:r>
            <a:endParaRPr lang="en-US" sz="2400" dirty="0" smtClean="0">
              <a:solidFill>
                <a:srgbClr val="002060"/>
              </a:solidFill>
              <a:latin typeface="Calibri" pitchFamily="34" charset="0"/>
              <a:cs typeface="Calibri" pitchFamily="34" charset="0"/>
            </a:endParaRPr>
          </a:p>
          <a:p>
            <a:pPr lvl="1">
              <a:spcBef>
                <a:spcPts val="0"/>
              </a:spcBef>
              <a:spcAft>
                <a:spcPts val="1000"/>
              </a:spcAft>
            </a:pPr>
            <a:r>
              <a:rPr lang="en-US" dirty="0" smtClean="0">
                <a:latin typeface="Calibri" pitchFamily="34" charset="0"/>
                <a:cs typeface="Calibri" pitchFamily="34" charset="0"/>
              </a:rPr>
              <a:t>Quantitative </a:t>
            </a:r>
            <a:r>
              <a:rPr lang="en-US" dirty="0">
                <a:latin typeface="Calibri" pitchFamily="34" charset="0"/>
                <a:cs typeface="Calibri" pitchFamily="34" charset="0"/>
              </a:rPr>
              <a:t>and qualitative criteria </a:t>
            </a:r>
            <a:r>
              <a:rPr lang="en-US" dirty="0" smtClean="0">
                <a:latin typeface="Calibri" pitchFamily="34" charset="0"/>
                <a:cs typeface="Calibri" pitchFamily="34" charset="0"/>
              </a:rPr>
              <a:t>for identifying </a:t>
            </a:r>
            <a:r>
              <a:rPr lang="en-US" dirty="0">
                <a:latin typeface="Calibri" pitchFamily="34" charset="0"/>
                <a:cs typeface="Calibri" pitchFamily="34" charset="0"/>
              </a:rPr>
              <a:t>domestic SIFIs in </a:t>
            </a:r>
            <a:r>
              <a:rPr lang="en-US" dirty="0" smtClean="0">
                <a:latin typeface="Calibri" pitchFamily="34" charset="0"/>
                <a:cs typeface="Calibri" pitchFamily="34" charset="0"/>
              </a:rPr>
              <a:t>Norway.</a:t>
            </a:r>
          </a:p>
          <a:p>
            <a:pPr lvl="1">
              <a:spcBef>
                <a:spcPts val="0"/>
              </a:spcBef>
              <a:spcAft>
                <a:spcPts val="1000"/>
              </a:spcAft>
            </a:pPr>
            <a:r>
              <a:rPr lang="en-US" dirty="0" smtClean="0">
                <a:latin typeface="Calibri" pitchFamily="34" charset="0"/>
                <a:cs typeface="Calibri" pitchFamily="34" charset="0"/>
              </a:rPr>
              <a:t>Whether </a:t>
            </a:r>
            <a:r>
              <a:rPr lang="en-US" dirty="0">
                <a:latin typeface="Calibri" pitchFamily="34" charset="0"/>
                <a:cs typeface="Calibri" pitchFamily="34" charset="0"/>
              </a:rPr>
              <a:t>the SIFI buffer should be differentiated by degree and type of systemic importance.</a:t>
            </a:r>
          </a:p>
          <a:p>
            <a:pPr lvl="1">
              <a:spcBef>
                <a:spcPts val="0"/>
              </a:spcBef>
              <a:spcAft>
                <a:spcPts val="1000"/>
              </a:spcAft>
            </a:pPr>
            <a:r>
              <a:rPr lang="en-US" dirty="0" smtClean="0">
                <a:latin typeface="Calibri" pitchFamily="34" charset="0"/>
                <a:cs typeface="Calibri" pitchFamily="34" charset="0"/>
              </a:rPr>
              <a:t>Whether </a:t>
            </a:r>
            <a:r>
              <a:rPr lang="en-US" dirty="0">
                <a:latin typeface="Calibri" pitchFamily="34" charset="0"/>
                <a:cs typeface="Calibri" pitchFamily="34" charset="0"/>
              </a:rPr>
              <a:t>there should be special rules for SIFIs in other areas, such as corporate governance, </a:t>
            </a:r>
            <a:r>
              <a:rPr lang="en-US" dirty="0" err="1">
                <a:latin typeface="Calibri" pitchFamily="34" charset="0"/>
                <a:cs typeface="Calibri" pitchFamily="34" charset="0"/>
              </a:rPr>
              <a:t>organisational</a:t>
            </a:r>
            <a:r>
              <a:rPr lang="en-US" dirty="0">
                <a:latin typeface="Calibri" pitchFamily="34" charset="0"/>
                <a:cs typeface="Calibri" pitchFamily="34" charset="0"/>
              </a:rPr>
              <a:t> structure, crisis resolution etc.</a:t>
            </a:r>
            <a:endParaRPr lang="en-US" dirty="0" smtClean="0">
              <a:latin typeface="Calibri" pitchFamily="34" charset="0"/>
              <a:cs typeface="Calibri" pitchFamily="34" charset="0"/>
            </a:endParaRPr>
          </a:p>
        </p:txBody>
      </p:sp>
    </p:spTree>
    <p:extLst>
      <p:ext uri="{BB962C8B-B14F-4D97-AF65-F5344CB8AC3E}">
        <p14:creationId xmlns:p14="http://schemas.microsoft.com/office/powerpoint/2010/main" val="26440393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25</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smtClean="0">
                <a:solidFill>
                  <a:srgbClr val="002060"/>
                </a:solidFill>
                <a:latin typeface="Calibri" pitchFamily="34" charset="0"/>
                <a:cs typeface="Calibri" pitchFamily="34" charset="0"/>
              </a:rPr>
              <a:t>Banks are well </a:t>
            </a:r>
            <a:r>
              <a:rPr lang="en-US" sz="3600" dirty="0" err="1" smtClean="0">
                <a:solidFill>
                  <a:srgbClr val="002060"/>
                </a:solidFill>
                <a:latin typeface="Calibri" pitchFamily="34" charset="0"/>
                <a:cs typeface="Calibri" pitchFamily="34" charset="0"/>
              </a:rPr>
              <a:t>capitalised</a:t>
            </a:r>
            <a:r>
              <a:rPr lang="en-US" sz="3600" dirty="0" smtClean="0">
                <a:solidFill>
                  <a:srgbClr val="002060"/>
                </a:solidFill>
                <a:latin typeface="Calibri" pitchFamily="34" charset="0"/>
                <a:cs typeface="Calibri" pitchFamily="34" charset="0"/>
              </a:rPr>
              <a:t> </a:t>
            </a:r>
            <a:r>
              <a:rPr lang="en-US" sz="3600" dirty="0" smtClean="0">
                <a:solidFill>
                  <a:srgbClr val="00B0F0"/>
                </a:solidFill>
                <a:latin typeface="Calibri" pitchFamily="34" charset="0"/>
                <a:cs typeface="Calibri" pitchFamily="34" charset="0"/>
              </a:rPr>
              <a:t>(1)</a:t>
            </a:r>
            <a:r>
              <a:rPr lang="en-US" sz="3600" dirty="0" smtClean="0">
                <a:solidFill>
                  <a:srgbClr val="002060"/>
                </a:solidFill>
                <a:latin typeface="Calibri" pitchFamily="34" charset="0"/>
                <a:cs typeface="Calibri" pitchFamily="34" charset="0"/>
              </a:rPr>
              <a:t> </a:t>
            </a:r>
            <a:endParaRPr lang="en-US" sz="3600" dirty="0">
              <a:solidFill>
                <a:srgbClr val="002060"/>
              </a:solidFill>
              <a:latin typeface="Calibri" pitchFamily="34" charset="0"/>
              <a:cs typeface="Calibri" pitchFamily="34" charset="0"/>
            </a:endParaRPr>
          </a:p>
        </p:txBody>
      </p:sp>
      <p:graphicFrame>
        <p:nvGraphicFramePr>
          <p:cNvPr id="8" name="Diagram 7"/>
          <p:cNvGraphicFramePr>
            <a:graphicFrameLocks/>
          </p:cNvGraphicFramePr>
          <p:nvPr>
            <p:extLst>
              <p:ext uri="{D42A27DB-BD31-4B8C-83A1-F6EECF244321}">
                <p14:modId xmlns:p14="http://schemas.microsoft.com/office/powerpoint/2010/main" val="3456359781"/>
              </p:ext>
            </p:extLst>
          </p:nvPr>
        </p:nvGraphicFramePr>
        <p:xfrm>
          <a:off x="1031655" y="2043485"/>
          <a:ext cx="7457252" cy="4031937"/>
        </p:xfrm>
        <a:graphic>
          <a:graphicData uri="http://schemas.openxmlformats.org/drawingml/2006/chart">
            <c:chart xmlns:c="http://schemas.openxmlformats.org/drawingml/2006/chart" xmlns:r="http://schemas.openxmlformats.org/officeDocument/2006/relationships" r:id="rId4"/>
          </a:graphicData>
        </a:graphic>
      </p:graphicFrame>
      <p:sp>
        <p:nvSpPr>
          <p:cNvPr id="9" name="TekstSylinder 8"/>
          <p:cNvSpPr txBox="1"/>
          <p:nvPr/>
        </p:nvSpPr>
        <p:spPr>
          <a:xfrm>
            <a:off x="1066509" y="6451185"/>
            <a:ext cx="7906716" cy="338554"/>
          </a:xfrm>
          <a:prstGeom prst="rect">
            <a:avLst/>
          </a:prstGeom>
          <a:noFill/>
        </p:spPr>
        <p:txBody>
          <a:bodyPr wrap="none" rtlCol="0">
            <a:spAutoFit/>
          </a:bodyPr>
          <a:lstStyle/>
          <a:p>
            <a:r>
              <a:rPr lang="en-US" sz="1600" dirty="0" smtClean="0">
                <a:solidFill>
                  <a:schemeClr val="bg1"/>
                </a:solidFill>
                <a:latin typeface="Calibri" pitchFamily="34" charset="0"/>
                <a:cs typeface="Calibri" pitchFamily="34" charset="0"/>
              </a:rPr>
              <a:t>Sources: Norwegian Ministry </a:t>
            </a:r>
            <a:r>
              <a:rPr lang="en-US" sz="1600" dirty="0">
                <a:solidFill>
                  <a:schemeClr val="bg1"/>
                </a:solidFill>
                <a:latin typeface="Calibri" pitchFamily="34" charset="0"/>
                <a:cs typeface="Calibri" pitchFamily="34" charset="0"/>
              </a:rPr>
              <a:t>of Finance and </a:t>
            </a:r>
            <a:r>
              <a:rPr lang="en-US" sz="1600" dirty="0" smtClean="0">
                <a:solidFill>
                  <a:schemeClr val="bg1"/>
                </a:solidFill>
                <a:latin typeface="Calibri" pitchFamily="34" charset="0"/>
                <a:cs typeface="Calibri" pitchFamily="34" charset="0"/>
              </a:rPr>
              <a:t>the Financial </a:t>
            </a:r>
            <a:r>
              <a:rPr lang="en-US" sz="1600" dirty="0">
                <a:solidFill>
                  <a:schemeClr val="bg1"/>
                </a:solidFill>
                <a:latin typeface="Calibri" pitchFamily="34" charset="0"/>
                <a:cs typeface="Calibri" pitchFamily="34" charset="0"/>
              </a:rPr>
              <a:t>Supervisory Authority of </a:t>
            </a:r>
            <a:r>
              <a:rPr lang="en-US" sz="1600" dirty="0" smtClean="0">
                <a:solidFill>
                  <a:schemeClr val="bg1"/>
                </a:solidFill>
                <a:latin typeface="Calibri" pitchFamily="34" charset="0"/>
                <a:cs typeface="Calibri" pitchFamily="34" charset="0"/>
              </a:rPr>
              <a:t>Norway </a:t>
            </a:r>
            <a:endParaRPr lang="en-US" sz="1600" dirty="0">
              <a:solidFill>
                <a:schemeClr val="bg1"/>
              </a:solidFill>
              <a:latin typeface="Calibri" pitchFamily="34" charset="0"/>
              <a:cs typeface="Calibri" pitchFamily="34" charset="0"/>
            </a:endParaRPr>
          </a:p>
        </p:txBody>
      </p:sp>
      <p:sp>
        <p:nvSpPr>
          <p:cNvPr id="12" name="TekstSylinder 11"/>
          <p:cNvSpPr txBox="1"/>
          <p:nvPr/>
        </p:nvSpPr>
        <p:spPr>
          <a:xfrm>
            <a:off x="1158876" y="5906145"/>
            <a:ext cx="7452388" cy="338554"/>
          </a:xfrm>
          <a:prstGeom prst="rect">
            <a:avLst/>
          </a:prstGeom>
          <a:noFill/>
        </p:spPr>
        <p:txBody>
          <a:bodyPr wrap="square" rtlCol="0">
            <a:spAutoFit/>
          </a:bodyPr>
          <a:lstStyle/>
          <a:p>
            <a:pPr algn="ctr"/>
            <a:r>
              <a:rPr lang="en-US" sz="1600" dirty="0" smtClean="0">
                <a:solidFill>
                  <a:srgbClr val="002060"/>
                </a:solidFill>
                <a:latin typeface="Calibri" pitchFamily="34" charset="0"/>
                <a:cs typeface="Calibri" pitchFamily="34" charset="0"/>
              </a:rPr>
              <a:t>CET1 capital in per cent of risk-weighted assets. Norwegian banks per year-end 2012.</a:t>
            </a:r>
            <a:endParaRPr lang="en-US" sz="1600" dirty="0">
              <a:solidFill>
                <a:srgbClr val="002060"/>
              </a:solidFill>
              <a:latin typeface="Calibri" pitchFamily="34" charset="0"/>
              <a:cs typeface="Calibri" pitchFamily="34" charset="0"/>
            </a:endParaRPr>
          </a:p>
        </p:txBody>
      </p:sp>
      <p:sp>
        <p:nvSpPr>
          <p:cNvPr id="10" name="TekstSylinder 9"/>
          <p:cNvSpPr txBox="1"/>
          <p:nvPr/>
        </p:nvSpPr>
        <p:spPr>
          <a:xfrm>
            <a:off x="930276" y="1943745"/>
            <a:ext cx="7452388" cy="338554"/>
          </a:xfrm>
          <a:prstGeom prst="rect">
            <a:avLst/>
          </a:prstGeom>
          <a:noFill/>
        </p:spPr>
        <p:txBody>
          <a:bodyPr wrap="square" rtlCol="0">
            <a:spAutoFit/>
          </a:bodyPr>
          <a:lstStyle/>
          <a:p>
            <a:pPr algn="ctr"/>
            <a:r>
              <a:rPr lang="en-US" sz="1600" b="1" dirty="0" smtClean="0">
                <a:solidFill>
                  <a:srgbClr val="002060"/>
                </a:solidFill>
                <a:latin typeface="Calibri" pitchFamily="34" charset="0"/>
                <a:cs typeface="Calibri" pitchFamily="34" charset="0"/>
              </a:rPr>
              <a:t>Actual capital per year-end 2012 vs. 1 July </a:t>
            </a:r>
            <a:r>
              <a:rPr lang="en-US" sz="1600" b="1" u="sng" dirty="0" smtClean="0">
                <a:solidFill>
                  <a:srgbClr val="002060"/>
                </a:solidFill>
                <a:latin typeface="Calibri" pitchFamily="34" charset="0"/>
                <a:cs typeface="Calibri" pitchFamily="34" charset="0"/>
              </a:rPr>
              <a:t>2013</a:t>
            </a:r>
            <a:r>
              <a:rPr lang="en-US" sz="1600" b="1" dirty="0" smtClean="0">
                <a:solidFill>
                  <a:srgbClr val="002060"/>
                </a:solidFill>
                <a:latin typeface="Calibri" pitchFamily="34" charset="0"/>
                <a:cs typeface="Calibri" pitchFamily="34" charset="0"/>
              </a:rPr>
              <a:t> requirements</a:t>
            </a:r>
            <a:endParaRPr lang="en-US" sz="1600" b="1" dirty="0">
              <a:solidFill>
                <a:srgbClr val="002060"/>
              </a:solidFill>
              <a:latin typeface="Calibri" pitchFamily="34" charset="0"/>
              <a:cs typeface="Calibri" pitchFamily="34" charset="0"/>
            </a:endParaRPr>
          </a:p>
        </p:txBody>
      </p:sp>
      <p:sp>
        <p:nvSpPr>
          <p:cNvPr id="13" name="TekstSylinder 1"/>
          <p:cNvSpPr txBox="1"/>
          <p:nvPr/>
        </p:nvSpPr>
        <p:spPr>
          <a:xfrm>
            <a:off x="2007479" y="3273556"/>
            <a:ext cx="2726446" cy="1282438"/>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nb-NO" dirty="0" err="1">
                <a:solidFill>
                  <a:srgbClr val="0000FF"/>
                </a:solidFill>
                <a:effectLst/>
                <a:latin typeface="Calibri" pitchFamily="34" charset="0"/>
                <a:cs typeface="Calibri" pitchFamily="34" charset="0"/>
              </a:rPr>
              <a:t>Including</a:t>
            </a:r>
            <a:r>
              <a:rPr lang="nb-NO" dirty="0">
                <a:solidFill>
                  <a:srgbClr val="0000FF"/>
                </a:solidFill>
                <a:effectLst/>
                <a:latin typeface="Calibri" pitchFamily="34" charset="0"/>
                <a:cs typeface="Calibri" pitchFamily="34" charset="0"/>
              </a:rPr>
              <a:t> buffers </a:t>
            </a:r>
            <a:r>
              <a:rPr lang="nb-NO" dirty="0" smtClean="0">
                <a:solidFill>
                  <a:srgbClr val="0000FF"/>
                </a:solidFill>
                <a:effectLst/>
                <a:latin typeface="Calibri" pitchFamily="34" charset="0"/>
                <a:cs typeface="Calibri" pitchFamily="34" charset="0"/>
              </a:rPr>
              <a:t>(9.0%) </a:t>
            </a:r>
            <a:endParaRPr lang="nb-NO" b="1" dirty="0">
              <a:solidFill>
                <a:srgbClr val="0000FF"/>
              </a:solidFill>
              <a:effectLst/>
              <a:latin typeface="Calibri" pitchFamily="34" charset="0"/>
              <a:cs typeface="Calibri" pitchFamily="34" charset="0"/>
            </a:endParaRPr>
          </a:p>
          <a:p>
            <a:endParaRPr lang="nb-NO" dirty="0">
              <a:effectLst/>
              <a:latin typeface="Calibri" pitchFamily="34" charset="0"/>
              <a:cs typeface="Calibri" pitchFamily="34" charset="0"/>
            </a:endParaRPr>
          </a:p>
          <a:p>
            <a:endParaRPr lang="nb-NO" sz="1200" dirty="0">
              <a:effectLst/>
              <a:latin typeface="Calibri" pitchFamily="34" charset="0"/>
              <a:cs typeface="Calibri" pitchFamily="34" charset="0"/>
            </a:endParaRPr>
          </a:p>
          <a:p>
            <a:r>
              <a:rPr lang="nb-NO" baseline="0" dirty="0">
                <a:solidFill>
                  <a:srgbClr val="C00000"/>
                </a:solidFill>
                <a:effectLst/>
                <a:latin typeface="Calibri" pitchFamily="34" charset="0"/>
                <a:cs typeface="Calibri" pitchFamily="34" charset="0"/>
              </a:rPr>
              <a:t>Minimum </a:t>
            </a:r>
            <a:r>
              <a:rPr lang="nb-NO" baseline="0" dirty="0" err="1">
                <a:solidFill>
                  <a:srgbClr val="C00000"/>
                </a:solidFill>
                <a:effectLst/>
                <a:latin typeface="Calibri" pitchFamily="34" charset="0"/>
                <a:cs typeface="Calibri" pitchFamily="34" charset="0"/>
              </a:rPr>
              <a:t>requirement</a:t>
            </a:r>
            <a:r>
              <a:rPr lang="nb-NO" baseline="0" dirty="0">
                <a:solidFill>
                  <a:srgbClr val="C00000"/>
                </a:solidFill>
                <a:effectLst/>
                <a:latin typeface="Calibri" pitchFamily="34" charset="0"/>
                <a:cs typeface="Calibri" pitchFamily="34" charset="0"/>
              </a:rPr>
              <a:t> </a:t>
            </a:r>
            <a:r>
              <a:rPr lang="nb-NO" baseline="0" dirty="0" smtClean="0">
                <a:solidFill>
                  <a:srgbClr val="C00000"/>
                </a:solidFill>
                <a:effectLst/>
                <a:latin typeface="Calibri" pitchFamily="34" charset="0"/>
                <a:cs typeface="Calibri" pitchFamily="34" charset="0"/>
              </a:rPr>
              <a:t>(4.5%) </a:t>
            </a:r>
            <a:endParaRPr lang="nb-NO" dirty="0">
              <a:solidFill>
                <a:srgbClr val="C00000"/>
              </a:solidFill>
              <a:effectLst/>
              <a:latin typeface="Calibri" pitchFamily="34" charset="0"/>
              <a:cs typeface="Calibri" pitchFamily="34" charset="0"/>
            </a:endParaRPr>
          </a:p>
        </p:txBody>
      </p:sp>
    </p:spTree>
    <p:extLst>
      <p:ext uri="{BB962C8B-B14F-4D97-AF65-F5344CB8AC3E}">
        <p14:creationId xmlns:p14="http://schemas.microsoft.com/office/powerpoint/2010/main" val="29317287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26</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smtClean="0">
                <a:solidFill>
                  <a:srgbClr val="002060"/>
                </a:solidFill>
                <a:latin typeface="Calibri" pitchFamily="34" charset="0"/>
                <a:cs typeface="Calibri" pitchFamily="34" charset="0"/>
              </a:rPr>
              <a:t>Banks </a:t>
            </a:r>
            <a:r>
              <a:rPr lang="en-US" sz="3600" dirty="0">
                <a:solidFill>
                  <a:srgbClr val="002060"/>
                </a:solidFill>
                <a:latin typeface="Calibri" pitchFamily="34" charset="0"/>
                <a:cs typeface="Calibri" pitchFamily="34" charset="0"/>
              </a:rPr>
              <a:t>are </a:t>
            </a:r>
            <a:r>
              <a:rPr lang="en-US" sz="3600" dirty="0" smtClean="0">
                <a:solidFill>
                  <a:srgbClr val="002060"/>
                </a:solidFill>
                <a:latin typeface="Calibri" pitchFamily="34" charset="0"/>
                <a:cs typeface="Calibri" pitchFamily="34" charset="0"/>
              </a:rPr>
              <a:t>well </a:t>
            </a:r>
            <a:r>
              <a:rPr lang="en-US" sz="3600" dirty="0" err="1">
                <a:solidFill>
                  <a:srgbClr val="002060"/>
                </a:solidFill>
                <a:latin typeface="Calibri" pitchFamily="34" charset="0"/>
                <a:cs typeface="Calibri" pitchFamily="34" charset="0"/>
              </a:rPr>
              <a:t>capitalised</a:t>
            </a:r>
            <a:r>
              <a:rPr lang="en-US" sz="3600" dirty="0">
                <a:solidFill>
                  <a:srgbClr val="002060"/>
                </a:solidFill>
                <a:latin typeface="Calibri" pitchFamily="34" charset="0"/>
                <a:cs typeface="Calibri" pitchFamily="34" charset="0"/>
              </a:rPr>
              <a:t> </a:t>
            </a:r>
            <a:r>
              <a:rPr lang="en-US" sz="3600" dirty="0" smtClean="0">
                <a:solidFill>
                  <a:srgbClr val="00B0F0"/>
                </a:solidFill>
                <a:latin typeface="Calibri" pitchFamily="34" charset="0"/>
                <a:cs typeface="Calibri" pitchFamily="34" charset="0"/>
              </a:rPr>
              <a:t>(2)</a:t>
            </a:r>
            <a:endParaRPr lang="en-US" sz="3600" dirty="0">
              <a:solidFill>
                <a:srgbClr val="002060"/>
              </a:solidFill>
              <a:latin typeface="Calibri" pitchFamily="34" charset="0"/>
              <a:cs typeface="Calibri" pitchFamily="34" charset="0"/>
            </a:endParaRPr>
          </a:p>
        </p:txBody>
      </p:sp>
      <p:sp>
        <p:nvSpPr>
          <p:cNvPr id="9" name="TekstSylinder 8"/>
          <p:cNvSpPr txBox="1"/>
          <p:nvPr/>
        </p:nvSpPr>
        <p:spPr>
          <a:xfrm>
            <a:off x="1066509" y="6451185"/>
            <a:ext cx="7906716" cy="338554"/>
          </a:xfrm>
          <a:prstGeom prst="rect">
            <a:avLst/>
          </a:prstGeom>
          <a:noFill/>
        </p:spPr>
        <p:txBody>
          <a:bodyPr wrap="none" rtlCol="0">
            <a:spAutoFit/>
          </a:bodyPr>
          <a:lstStyle/>
          <a:p>
            <a:r>
              <a:rPr lang="en-US" sz="1600" dirty="0" smtClean="0">
                <a:solidFill>
                  <a:schemeClr val="bg1"/>
                </a:solidFill>
                <a:latin typeface="Calibri" pitchFamily="34" charset="0"/>
                <a:cs typeface="Calibri" pitchFamily="34" charset="0"/>
              </a:rPr>
              <a:t>Sources: Norwegian Ministry </a:t>
            </a:r>
            <a:r>
              <a:rPr lang="en-US" sz="1600" dirty="0">
                <a:solidFill>
                  <a:schemeClr val="bg1"/>
                </a:solidFill>
                <a:latin typeface="Calibri" pitchFamily="34" charset="0"/>
                <a:cs typeface="Calibri" pitchFamily="34" charset="0"/>
              </a:rPr>
              <a:t>of Finance and </a:t>
            </a:r>
            <a:r>
              <a:rPr lang="en-US" sz="1600" dirty="0" smtClean="0">
                <a:solidFill>
                  <a:schemeClr val="bg1"/>
                </a:solidFill>
                <a:latin typeface="Calibri" pitchFamily="34" charset="0"/>
                <a:cs typeface="Calibri" pitchFamily="34" charset="0"/>
              </a:rPr>
              <a:t>the Financial </a:t>
            </a:r>
            <a:r>
              <a:rPr lang="en-US" sz="1600" dirty="0">
                <a:solidFill>
                  <a:schemeClr val="bg1"/>
                </a:solidFill>
                <a:latin typeface="Calibri" pitchFamily="34" charset="0"/>
                <a:cs typeface="Calibri" pitchFamily="34" charset="0"/>
              </a:rPr>
              <a:t>Supervisory Authority of </a:t>
            </a:r>
            <a:r>
              <a:rPr lang="en-US" sz="1600" dirty="0" smtClean="0">
                <a:solidFill>
                  <a:schemeClr val="bg1"/>
                </a:solidFill>
                <a:latin typeface="Calibri" pitchFamily="34" charset="0"/>
                <a:cs typeface="Calibri" pitchFamily="34" charset="0"/>
              </a:rPr>
              <a:t>Norway </a:t>
            </a:r>
            <a:endParaRPr lang="en-US" sz="1600" dirty="0">
              <a:solidFill>
                <a:schemeClr val="bg1"/>
              </a:solidFill>
              <a:latin typeface="Calibri" pitchFamily="34" charset="0"/>
              <a:cs typeface="Calibri" pitchFamily="34" charset="0"/>
            </a:endParaRPr>
          </a:p>
        </p:txBody>
      </p:sp>
      <p:sp>
        <p:nvSpPr>
          <p:cNvPr id="12" name="TekstSylinder 11"/>
          <p:cNvSpPr txBox="1"/>
          <p:nvPr/>
        </p:nvSpPr>
        <p:spPr>
          <a:xfrm>
            <a:off x="1158876" y="5906145"/>
            <a:ext cx="7452388" cy="338554"/>
          </a:xfrm>
          <a:prstGeom prst="rect">
            <a:avLst/>
          </a:prstGeom>
          <a:noFill/>
        </p:spPr>
        <p:txBody>
          <a:bodyPr wrap="square" rtlCol="0">
            <a:spAutoFit/>
          </a:bodyPr>
          <a:lstStyle/>
          <a:p>
            <a:pPr algn="ctr"/>
            <a:r>
              <a:rPr lang="en-US" sz="1600" dirty="0" smtClean="0">
                <a:solidFill>
                  <a:srgbClr val="002060"/>
                </a:solidFill>
                <a:latin typeface="Calibri" pitchFamily="34" charset="0"/>
                <a:cs typeface="Calibri" pitchFamily="34" charset="0"/>
              </a:rPr>
              <a:t>CET1 capital in per cent of risk-weighted assets. Norwegian banks per year-end 2012.</a:t>
            </a:r>
            <a:endParaRPr lang="en-US" sz="1600" dirty="0">
              <a:solidFill>
                <a:srgbClr val="002060"/>
              </a:solidFill>
              <a:latin typeface="Calibri" pitchFamily="34" charset="0"/>
              <a:cs typeface="Calibri" pitchFamily="34" charset="0"/>
            </a:endParaRPr>
          </a:p>
        </p:txBody>
      </p:sp>
      <p:graphicFrame>
        <p:nvGraphicFramePr>
          <p:cNvPr id="10" name="Diagram 9"/>
          <p:cNvGraphicFramePr>
            <a:graphicFrameLocks/>
          </p:cNvGraphicFramePr>
          <p:nvPr>
            <p:extLst>
              <p:ext uri="{D42A27DB-BD31-4B8C-83A1-F6EECF244321}">
                <p14:modId xmlns:p14="http://schemas.microsoft.com/office/powerpoint/2010/main" val="908339055"/>
              </p:ext>
            </p:extLst>
          </p:nvPr>
        </p:nvGraphicFramePr>
        <p:xfrm>
          <a:off x="1001864" y="2035533"/>
          <a:ext cx="7487043" cy="4039889"/>
        </p:xfrm>
        <a:graphic>
          <a:graphicData uri="http://schemas.openxmlformats.org/drawingml/2006/chart">
            <c:chart xmlns:c="http://schemas.openxmlformats.org/drawingml/2006/chart" xmlns:r="http://schemas.openxmlformats.org/officeDocument/2006/relationships" r:id="rId4"/>
          </a:graphicData>
        </a:graphic>
      </p:graphicFrame>
      <p:sp>
        <p:nvSpPr>
          <p:cNvPr id="13" name="TekstSylinder 12"/>
          <p:cNvSpPr txBox="1"/>
          <p:nvPr/>
        </p:nvSpPr>
        <p:spPr>
          <a:xfrm>
            <a:off x="930276" y="1943745"/>
            <a:ext cx="7452388" cy="338554"/>
          </a:xfrm>
          <a:prstGeom prst="rect">
            <a:avLst/>
          </a:prstGeom>
          <a:noFill/>
        </p:spPr>
        <p:txBody>
          <a:bodyPr wrap="square" rtlCol="0">
            <a:spAutoFit/>
          </a:bodyPr>
          <a:lstStyle/>
          <a:p>
            <a:pPr algn="ctr"/>
            <a:r>
              <a:rPr lang="en-US" sz="1600" b="1" dirty="0" smtClean="0">
                <a:solidFill>
                  <a:srgbClr val="002060"/>
                </a:solidFill>
                <a:latin typeface="Calibri" pitchFamily="34" charset="0"/>
                <a:cs typeface="Calibri" pitchFamily="34" charset="0"/>
              </a:rPr>
              <a:t>Actual capital per year-end 2012 vs. 1 July </a:t>
            </a:r>
            <a:r>
              <a:rPr lang="en-US" sz="1600" b="1" u="sng" dirty="0" smtClean="0">
                <a:solidFill>
                  <a:srgbClr val="002060"/>
                </a:solidFill>
                <a:latin typeface="Calibri" pitchFamily="34" charset="0"/>
                <a:cs typeface="Calibri" pitchFamily="34" charset="0"/>
              </a:rPr>
              <a:t>2016</a:t>
            </a:r>
            <a:r>
              <a:rPr lang="en-US" sz="1600" b="1" dirty="0" smtClean="0">
                <a:solidFill>
                  <a:srgbClr val="002060"/>
                </a:solidFill>
                <a:latin typeface="Calibri" pitchFamily="34" charset="0"/>
                <a:cs typeface="Calibri" pitchFamily="34" charset="0"/>
              </a:rPr>
              <a:t> requirements</a:t>
            </a:r>
            <a:endParaRPr lang="en-US" sz="1600" b="1" dirty="0">
              <a:solidFill>
                <a:srgbClr val="002060"/>
              </a:solidFill>
              <a:latin typeface="Calibri" pitchFamily="34" charset="0"/>
              <a:cs typeface="Calibri" pitchFamily="34" charset="0"/>
            </a:endParaRPr>
          </a:p>
        </p:txBody>
      </p:sp>
      <p:sp>
        <p:nvSpPr>
          <p:cNvPr id="15" name="TekstSylinder 1"/>
          <p:cNvSpPr txBox="1"/>
          <p:nvPr/>
        </p:nvSpPr>
        <p:spPr>
          <a:xfrm>
            <a:off x="1966173" y="2920798"/>
            <a:ext cx="3782903" cy="1740303"/>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nb-NO" dirty="0" err="1">
                <a:solidFill>
                  <a:srgbClr val="7030A0"/>
                </a:solidFill>
                <a:effectLst/>
                <a:latin typeface="Calibri" pitchFamily="34" charset="0"/>
                <a:cs typeface="Calibri" pitchFamily="34" charset="0"/>
              </a:rPr>
              <a:t>Including</a:t>
            </a:r>
            <a:r>
              <a:rPr lang="nb-NO" dirty="0">
                <a:solidFill>
                  <a:srgbClr val="7030A0"/>
                </a:solidFill>
                <a:effectLst/>
                <a:latin typeface="Calibri" pitchFamily="34" charset="0"/>
                <a:cs typeface="Calibri" pitchFamily="34" charset="0"/>
              </a:rPr>
              <a:t> separate</a:t>
            </a:r>
            <a:r>
              <a:rPr lang="nb-NO" baseline="0" dirty="0">
                <a:solidFill>
                  <a:srgbClr val="7030A0"/>
                </a:solidFill>
                <a:effectLst/>
                <a:latin typeface="Calibri" pitchFamily="34" charset="0"/>
                <a:cs typeface="Calibri" pitchFamily="34" charset="0"/>
              </a:rPr>
              <a:t> </a:t>
            </a:r>
            <a:r>
              <a:rPr lang="nb-NO" dirty="0">
                <a:solidFill>
                  <a:srgbClr val="7030A0"/>
                </a:solidFill>
                <a:effectLst/>
                <a:latin typeface="Calibri" pitchFamily="34" charset="0"/>
                <a:cs typeface="Calibri" pitchFamily="34" charset="0"/>
              </a:rPr>
              <a:t>buffer (12.0%) for </a:t>
            </a:r>
            <a:r>
              <a:rPr lang="nb-NO" b="1" dirty="0" err="1">
                <a:solidFill>
                  <a:srgbClr val="7030A0"/>
                </a:solidFill>
                <a:effectLst/>
                <a:latin typeface="Calibri" pitchFamily="34" charset="0"/>
                <a:cs typeface="Calibri" pitchFamily="34" charset="0"/>
              </a:rPr>
              <a:t>SIFIs</a:t>
            </a:r>
            <a:endParaRPr lang="nb-NO" b="1" dirty="0">
              <a:solidFill>
                <a:srgbClr val="7030A0"/>
              </a:solidFill>
              <a:effectLst/>
              <a:latin typeface="Calibri" pitchFamily="34" charset="0"/>
              <a:cs typeface="Calibri" pitchFamily="34" charset="0"/>
            </a:endParaRPr>
          </a:p>
          <a:p>
            <a:pPr marL="0" marR="0" indent="0" defTabSz="914400" eaLnBrk="1" fontAlgn="auto" latinLnBrk="0" hangingPunct="1">
              <a:lnSpc>
                <a:spcPct val="100000"/>
              </a:lnSpc>
              <a:spcBef>
                <a:spcPts val="0"/>
              </a:spcBef>
              <a:spcAft>
                <a:spcPts val="0"/>
              </a:spcAft>
              <a:buClrTx/>
              <a:buSzTx/>
              <a:buFontTx/>
              <a:buNone/>
              <a:tabLst/>
              <a:defRPr/>
            </a:pPr>
            <a:endParaRPr lang="nb-NO" sz="400" dirty="0">
              <a:solidFill>
                <a:srgbClr val="0000FF"/>
              </a:solidFill>
              <a:effectLst/>
              <a:latin typeface="Calibri" pitchFamily="34" charset="0"/>
              <a:cs typeface="Calibri" pitchFamily="34" charset="0"/>
            </a:endParaRPr>
          </a:p>
          <a:p>
            <a:pPr marL="0" marR="0" indent="0" defTabSz="914400" eaLnBrk="1" fontAlgn="auto" latinLnBrk="0" hangingPunct="1">
              <a:lnSpc>
                <a:spcPct val="100000"/>
              </a:lnSpc>
              <a:spcBef>
                <a:spcPts val="0"/>
              </a:spcBef>
              <a:spcAft>
                <a:spcPts val="0"/>
              </a:spcAft>
              <a:buClrTx/>
              <a:buSzTx/>
              <a:buFontTx/>
              <a:buNone/>
              <a:tabLst/>
              <a:defRPr/>
            </a:pPr>
            <a:r>
              <a:rPr lang="nb-NO" dirty="0" err="1">
                <a:solidFill>
                  <a:srgbClr val="0000FF"/>
                </a:solidFill>
                <a:effectLst/>
                <a:latin typeface="Calibri" pitchFamily="34" charset="0"/>
                <a:cs typeface="Calibri" pitchFamily="34" charset="0"/>
              </a:rPr>
              <a:t>Including</a:t>
            </a:r>
            <a:r>
              <a:rPr lang="nb-NO" dirty="0">
                <a:solidFill>
                  <a:srgbClr val="0000FF"/>
                </a:solidFill>
                <a:effectLst/>
                <a:latin typeface="Calibri" pitchFamily="34" charset="0"/>
                <a:cs typeface="Calibri" pitchFamily="34" charset="0"/>
              </a:rPr>
              <a:t> buffers (10.0%) </a:t>
            </a:r>
            <a:r>
              <a:rPr lang="nb-NO" b="1" dirty="0">
                <a:solidFill>
                  <a:srgbClr val="0000FF"/>
                </a:solidFill>
                <a:effectLst/>
                <a:latin typeface="Calibri" pitchFamily="34" charset="0"/>
                <a:cs typeface="Calibri" pitchFamily="34" charset="0"/>
              </a:rPr>
              <a:t>ALL BANKS</a:t>
            </a:r>
            <a:endParaRPr lang="nb-NO" dirty="0">
              <a:solidFill>
                <a:srgbClr val="0000FF"/>
              </a:solidFill>
              <a:effectLst/>
              <a:latin typeface="Calibri" pitchFamily="34" charset="0"/>
              <a:cs typeface="Calibri" pitchFamily="34" charset="0"/>
            </a:endParaRPr>
          </a:p>
          <a:p>
            <a:pPr marL="0" marR="0" indent="0" defTabSz="914400" eaLnBrk="1" fontAlgn="auto" latinLnBrk="0" hangingPunct="1">
              <a:lnSpc>
                <a:spcPct val="100000"/>
              </a:lnSpc>
              <a:spcBef>
                <a:spcPts val="0"/>
              </a:spcBef>
              <a:spcAft>
                <a:spcPts val="0"/>
              </a:spcAft>
              <a:buClrTx/>
              <a:buSzTx/>
              <a:buFontTx/>
              <a:buNone/>
              <a:tabLst/>
              <a:defRPr/>
            </a:pPr>
            <a:endParaRPr lang="nb-NO" dirty="0">
              <a:solidFill>
                <a:srgbClr val="0000FF"/>
              </a:solidFill>
              <a:effectLst/>
              <a:latin typeface="Calibri" pitchFamily="34" charset="0"/>
              <a:cs typeface="Calibri" pitchFamily="34" charset="0"/>
            </a:endParaRPr>
          </a:p>
          <a:p>
            <a:endParaRPr lang="nb-NO" dirty="0">
              <a:effectLst/>
              <a:latin typeface="Calibri" pitchFamily="34" charset="0"/>
              <a:cs typeface="Calibri" pitchFamily="34" charset="0"/>
            </a:endParaRPr>
          </a:p>
          <a:p>
            <a:endParaRPr lang="nb-NO" sz="900" dirty="0">
              <a:effectLst/>
              <a:latin typeface="Calibri" pitchFamily="34" charset="0"/>
              <a:cs typeface="Calibri" pitchFamily="34" charset="0"/>
            </a:endParaRPr>
          </a:p>
          <a:p>
            <a:r>
              <a:rPr lang="nb-NO" dirty="0">
                <a:solidFill>
                  <a:srgbClr val="C00000"/>
                </a:solidFill>
                <a:effectLst/>
                <a:latin typeface="Calibri" pitchFamily="34" charset="0"/>
                <a:cs typeface="Calibri" pitchFamily="34" charset="0"/>
              </a:rPr>
              <a:t>Minimum </a:t>
            </a:r>
            <a:r>
              <a:rPr lang="nb-NO" dirty="0" err="1">
                <a:solidFill>
                  <a:srgbClr val="C00000"/>
                </a:solidFill>
                <a:effectLst/>
                <a:latin typeface="Calibri" pitchFamily="34" charset="0"/>
                <a:cs typeface="Calibri" pitchFamily="34" charset="0"/>
              </a:rPr>
              <a:t>requirement</a:t>
            </a:r>
            <a:r>
              <a:rPr lang="nb-NO" dirty="0">
                <a:solidFill>
                  <a:srgbClr val="C00000"/>
                </a:solidFill>
                <a:effectLst/>
                <a:latin typeface="Calibri" pitchFamily="34" charset="0"/>
                <a:cs typeface="Calibri" pitchFamily="34" charset="0"/>
              </a:rPr>
              <a:t> (</a:t>
            </a:r>
            <a:r>
              <a:rPr lang="nb-NO" baseline="0" dirty="0">
                <a:solidFill>
                  <a:srgbClr val="C00000"/>
                </a:solidFill>
                <a:effectLst/>
                <a:latin typeface="Calibri" pitchFamily="34" charset="0"/>
                <a:cs typeface="Calibri" pitchFamily="34" charset="0"/>
              </a:rPr>
              <a:t>4.5%) </a:t>
            </a:r>
            <a:r>
              <a:rPr lang="nb-NO" b="1" dirty="0">
                <a:solidFill>
                  <a:srgbClr val="C00000"/>
                </a:solidFill>
                <a:effectLst/>
                <a:latin typeface="Calibri" pitchFamily="34" charset="0"/>
                <a:cs typeface="Calibri" pitchFamily="34" charset="0"/>
              </a:rPr>
              <a:t>ALL BANKS</a:t>
            </a:r>
            <a:endParaRPr lang="nb-NO" dirty="0">
              <a:solidFill>
                <a:srgbClr val="C00000"/>
              </a:solidFill>
              <a:effectLst/>
              <a:latin typeface="Calibri" pitchFamily="34" charset="0"/>
              <a:cs typeface="Calibri" pitchFamily="34" charset="0"/>
            </a:endParaRPr>
          </a:p>
        </p:txBody>
      </p:sp>
    </p:spTree>
    <p:extLst>
      <p:ext uri="{BB962C8B-B14F-4D97-AF65-F5344CB8AC3E}">
        <p14:creationId xmlns:p14="http://schemas.microsoft.com/office/powerpoint/2010/main" val="38873319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27</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smtClean="0">
                <a:solidFill>
                  <a:srgbClr val="002060"/>
                </a:solidFill>
                <a:latin typeface="Calibri" pitchFamily="34" charset="0"/>
                <a:cs typeface="Calibri" pitchFamily="34" charset="0"/>
              </a:rPr>
              <a:t>Consultation on risk-weighing </a:t>
            </a:r>
            <a:r>
              <a:rPr lang="en-US" sz="3600" dirty="0" smtClean="0">
                <a:solidFill>
                  <a:srgbClr val="00B0F0"/>
                </a:solidFill>
                <a:latin typeface="Calibri" pitchFamily="34" charset="0"/>
                <a:cs typeface="Calibri" pitchFamily="34" charset="0"/>
              </a:rPr>
              <a:t>(1)</a:t>
            </a:r>
            <a:endParaRPr lang="en-US" sz="3600" dirty="0">
              <a:solidFill>
                <a:srgbClr val="00B0F0"/>
              </a:solidFill>
              <a:latin typeface="Calibri" pitchFamily="34" charset="0"/>
              <a:cs typeface="Calibri" pitchFamily="34" charset="0"/>
            </a:endParaRPr>
          </a:p>
        </p:txBody>
      </p:sp>
      <p:sp>
        <p:nvSpPr>
          <p:cNvPr id="10" name="Rectangle 3"/>
          <p:cNvSpPr txBox="1">
            <a:spLocks noChangeArrowheads="1"/>
          </p:cNvSpPr>
          <p:nvPr/>
        </p:nvSpPr>
        <p:spPr>
          <a:xfrm>
            <a:off x="1133475" y="2134280"/>
            <a:ext cx="7893567" cy="4255887"/>
          </a:xfrm>
          <a:prstGeom prst="rect">
            <a:avLst/>
          </a:prstGeom>
        </p:spPr>
        <p:txBody>
          <a:bodyPr/>
          <a:lstStyle>
            <a:lvl1pPr marL="314325" indent="-314325" algn="l" rtl="0" eaLnBrk="1" fontAlgn="base" hangingPunct="1">
              <a:spcBef>
                <a:spcPct val="20000"/>
              </a:spcBef>
              <a:spcAft>
                <a:spcPct val="0"/>
              </a:spcAft>
              <a:buSzPct val="70000"/>
              <a:buChar char="•"/>
              <a:defRPr>
                <a:solidFill>
                  <a:schemeClr val="tx1"/>
                </a:solidFill>
                <a:latin typeface="+mn-lt"/>
                <a:ea typeface="+mn-ea"/>
                <a:cs typeface="+mn-cs"/>
              </a:defRPr>
            </a:lvl1pPr>
            <a:lvl2pPr marL="666750" indent="-333375" algn="l" rtl="0" eaLnBrk="1" fontAlgn="base" hangingPunct="1">
              <a:spcBef>
                <a:spcPct val="20000"/>
              </a:spcBef>
              <a:spcAft>
                <a:spcPct val="0"/>
              </a:spcAft>
              <a:buSzPct val="70000"/>
              <a:buFont typeface="Wingdings" charset="2"/>
              <a:buChar char="§"/>
              <a:defRPr>
                <a:solidFill>
                  <a:schemeClr val="tx1"/>
                </a:solidFill>
                <a:latin typeface="+mn-lt"/>
              </a:defRPr>
            </a:lvl2pPr>
            <a:lvl3pPr marL="1038225" indent="-352425" algn="l" rtl="0" eaLnBrk="1" fontAlgn="base" hangingPunct="1">
              <a:spcBef>
                <a:spcPct val="20000"/>
              </a:spcBef>
              <a:spcAft>
                <a:spcPct val="0"/>
              </a:spcAft>
              <a:buSzPct val="70000"/>
              <a:buFont typeface="Wingdings" charset="2"/>
              <a:buChar char="§"/>
              <a:defRPr>
                <a:solidFill>
                  <a:schemeClr val="tx1"/>
                </a:solidFill>
                <a:latin typeface="+mn-lt"/>
              </a:defRPr>
            </a:lvl3pPr>
            <a:lvl4pPr marL="1524000" indent="-304800" algn="l" rtl="0" eaLnBrk="1" fontAlgn="base" hangingPunct="1">
              <a:spcBef>
                <a:spcPct val="20000"/>
              </a:spcBef>
              <a:spcAft>
                <a:spcPct val="0"/>
              </a:spcAft>
              <a:buSzPct val="70000"/>
              <a:buFont typeface="Wingdings" charset="2"/>
              <a:buChar char="§"/>
              <a:defRPr>
                <a:solidFill>
                  <a:schemeClr val="tx1"/>
                </a:solidFill>
                <a:latin typeface="+mn-lt"/>
              </a:defRPr>
            </a:lvl4pPr>
            <a:lvl5pPr marL="1847850" indent="-295275" algn="l" rtl="0" eaLnBrk="1" fontAlgn="base" hangingPunct="1">
              <a:spcBef>
                <a:spcPct val="20000"/>
              </a:spcBef>
              <a:spcAft>
                <a:spcPct val="0"/>
              </a:spcAft>
              <a:buSzPct val="70000"/>
              <a:buFont typeface="Wingdings" charset="2"/>
              <a:buChar char="§"/>
              <a:defRPr>
                <a:solidFill>
                  <a:schemeClr val="tx1"/>
                </a:solidFill>
                <a:latin typeface="+mn-lt"/>
              </a:defRPr>
            </a:lvl5pPr>
            <a:lvl6pPr marL="2305050" indent="-295275" algn="l" rtl="0" eaLnBrk="1" fontAlgn="base" hangingPunct="1">
              <a:spcBef>
                <a:spcPct val="20000"/>
              </a:spcBef>
              <a:spcAft>
                <a:spcPct val="0"/>
              </a:spcAft>
              <a:buSzPct val="70000"/>
              <a:buFont typeface="Wingdings" charset="2"/>
              <a:buChar char="§"/>
              <a:defRPr>
                <a:solidFill>
                  <a:schemeClr val="tx1"/>
                </a:solidFill>
                <a:latin typeface="+mn-lt"/>
              </a:defRPr>
            </a:lvl6pPr>
            <a:lvl7pPr marL="2762250" indent="-295275" algn="l" rtl="0" eaLnBrk="1" fontAlgn="base" hangingPunct="1">
              <a:spcBef>
                <a:spcPct val="20000"/>
              </a:spcBef>
              <a:spcAft>
                <a:spcPct val="0"/>
              </a:spcAft>
              <a:buSzPct val="70000"/>
              <a:buFont typeface="Wingdings" charset="2"/>
              <a:buChar char="§"/>
              <a:defRPr>
                <a:solidFill>
                  <a:schemeClr val="tx1"/>
                </a:solidFill>
                <a:latin typeface="+mn-lt"/>
              </a:defRPr>
            </a:lvl7pPr>
            <a:lvl8pPr marL="3219450" indent="-295275" algn="l" rtl="0" eaLnBrk="1" fontAlgn="base" hangingPunct="1">
              <a:spcBef>
                <a:spcPct val="20000"/>
              </a:spcBef>
              <a:spcAft>
                <a:spcPct val="0"/>
              </a:spcAft>
              <a:buSzPct val="70000"/>
              <a:buFont typeface="Wingdings" charset="2"/>
              <a:buChar char="§"/>
              <a:defRPr>
                <a:solidFill>
                  <a:schemeClr val="tx1"/>
                </a:solidFill>
                <a:latin typeface="+mn-lt"/>
              </a:defRPr>
            </a:lvl8pPr>
            <a:lvl9pPr marL="3676650" indent="-295275" algn="l" rtl="0" eaLnBrk="1" fontAlgn="base" hangingPunct="1">
              <a:spcBef>
                <a:spcPct val="20000"/>
              </a:spcBef>
              <a:spcAft>
                <a:spcPct val="0"/>
              </a:spcAft>
              <a:buSzPct val="70000"/>
              <a:buFont typeface="Wingdings" charset="2"/>
              <a:buChar char="§"/>
              <a:defRPr>
                <a:solidFill>
                  <a:schemeClr val="tx1"/>
                </a:solidFill>
                <a:latin typeface="+mn-lt"/>
              </a:defRPr>
            </a:lvl9pPr>
          </a:lstStyle>
          <a:p>
            <a:pPr>
              <a:spcBef>
                <a:spcPts val="0"/>
              </a:spcBef>
              <a:spcAft>
                <a:spcPts val="1200"/>
              </a:spcAft>
            </a:pPr>
            <a:r>
              <a:rPr lang="en-US" sz="2400" dirty="0" smtClean="0">
                <a:latin typeface="Calibri" pitchFamily="34" charset="0"/>
                <a:cs typeface="Calibri" pitchFamily="34" charset="0"/>
              </a:rPr>
              <a:t>December 2012: The Ministry of Finance asked </a:t>
            </a:r>
            <a:r>
              <a:rPr lang="en-US" sz="2400" dirty="0">
                <a:latin typeface="Calibri" pitchFamily="34" charset="0"/>
                <a:cs typeface="Calibri" pitchFamily="34" charset="0"/>
              </a:rPr>
              <a:t>Finanstilsynet to look into possible measures to strengthen IRB banks’ risk weights on residential mortgage </a:t>
            </a:r>
            <a:r>
              <a:rPr lang="en-US" sz="2400" dirty="0" smtClean="0">
                <a:latin typeface="Calibri" pitchFamily="34" charset="0"/>
                <a:cs typeface="Calibri" pitchFamily="34" charset="0"/>
              </a:rPr>
              <a:t>loans.</a:t>
            </a:r>
          </a:p>
          <a:p>
            <a:pPr>
              <a:spcBef>
                <a:spcPts val="0"/>
              </a:spcBef>
              <a:spcAft>
                <a:spcPts val="1200"/>
              </a:spcAft>
            </a:pPr>
            <a:r>
              <a:rPr lang="en-US" sz="2400" dirty="0" smtClean="0">
                <a:latin typeface="Calibri" pitchFamily="34" charset="0"/>
                <a:cs typeface="Calibri" pitchFamily="34" charset="0"/>
              </a:rPr>
              <a:t>4 March 2013: Finanstilsynet submitted its assessment. </a:t>
            </a:r>
            <a:r>
              <a:rPr lang="en-US" sz="2400" dirty="0">
                <a:latin typeface="Calibri" pitchFamily="34" charset="0"/>
                <a:cs typeface="Calibri" pitchFamily="34" charset="0"/>
              </a:rPr>
              <a:t>Based on this, the Ministry prepared draft proposals for </a:t>
            </a:r>
            <a:r>
              <a:rPr lang="en-US" sz="2400" dirty="0" smtClean="0">
                <a:latin typeface="Calibri" pitchFamily="34" charset="0"/>
                <a:cs typeface="Calibri" pitchFamily="34" charset="0"/>
              </a:rPr>
              <a:t>possible </a:t>
            </a:r>
            <a:r>
              <a:rPr lang="en-US" sz="2400" dirty="0">
                <a:latin typeface="Calibri" pitchFamily="34" charset="0"/>
                <a:cs typeface="Calibri" pitchFamily="34" charset="0"/>
              </a:rPr>
              <a:t>alternatives to the </a:t>
            </a:r>
            <a:r>
              <a:rPr lang="en-US" sz="2400" dirty="0" smtClean="0">
                <a:latin typeface="Calibri" pitchFamily="34" charset="0"/>
                <a:cs typeface="Calibri" pitchFamily="34" charset="0"/>
              </a:rPr>
              <a:t>Basel </a:t>
            </a:r>
            <a:r>
              <a:rPr lang="en-US" sz="2400" dirty="0">
                <a:latin typeface="Calibri" pitchFamily="34" charset="0"/>
                <a:cs typeface="Calibri" pitchFamily="34" charset="0"/>
              </a:rPr>
              <a:t>I </a:t>
            </a:r>
            <a:r>
              <a:rPr lang="en-US" sz="2400" dirty="0" smtClean="0">
                <a:latin typeface="Calibri" pitchFamily="34" charset="0"/>
                <a:cs typeface="Calibri" pitchFamily="34" charset="0"/>
              </a:rPr>
              <a:t>floor. </a:t>
            </a:r>
          </a:p>
          <a:p>
            <a:pPr>
              <a:spcBef>
                <a:spcPts val="0"/>
              </a:spcBef>
              <a:spcAft>
                <a:spcPts val="1200"/>
              </a:spcAft>
            </a:pPr>
            <a:r>
              <a:rPr lang="en-US" sz="2400" dirty="0">
                <a:latin typeface="Calibri" pitchFamily="34" charset="0"/>
                <a:cs typeface="Calibri" pitchFamily="34" charset="0"/>
              </a:rPr>
              <a:t>22 March </a:t>
            </a:r>
            <a:r>
              <a:rPr lang="en-US" sz="2400" dirty="0" smtClean="0">
                <a:latin typeface="Calibri" pitchFamily="34" charset="0"/>
                <a:cs typeface="Calibri" pitchFamily="34" charset="0"/>
              </a:rPr>
              <a:t>2013: The Ministry issued a public consultation on the draft proposals (deadline was 31 May 2013).</a:t>
            </a:r>
          </a:p>
          <a:p>
            <a:pPr>
              <a:spcBef>
                <a:spcPts val="0"/>
              </a:spcBef>
              <a:spcAft>
                <a:spcPts val="1200"/>
              </a:spcAft>
            </a:pPr>
            <a:r>
              <a:rPr lang="en-US" sz="2400" dirty="0" smtClean="0">
                <a:latin typeface="Calibri" pitchFamily="34" charset="0"/>
                <a:cs typeface="Calibri" pitchFamily="34" charset="0"/>
              </a:rPr>
              <a:t>Autumn 2013: Follow-up on the drafts and consultation responses.</a:t>
            </a:r>
            <a:endParaRPr lang="nb-NO" sz="2400" dirty="0">
              <a:latin typeface="Calibri" pitchFamily="34" charset="0"/>
              <a:cs typeface="Calibri" pitchFamily="34" charset="0"/>
            </a:endParaRPr>
          </a:p>
        </p:txBody>
      </p:sp>
    </p:spTree>
    <p:extLst>
      <p:ext uri="{BB962C8B-B14F-4D97-AF65-F5344CB8AC3E}">
        <p14:creationId xmlns:p14="http://schemas.microsoft.com/office/powerpoint/2010/main" val="6893443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28</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smtClean="0">
                <a:solidFill>
                  <a:srgbClr val="002060"/>
                </a:solidFill>
                <a:latin typeface="Calibri" pitchFamily="34" charset="0"/>
                <a:cs typeface="Calibri" pitchFamily="34" charset="0"/>
              </a:rPr>
              <a:t>Consultation on risk-weighing </a:t>
            </a:r>
            <a:r>
              <a:rPr lang="en-US" sz="3600" dirty="0" smtClean="0">
                <a:solidFill>
                  <a:srgbClr val="00B0F0"/>
                </a:solidFill>
                <a:latin typeface="Calibri" pitchFamily="34" charset="0"/>
                <a:cs typeface="Calibri" pitchFamily="34" charset="0"/>
              </a:rPr>
              <a:t>(2)</a:t>
            </a:r>
            <a:endParaRPr lang="en-US" sz="3600" dirty="0">
              <a:solidFill>
                <a:srgbClr val="00B0F0"/>
              </a:solidFill>
              <a:latin typeface="Calibri" pitchFamily="34" charset="0"/>
              <a:cs typeface="Calibri" pitchFamily="34" charset="0"/>
            </a:endParaRPr>
          </a:p>
        </p:txBody>
      </p:sp>
      <p:sp>
        <p:nvSpPr>
          <p:cNvPr id="10" name="Rectangle 3"/>
          <p:cNvSpPr txBox="1">
            <a:spLocks noChangeArrowheads="1"/>
          </p:cNvSpPr>
          <p:nvPr/>
        </p:nvSpPr>
        <p:spPr>
          <a:xfrm>
            <a:off x="1133475" y="2134280"/>
            <a:ext cx="7821339" cy="4009345"/>
          </a:xfrm>
          <a:prstGeom prst="rect">
            <a:avLst/>
          </a:prstGeom>
        </p:spPr>
        <p:txBody>
          <a:bodyPr/>
          <a:lstStyle>
            <a:lvl1pPr marL="314325" indent="-314325" algn="l" rtl="0" eaLnBrk="1" fontAlgn="base" hangingPunct="1">
              <a:spcBef>
                <a:spcPct val="20000"/>
              </a:spcBef>
              <a:spcAft>
                <a:spcPct val="0"/>
              </a:spcAft>
              <a:buSzPct val="70000"/>
              <a:buChar char="•"/>
              <a:defRPr>
                <a:solidFill>
                  <a:schemeClr val="tx1"/>
                </a:solidFill>
                <a:latin typeface="+mn-lt"/>
                <a:ea typeface="+mn-ea"/>
                <a:cs typeface="+mn-cs"/>
              </a:defRPr>
            </a:lvl1pPr>
            <a:lvl2pPr marL="666750" indent="-333375" algn="l" rtl="0" eaLnBrk="1" fontAlgn="base" hangingPunct="1">
              <a:spcBef>
                <a:spcPct val="20000"/>
              </a:spcBef>
              <a:spcAft>
                <a:spcPct val="0"/>
              </a:spcAft>
              <a:buSzPct val="70000"/>
              <a:buFont typeface="Wingdings" charset="2"/>
              <a:buChar char="§"/>
              <a:defRPr>
                <a:solidFill>
                  <a:schemeClr val="tx1"/>
                </a:solidFill>
                <a:latin typeface="+mn-lt"/>
              </a:defRPr>
            </a:lvl2pPr>
            <a:lvl3pPr marL="1038225" indent="-352425" algn="l" rtl="0" eaLnBrk="1" fontAlgn="base" hangingPunct="1">
              <a:spcBef>
                <a:spcPct val="20000"/>
              </a:spcBef>
              <a:spcAft>
                <a:spcPct val="0"/>
              </a:spcAft>
              <a:buSzPct val="70000"/>
              <a:buFont typeface="Wingdings" charset="2"/>
              <a:buChar char="§"/>
              <a:defRPr>
                <a:solidFill>
                  <a:schemeClr val="tx1"/>
                </a:solidFill>
                <a:latin typeface="+mn-lt"/>
              </a:defRPr>
            </a:lvl3pPr>
            <a:lvl4pPr marL="1524000" indent="-304800" algn="l" rtl="0" eaLnBrk="1" fontAlgn="base" hangingPunct="1">
              <a:spcBef>
                <a:spcPct val="20000"/>
              </a:spcBef>
              <a:spcAft>
                <a:spcPct val="0"/>
              </a:spcAft>
              <a:buSzPct val="70000"/>
              <a:buFont typeface="Wingdings" charset="2"/>
              <a:buChar char="§"/>
              <a:defRPr>
                <a:solidFill>
                  <a:schemeClr val="tx1"/>
                </a:solidFill>
                <a:latin typeface="+mn-lt"/>
              </a:defRPr>
            </a:lvl4pPr>
            <a:lvl5pPr marL="1847850" indent="-295275" algn="l" rtl="0" eaLnBrk="1" fontAlgn="base" hangingPunct="1">
              <a:spcBef>
                <a:spcPct val="20000"/>
              </a:spcBef>
              <a:spcAft>
                <a:spcPct val="0"/>
              </a:spcAft>
              <a:buSzPct val="70000"/>
              <a:buFont typeface="Wingdings" charset="2"/>
              <a:buChar char="§"/>
              <a:defRPr>
                <a:solidFill>
                  <a:schemeClr val="tx1"/>
                </a:solidFill>
                <a:latin typeface="+mn-lt"/>
              </a:defRPr>
            </a:lvl5pPr>
            <a:lvl6pPr marL="2305050" indent="-295275" algn="l" rtl="0" eaLnBrk="1" fontAlgn="base" hangingPunct="1">
              <a:spcBef>
                <a:spcPct val="20000"/>
              </a:spcBef>
              <a:spcAft>
                <a:spcPct val="0"/>
              </a:spcAft>
              <a:buSzPct val="70000"/>
              <a:buFont typeface="Wingdings" charset="2"/>
              <a:buChar char="§"/>
              <a:defRPr>
                <a:solidFill>
                  <a:schemeClr val="tx1"/>
                </a:solidFill>
                <a:latin typeface="+mn-lt"/>
              </a:defRPr>
            </a:lvl6pPr>
            <a:lvl7pPr marL="2762250" indent="-295275" algn="l" rtl="0" eaLnBrk="1" fontAlgn="base" hangingPunct="1">
              <a:spcBef>
                <a:spcPct val="20000"/>
              </a:spcBef>
              <a:spcAft>
                <a:spcPct val="0"/>
              </a:spcAft>
              <a:buSzPct val="70000"/>
              <a:buFont typeface="Wingdings" charset="2"/>
              <a:buChar char="§"/>
              <a:defRPr>
                <a:solidFill>
                  <a:schemeClr val="tx1"/>
                </a:solidFill>
                <a:latin typeface="+mn-lt"/>
              </a:defRPr>
            </a:lvl7pPr>
            <a:lvl8pPr marL="3219450" indent="-295275" algn="l" rtl="0" eaLnBrk="1" fontAlgn="base" hangingPunct="1">
              <a:spcBef>
                <a:spcPct val="20000"/>
              </a:spcBef>
              <a:spcAft>
                <a:spcPct val="0"/>
              </a:spcAft>
              <a:buSzPct val="70000"/>
              <a:buFont typeface="Wingdings" charset="2"/>
              <a:buChar char="§"/>
              <a:defRPr>
                <a:solidFill>
                  <a:schemeClr val="tx1"/>
                </a:solidFill>
                <a:latin typeface="+mn-lt"/>
              </a:defRPr>
            </a:lvl8pPr>
            <a:lvl9pPr marL="3676650" indent="-295275" algn="l" rtl="0" eaLnBrk="1" fontAlgn="base" hangingPunct="1">
              <a:spcBef>
                <a:spcPct val="20000"/>
              </a:spcBef>
              <a:spcAft>
                <a:spcPct val="0"/>
              </a:spcAft>
              <a:buSzPct val="70000"/>
              <a:buFont typeface="Wingdings" charset="2"/>
              <a:buChar char="§"/>
              <a:defRPr>
                <a:solidFill>
                  <a:schemeClr val="tx1"/>
                </a:solidFill>
                <a:latin typeface="+mn-lt"/>
              </a:defRPr>
            </a:lvl9pPr>
          </a:lstStyle>
          <a:p>
            <a:pPr>
              <a:spcBef>
                <a:spcPts val="1800"/>
              </a:spcBef>
            </a:pPr>
            <a:r>
              <a:rPr lang="en-US" sz="2400" dirty="0" smtClean="0">
                <a:latin typeface="Calibri" pitchFamily="34" charset="0"/>
                <a:cs typeface="Calibri" pitchFamily="34" charset="0"/>
              </a:rPr>
              <a:t>Four possible alternatives to the Basel I floor:</a:t>
            </a:r>
          </a:p>
          <a:p>
            <a:pPr marL="790575" lvl="1" indent="-457200">
              <a:spcBef>
                <a:spcPts val="1800"/>
              </a:spcBef>
              <a:buFont typeface="+mj-lt"/>
              <a:buAutoNum type="arabicParenR"/>
            </a:pPr>
            <a:r>
              <a:rPr lang="en-US" dirty="0" smtClean="0">
                <a:latin typeface="Calibri" pitchFamily="34" charset="0"/>
                <a:cs typeface="Calibri" pitchFamily="34" charset="0"/>
              </a:rPr>
              <a:t>The </a:t>
            </a:r>
            <a:r>
              <a:rPr lang="en-US" dirty="0" err="1">
                <a:latin typeface="Calibri" pitchFamily="34" charset="0"/>
                <a:cs typeface="Calibri" pitchFamily="34" charset="0"/>
              </a:rPr>
              <a:t>standardised</a:t>
            </a:r>
            <a:r>
              <a:rPr lang="en-US" dirty="0">
                <a:latin typeface="Calibri" pitchFamily="34" charset="0"/>
                <a:cs typeface="Calibri" pitchFamily="34" charset="0"/>
              </a:rPr>
              <a:t> approach risk </a:t>
            </a:r>
            <a:r>
              <a:rPr lang="en-US" dirty="0" smtClean="0">
                <a:latin typeface="Calibri" pitchFamily="34" charset="0"/>
                <a:cs typeface="Calibri" pitchFamily="34" charset="0"/>
              </a:rPr>
              <a:t>weight as </a:t>
            </a:r>
            <a:r>
              <a:rPr lang="en-US" dirty="0">
                <a:latin typeface="Calibri" pitchFamily="34" charset="0"/>
                <a:cs typeface="Calibri" pitchFamily="34" charset="0"/>
              </a:rPr>
              <a:t>a </a:t>
            </a:r>
            <a:r>
              <a:rPr lang="en-US" u="sng" dirty="0">
                <a:latin typeface="Calibri" pitchFamily="34" charset="0"/>
                <a:cs typeface="Calibri" pitchFamily="34" charset="0"/>
              </a:rPr>
              <a:t>risk weight floor</a:t>
            </a:r>
            <a:r>
              <a:rPr lang="en-US" dirty="0" smtClean="0">
                <a:latin typeface="Calibri" pitchFamily="34" charset="0"/>
                <a:cs typeface="Calibri" pitchFamily="34" charset="0"/>
              </a:rPr>
              <a:t>, </a:t>
            </a:r>
            <a:br>
              <a:rPr lang="en-US" dirty="0" smtClean="0">
                <a:latin typeface="Calibri" pitchFamily="34" charset="0"/>
                <a:cs typeface="Calibri" pitchFamily="34" charset="0"/>
              </a:rPr>
            </a:br>
            <a:r>
              <a:rPr lang="en-US" dirty="0" smtClean="0">
                <a:latin typeface="Calibri" pitchFamily="34" charset="0"/>
                <a:cs typeface="Calibri" pitchFamily="34" charset="0"/>
              </a:rPr>
              <a:t>i.e. 35 </a:t>
            </a:r>
            <a:r>
              <a:rPr lang="en-US" dirty="0">
                <a:latin typeface="Calibri" pitchFamily="34" charset="0"/>
                <a:cs typeface="Calibri" pitchFamily="34" charset="0"/>
              </a:rPr>
              <a:t>per cent for most residential </a:t>
            </a:r>
            <a:r>
              <a:rPr lang="en-US" dirty="0" smtClean="0">
                <a:latin typeface="Calibri" pitchFamily="34" charset="0"/>
                <a:cs typeface="Calibri" pitchFamily="34" charset="0"/>
              </a:rPr>
              <a:t>mortgages.</a:t>
            </a:r>
            <a:endParaRPr lang="en-US" dirty="0">
              <a:latin typeface="Calibri" pitchFamily="34" charset="0"/>
              <a:cs typeface="Calibri" pitchFamily="34" charset="0"/>
            </a:endParaRPr>
          </a:p>
          <a:p>
            <a:pPr marL="790575" lvl="1" indent="-457200">
              <a:spcBef>
                <a:spcPts val="1800"/>
              </a:spcBef>
              <a:buFont typeface="+mj-lt"/>
              <a:buAutoNum type="arabicParenR"/>
            </a:pPr>
            <a:r>
              <a:rPr lang="en-US" u="sng" dirty="0" smtClean="0">
                <a:latin typeface="Calibri" pitchFamily="34" charset="0"/>
                <a:cs typeface="Calibri" pitchFamily="34" charset="0"/>
              </a:rPr>
              <a:t>LGD </a:t>
            </a:r>
            <a:r>
              <a:rPr lang="en-US" u="sng" dirty="0">
                <a:latin typeface="Calibri" pitchFamily="34" charset="0"/>
                <a:cs typeface="Calibri" pitchFamily="34" charset="0"/>
              </a:rPr>
              <a:t>floor</a:t>
            </a:r>
            <a:r>
              <a:rPr lang="en-US" dirty="0">
                <a:latin typeface="Calibri" pitchFamily="34" charset="0"/>
                <a:cs typeface="Calibri" pitchFamily="34" charset="0"/>
              </a:rPr>
              <a:t> of 20 per cent.</a:t>
            </a:r>
          </a:p>
          <a:p>
            <a:pPr marL="790575" lvl="1" indent="-457200">
              <a:spcBef>
                <a:spcPts val="1800"/>
              </a:spcBef>
              <a:buFont typeface="+mj-lt"/>
              <a:buAutoNum type="arabicParenR"/>
            </a:pPr>
            <a:r>
              <a:rPr lang="en-US" dirty="0">
                <a:latin typeface="Calibri" pitchFamily="34" charset="0"/>
                <a:cs typeface="Calibri" pitchFamily="34" charset="0"/>
              </a:rPr>
              <a:t>Use of a </a:t>
            </a:r>
            <a:r>
              <a:rPr lang="en-US" u="sng" dirty="0">
                <a:latin typeface="Calibri" pitchFamily="34" charset="0"/>
                <a:cs typeface="Calibri" pitchFamily="34" charset="0"/>
              </a:rPr>
              <a:t>multiplier</a:t>
            </a:r>
            <a:r>
              <a:rPr lang="en-US" dirty="0">
                <a:latin typeface="Calibri" pitchFamily="34" charset="0"/>
                <a:cs typeface="Calibri" pitchFamily="34" charset="0"/>
              </a:rPr>
              <a:t> </a:t>
            </a:r>
            <a:r>
              <a:rPr lang="en-US" dirty="0" smtClean="0">
                <a:latin typeface="Calibri" pitchFamily="34" charset="0"/>
                <a:cs typeface="Calibri" pitchFamily="34" charset="0"/>
              </a:rPr>
              <a:t>of 2 on </a:t>
            </a:r>
            <a:r>
              <a:rPr lang="en-US" dirty="0">
                <a:latin typeface="Calibri" pitchFamily="34" charset="0"/>
                <a:cs typeface="Calibri" pitchFamily="34" charset="0"/>
              </a:rPr>
              <a:t>IRB risk </a:t>
            </a:r>
            <a:r>
              <a:rPr lang="en-US" dirty="0" smtClean="0">
                <a:latin typeface="Calibri" pitchFamily="34" charset="0"/>
                <a:cs typeface="Calibri" pitchFamily="34" charset="0"/>
              </a:rPr>
              <a:t>weights.</a:t>
            </a:r>
            <a:endParaRPr lang="en-US" dirty="0">
              <a:latin typeface="Calibri" pitchFamily="34" charset="0"/>
              <a:cs typeface="Calibri" pitchFamily="34" charset="0"/>
            </a:endParaRPr>
          </a:p>
          <a:p>
            <a:pPr marL="790575" lvl="1" indent="-457200">
              <a:spcBef>
                <a:spcPts val="1800"/>
              </a:spcBef>
              <a:buFont typeface="+mj-lt"/>
              <a:buAutoNum type="arabicParenR"/>
            </a:pPr>
            <a:r>
              <a:rPr lang="en-US" u="sng" dirty="0" smtClean="0">
                <a:latin typeface="Calibri" pitchFamily="34" charset="0"/>
                <a:cs typeface="Calibri" pitchFamily="34" charset="0"/>
              </a:rPr>
              <a:t>Risk </a:t>
            </a:r>
            <a:r>
              <a:rPr lang="en-US" u="sng" dirty="0">
                <a:latin typeface="Calibri" pitchFamily="34" charset="0"/>
                <a:cs typeface="Calibri" pitchFamily="34" charset="0"/>
              </a:rPr>
              <a:t>weight </a:t>
            </a:r>
            <a:r>
              <a:rPr lang="en-US" u="sng" dirty="0" smtClean="0">
                <a:latin typeface="Calibri" pitchFamily="34" charset="0"/>
                <a:cs typeface="Calibri" pitchFamily="34" charset="0"/>
              </a:rPr>
              <a:t>floor</a:t>
            </a:r>
            <a:r>
              <a:rPr lang="en-US" dirty="0" smtClean="0">
                <a:latin typeface="Calibri" pitchFamily="34" charset="0"/>
                <a:cs typeface="Calibri" pitchFamily="34" charset="0"/>
              </a:rPr>
              <a:t> of </a:t>
            </a:r>
            <a:r>
              <a:rPr lang="en-US" dirty="0">
                <a:latin typeface="Calibri" pitchFamily="34" charset="0"/>
                <a:cs typeface="Calibri" pitchFamily="34" charset="0"/>
              </a:rPr>
              <a:t>25 per cent for most residential mortgages.</a:t>
            </a:r>
            <a:endParaRPr lang="nb-NO" dirty="0">
              <a:latin typeface="Calibri" pitchFamily="34" charset="0"/>
              <a:cs typeface="Calibri" pitchFamily="34" charset="0"/>
            </a:endParaRPr>
          </a:p>
        </p:txBody>
      </p:sp>
    </p:spTree>
    <p:extLst>
      <p:ext uri="{BB962C8B-B14F-4D97-AF65-F5344CB8AC3E}">
        <p14:creationId xmlns:p14="http://schemas.microsoft.com/office/powerpoint/2010/main" val="4495989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29</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smtClean="0">
                <a:solidFill>
                  <a:srgbClr val="002060"/>
                </a:solidFill>
                <a:latin typeface="Calibri" pitchFamily="34" charset="0"/>
                <a:cs typeface="Calibri" pitchFamily="34" charset="0"/>
              </a:rPr>
              <a:t>“Actual” risk-weights </a:t>
            </a:r>
            <a:r>
              <a:rPr lang="en-US" sz="3600" dirty="0">
                <a:solidFill>
                  <a:srgbClr val="002060"/>
                </a:solidFill>
                <a:latin typeface="Calibri" pitchFamily="34" charset="0"/>
                <a:cs typeface="Calibri" pitchFamily="34" charset="0"/>
              </a:rPr>
              <a:t>on </a:t>
            </a:r>
            <a:r>
              <a:rPr lang="en-US" sz="3600" dirty="0" smtClean="0">
                <a:solidFill>
                  <a:srgbClr val="002060"/>
                </a:solidFill>
                <a:latin typeface="Calibri" pitchFamily="34" charset="0"/>
                <a:cs typeface="Calibri" pitchFamily="34" charset="0"/>
              </a:rPr>
              <a:t>mortgages</a:t>
            </a:r>
            <a:endParaRPr lang="en-US" sz="3600" dirty="0">
              <a:solidFill>
                <a:srgbClr val="00B0F0"/>
              </a:solidFill>
              <a:latin typeface="Calibri" pitchFamily="34" charset="0"/>
              <a:cs typeface="Calibri" pitchFamily="34" charset="0"/>
            </a:endParaRPr>
          </a:p>
        </p:txBody>
      </p:sp>
      <p:sp>
        <p:nvSpPr>
          <p:cNvPr id="9" name="TekstSylinder 8"/>
          <p:cNvSpPr txBox="1"/>
          <p:nvPr/>
        </p:nvSpPr>
        <p:spPr>
          <a:xfrm>
            <a:off x="1066509" y="6451185"/>
            <a:ext cx="5675593" cy="338554"/>
          </a:xfrm>
          <a:prstGeom prst="rect">
            <a:avLst/>
          </a:prstGeom>
          <a:noFill/>
        </p:spPr>
        <p:txBody>
          <a:bodyPr wrap="none" rtlCol="0">
            <a:spAutoFit/>
          </a:bodyPr>
          <a:lstStyle/>
          <a:p>
            <a:r>
              <a:rPr lang="en-US" sz="1600" dirty="0" smtClean="0">
                <a:solidFill>
                  <a:schemeClr val="bg1"/>
                </a:solidFill>
                <a:latin typeface="Calibri" pitchFamily="34" charset="0"/>
                <a:cs typeface="Calibri" pitchFamily="34" charset="0"/>
              </a:rPr>
              <a:t>Source: Financial Supervisory Authority of Norway (Finanstilsynet)</a:t>
            </a:r>
            <a:endParaRPr lang="en-US" sz="1600" dirty="0">
              <a:solidFill>
                <a:schemeClr val="bg1"/>
              </a:solidFill>
              <a:latin typeface="Calibri" pitchFamily="34" charset="0"/>
              <a:cs typeface="Calibri" pitchFamily="34" charset="0"/>
            </a:endParaRPr>
          </a:p>
        </p:txBody>
      </p:sp>
      <p:sp>
        <p:nvSpPr>
          <p:cNvPr id="12" name="TekstSylinder 11"/>
          <p:cNvSpPr txBox="1"/>
          <p:nvPr/>
        </p:nvSpPr>
        <p:spPr>
          <a:xfrm>
            <a:off x="706438" y="5906145"/>
            <a:ext cx="8434387" cy="338554"/>
          </a:xfrm>
          <a:prstGeom prst="rect">
            <a:avLst/>
          </a:prstGeom>
          <a:noFill/>
        </p:spPr>
        <p:txBody>
          <a:bodyPr wrap="square" rtlCol="0">
            <a:spAutoFit/>
          </a:bodyPr>
          <a:lstStyle/>
          <a:p>
            <a:pPr algn="ctr"/>
            <a:r>
              <a:rPr lang="en-US" sz="1600" dirty="0" smtClean="0">
                <a:solidFill>
                  <a:srgbClr val="002060"/>
                </a:solidFill>
                <a:latin typeface="Calibri" pitchFamily="34" charset="0"/>
                <a:cs typeface="Calibri" pitchFamily="34" charset="0"/>
              </a:rPr>
              <a:t>Average </a:t>
            </a:r>
            <a:r>
              <a:rPr lang="en-US" sz="1600" dirty="0">
                <a:solidFill>
                  <a:srgbClr val="002060"/>
                </a:solidFill>
                <a:latin typeface="Calibri" pitchFamily="34" charset="0"/>
                <a:cs typeface="Calibri" pitchFamily="34" charset="0"/>
              </a:rPr>
              <a:t>IRB risk weights for residential mortgage </a:t>
            </a:r>
            <a:r>
              <a:rPr lang="en-US" sz="1600" dirty="0" smtClean="0">
                <a:solidFill>
                  <a:srgbClr val="002060"/>
                </a:solidFill>
                <a:latin typeface="Calibri" pitchFamily="34" charset="0"/>
                <a:cs typeface="Calibri" pitchFamily="34" charset="0"/>
              </a:rPr>
              <a:t>loans in Norwegian IRB banks. Per year-end 2012.</a:t>
            </a:r>
            <a:endParaRPr lang="en-US" sz="1600" dirty="0">
              <a:solidFill>
                <a:srgbClr val="002060"/>
              </a:solidFill>
              <a:latin typeface="Calibri" pitchFamily="34" charset="0"/>
              <a:cs typeface="Calibri" pitchFamily="34" charset="0"/>
            </a:endParaRPr>
          </a:p>
        </p:txBody>
      </p:sp>
      <p:graphicFrame>
        <p:nvGraphicFramePr>
          <p:cNvPr id="10" name="Diagram 9"/>
          <p:cNvGraphicFramePr>
            <a:graphicFrameLocks/>
          </p:cNvGraphicFramePr>
          <p:nvPr>
            <p:extLst>
              <p:ext uri="{D42A27DB-BD31-4B8C-83A1-F6EECF244321}">
                <p14:modId xmlns:p14="http://schemas.microsoft.com/office/powerpoint/2010/main" val="148238909"/>
              </p:ext>
            </p:extLst>
          </p:nvPr>
        </p:nvGraphicFramePr>
        <p:xfrm>
          <a:off x="1158875" y="2062716"/>
          <a:ext cx="7549190" cy="401270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82019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3</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8"/>
            <a:ext cx="7330032" cy="4819339"/>
          </a:xfrm>
          <a:prstGeom prst="rect">
            <a:avLst/>
          </a:prstGeom>
        </p:spPr>
        <p:txBody>
          <a:bodyPr anchor="ct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4800" b="1" dirty="0" smtClean="0">
                <a:solidFill>
                  <a:srgbClr val="002060"/>
                </a:solidFill>
                <a:latin typeface="Calibri" pitchFamily="34" charset="0"/>
                <a:cs typeface="Calibri" pitchFamily="34" charset="0"/>
              </a:rPr>
              <a:t>1</a:t>
            </a:r>
          </a:p>
          <a:p>
            <a:r>
              <a:rPr lang="en-US" sz="4000" dirty="0" smtClean="0">
                <a:solidFill>
                  <a:srgbClr val="002060"/>
                </a:solidFill>
                <a:latin typeface="Calibri" pitchFamily="34" charset="0"/>
                <a:cs typeface="Calibri" pitchFamily="34" charset="0"/>
              </a:rPr>
              <a:t>Overview </a:t>
            </a:r>
            <a:r>
              <a:rPr lang="en-US" sz="4000" dirty="0">
                <a:solidFill>
                  <a:srgbClr val="002060"/>
                </a:solidFill>
                <a:latin typeface="Calibri" pitchFamily="34" charset="0"/>
                <a:cs typeface="Calibri" pitchFamily="34" charset="0"/>
              </a:rPr>
              <a:t>of the Norwegian banking sector</a:t>
            </a:r>
          </a:p>
        </p:txBody>
      </p:sp>
    </p:spTree>
    <p:extLst>
      <p:ext uri="{BB962C8B-B14F-4D97-AF65-F5344CB8AC3E}">
        <p14:creationId xmlns:p14="http://schemas.microsoft.com/office/powerpoint/2010/main" val="9774026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30</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a:solidFill>
                  <a:srgbClr val="002060"/>
                </a:solidFill>
                <a:latin typeface="Calibri" pitchFamily="34" charset="0"/>
                <a:cs typeface="Calibri" pitchFamily="34" charset="0"/>
              </a:rPr>
              <a:t>Capital requirements and risk weights</a:t>
            </a:r>
          </a:p>
        </p:txBody>
      </p:sp>
      <p:graphicFrame>
        <p:nvGraphicFramePr>
          <p:cNvPr id="4" name="Tabell 3"/>
          <p:cNvGraphicFramePr>
            <a:graphicFrameLocks noGrp="1"/>
          </p:cNvGraphicFramePr>
          <p:nvPr>
            <p:extLst>
              <p:ext uri="{D42A27DB-BD31-4B8C-83A1-F6EECF244321}">
                <p14:modId xmlns:p14="http://schemas.microsoft.com/office/powerpoint/2010/main" val="2183553001"/>
              </p:ext>
            </p:extLst>
          </p:nvPr>
        </p:nvGraphicFramePr>
        <p:xfrm>
          <a:off x="1300713" y="2300768"/>
          <a:ext cx="7433714" cy="1483360"/>
        </p:xfrm>
        <a:graphic>
          <a:graphicData uri="http://schemas.openxmlformats.org/drawingml/2006/table">
            <a:tbl>
              <a:tblPr firstRow="1" bandRow="1">
                <a:tableStyleId>{2D5ABB26-0587-4C30-8999-92F81FD0307C}</a:tableStyleId>
              </a:tblPr>
              <a:tblGrid>
                <a:gridCol w="924892"/>
                <a:gridCol w="917593"/>
                <a:gridCol w="917593"/>
                <a:gridCol w="917593"/>
                <a:gridCol w="917593"/>
                <a:gridCol w="2838450"/>
              </a:tblGrid>
              <a:tr h="370840">
                <a:tc>
                  <a:txBody>
                    <a:bodyPr/>
                    <a:lstStyle/>
                    <a:p>
                      <a:endParaRPr lang="en-US" sz="1400" noProof="0" dirty="0">
                        <a:latin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noProof="0" dirty="0" smtClean="0">
                          <a:latin typeface="Calibri" pitchFamily="34" charset="0"/>
                          <a:cs typeface="Calibri" pitchFamily="34" charset="0"/>
                        </a:rPr>
                        <a:t>CET1 requirement for larger/systemic banks</a:t>
                      </a:r>
                    </a:p>
                  </a:txBody>
                  <a:tcP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400" b="1" noProof="0" dirty="0">
                        <a:latin typeface="Calibri" pitchFamily="34" charset="0"/>
                        <a:cs typeface="Calibri" pitchFamily="34" charset="0"/>
                      </a:endParaRPr>
                    </a:p>
                  </a:txBody>
                  <a:tcP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b-NO"/>
                    </a:p>
                  </a:txBody>
                  <a:tcPr/>
                </a:tc>
                <a:tc hMerge="1">
                  <a:txBody>
                    <a:bodyPr/>
                    <a:lstStyle/>
                    <a:p>
                      <a:endParaRPr lang="nb-NO"/>
                    </a:p>
                  </a:txBody>
                  <a:tcPr/>
                </a:tc>
                <a:tc>
                  <a:txBody>
                    <a:bodyPr/>
                    <a:lstStyle/>
                    <a:p>
                      <a:r>
                        <a:rPr lang="en-US" sz="1400" b="1" noProof="0" dirty="0" smtClean="0">
                          <a:latin typeface="Calibri" pitchFamily="34" charset="0"/>
                          <a:cs typeface="Calibri" pitchFamily="34" charset="0"/>
                        </a:rPr>
                        <a:t>Risk weighs on mortgages (IRB)</a:t>
                      </a:r>
                      <a:endParaRPr lang="en-US" sz="1400" b="1" noProof="0" dirty="0">
                        <a:latin typeface="Calibri" pitchFamily="34" charset="0"/>
                        <a:cs typeface="Calibri" pitchFamily="34" charset="0"/>
                      </a:endParaRPr>
                    </a:p>
                  </a:txBody>
                  <a:tcP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en-US" sz="1400" noProof="0" dirty="0">
                        <a:latin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b="1" noProof="0" dirty="0" smtClean="0">
                          <a:latin typeface="Calibri" pitchFamily="34" charset="0"/>
                          <a:cs typeface="Calibri" pitchFamily="34" charset="0"/>
                        </a:rPr>
                        <a:t>2013</a:t>
                      </a:r>
                      <a:endParaRPr lang="en-US" sz="1400" b="1" noProof="0" dirty="0">
                        <a:latin typeface="Calibri" pitchFamily="34" charset="0"/>
                        <a:cs typeface="Calibri" pitchFamily="34" charset="0"/>
                      </a:endParaRPr>
                    </a:p>
                  </a:txBody>
                  <a:tcP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b="1" noProof="0" dirty="0" smtClean="0">
                          <a:latin typeface="Calibri" pitchFamily="34" charset="0"/>
                          <a:cs typeface="Calibri" pitchFamily="34" charset="0"/>
                        </a:rPr>
                        <a:t>2014</a:t>
                      </a:r>
                      <a:endParaRPr lang="en-US" sz="1400" b="1" noProof="0" dirty="0">
                        <a:latin typeface="Calibri" pitchFamily="34" charset="0"/>
                        <a:cs typeface="Calibri" pitchFamily="34" charset="0"/>
                      </a:endParaRPr>
                    </a:p>
                  </a:txBody>
                  <a:tcP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b="1" noProof="0" dirty="0" smtClean="0">
                          <a:latin typeface="Calibri" pitchFamily="34" charset="0"/>
                          <a:cs typeface="Calibri" pitchFamily="34" charset="0"/>
                        </a:rPr>
                        <a:t>2015</a:t>
                      </a:r>
                      <a:endParaRPr lang="en-US" sz="1400" b="1" noProof="0" dirty="0">
                        <a:latin typeface="Calibri" pitchFamily="34" charset="0"/>
                        <a:cs typeface="Calibri" pitchFamily="34" charset="0"/>
                      </a:endParaRPr>
                    </a:p>
                  </a:txBody>
                  <a:tcP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b="1" noProof="0" dirty="0" smtClean="0">
                          <a:latin typeface="Calibri" pitchFamily="34" charset="0"/>
                          <a:cs typeface="Calibri" pitchFamily="34" charset="0"/>
                        </a:rPr>
                        <a:t>2016</a:t>
                      </a:r>
                      <a:endParaRPr lang="en-US" sz="1400" b="1" noProof="0" dirty="0">
                        <a:latin typeface="Calibri" pitchFamily="34" charset="0"/>
                        <a:cs typeface="Calibri" pitchFamily="34" charset="0"/>
                      </a:endParaRPr>
                    </a:p>
                  </a:txBody>
                  <a:tcP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b="1" noProof="0" dirty="0">
                        <a:latin typeface="Calibri" pitchFamily="34" charset="0"/>
                        <a:cs typeface="Calibri" pitchFamily="34" charset="0"/>
                      </a:endParaRPr>
                    </a:p>
                  </a:txBody>
                  <a:tcP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en-US" sz="1400" noProof="0" dirty="0">
                        <a:latin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noProof="0" dirty="0" smtClean="0">
                          <a:latin typeface="Calibri" pitchFamily="34" charset="0"/>
                          <a:cs typeface="Calibri" pitchFamily="34" charset="0"/>
                        </a:rPr>
                        <a:t>9%</a:t>
                      </a:r>
                      <a:endParaRPr lang="en-US" sz="1400" noProof="0" dirty="0">
                        <a:latin typeface="Calibri" pitchFamily="34" charset="0"/>
                        <a:cs typeface="Calibri" pitchFamily="34" charset="0"/>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noProof="0" dirty="0" smtClean="0">
                          <a:latin typeface="Calibri" pitchFamily="34" charset="0"/>
                          <a:cs typeface="Calibri" pitchFamily="34" charset="0"/>
                        </a:rPr>
                        <a:t>10%</a:t>
                      </a:r>
                      <a:endParaRPr lang="en-US" sz="1400" noProof="0" dirty="0">
                        <a:latin typeface="Calibri" pitchFamily="34" charset="0"/>
                        <a:cs typeface="Calibri" pitchFamily="34" charset="0"/>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noProof="0" dirty="0" smtClean="0">
                          <a:latin typeface="Calibri" pitchFamily="34" charset="0"/>
                          <a:cs typeface="Calibri" pitchFamily="34" charset="0"/>
                        </a:rPr>
                        <a:t>11%</a:t>
                      </a:r>
                      <a:endParaRPr lang="en-US" sz="1400" noProof="0" dirty="0">
                        <a:latin typeface="Calibri" pitchFamily="34" charset="0"/>
                        <a:cs typeface="Calibri" pitchFamily="34" charset="0"/>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noProof="0" dirty="0" smtClean="0">
                          <a:latin typeface="Calibri" pitchFamily="34" charset="0"/>
                          <a:cs typeface="Calibri" pitchFamily="34" charset="0"/>
                        </a:rPr>
                        <a:t>12%</a:t>
                      </a:r>
                      <a:endParaRPr lang="en-US" sz="1400" noProof="0" dirty="0">
                        <a:latin typeface="Calibri" pitchFamily="34" charset="0"/>
                        <a:cs typeface="Calibri" pitchFamily="34" charset="0"/>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noProof="0" dirty="0" smtClean="0">
                          <a:latin typeface="Calibri" pitchFamily="34" charset="0"/>
                          <a:cs typeface="Calibri" pitchFamily="34" charset="0"/>
                        </a:rPr>
                        <a:t>Basel I floor*</a:t>
                      </a:r>
                      <a:endParaRPr lang="en-US" sz="1400" noProof="0" dirty="0">
                        <a:latin typeface="Calibri" pitchFamily="34" charset="0"/>
                        <a:cs typeface="Calibri" pitchFamily="34" charset="0"/>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en-US" sz="1400" noProof="0" dirty="0">
                        <a:latin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noProof="0" dirty="0" smtClean="0">
                          <a:latin typeface="Calibri" pitchFamily="34" charset="0"/>
                          <a:cs typeface="Calibri" pitchFamily="34" charset="0"/>
                        </a:rPr>
                        <a:t>10%</a:t>
                      </a:r>
                      <a:endParaRPr lang="en-US" sz="1400" noProof="0" dirty="0">
                        <a:latin typeface="Calibri" pitchFamily="34" charset="0"/>
                        <a:cs typeface="Calibri" pitchFamily="34" charset="0"/>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noProof="0" dirty="0" smtClean="0">
                          <a:latin typeface="Calibri" pitchFamily="34" charset="0"/>
                          <a:cs typeface="Calibri" pitchFamily="34" charset="0"/>
                        </a:rPr>
                        <a:t>10%</a:t>
                      </a: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noProof="0" dirty="0" smtClean="0">
                          <a:latin typeface="Calibri" pitchFamily="34" charset="0"/>
                          <a:cs typeface="Calibri" pitchFamily="34" charset="0"/>
                        </a:rPr>
                        <a:t>12%</a:t>
                      </a: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noProof="0" dirty="0" smtClean="0">
                          <a:latin typeface="Calibri" pitchFamily="34" charset="0"/>
                          <a:cs typeface="Calibri" pitchFamily="34" charset="0"/>
                        </a:rPr>
                        <a:t>12%</a:t>
                      </a: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noProof="0" dirty="0" smtClean="0">
                          <a:latin typeface="Calibri" pitchFamily="34" charset="0"/>
                          <a:cs typeface="Calibri" pitchFamily="34" charset="0"/>
                        </a:rPr>
                        <a:t>Floor</a:t>
                      </a:r>
                      <a:r>
                        <a:rPr lang="en-US" sz="1400" baseline="0" noProof="0" dirty="0" smtClean="0">
                          <a:latin typeface="Calibri" pitchFamily="34" charset="0"/>
                          <a:cs typeface="Calibri" pitchFamily="34" charset="0"/>
                        </a:rPr>
                        <a:t> of 15%** </a:t>
                      </a:r>
                      <a:endParaRPr lang="en-US" sz="1400" noProof="0" dirty="0">
                        <a:latin typeface="Calibri" pitchFamily="34" charset="0"/>
                        <a:cs typeface="Calibri" pitchFamily="34" charset="0"/>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1026" name="Picture 2" descr="C:\Users\mao\AppData\Local\Microsoft\Windows\Temporary Internet Files\Content.IE5\4RIVNQVI\MP900362785[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35303" y="3096999"/>
            <a:ext cx="334431" cy="24302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mao\AppData\Local\Microsoft\Windows\Temporary Internet Files\Content.IE5\S7AH012S\MP900362838[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35303" y="3459974"/>
            <a:ext cx="334431" cy="24300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Sylinder 15"/>
          <p:cNvSpPr txBox="1"/>
          <p:nvPr/>
        </p:nvSpPr>
        <p:spPr>
          <a:xfrm>
            <a:off x="1526653" y="5894241"/>
            <a:ext cx="7524230" cy="430887"/>
          </a:xfrm>
          <a:prstGeom prst="rect">
            <a:avLst/>
          </a:prstGeom>
          <a:noFill/>
        </p:spPr>
        <p:txBody>
          <a:bodyPr wrap="square" rtlCol="0">
            <a:spAutoFit/>
          </a:bodyPr>
          <a:lstStyle/>
          <a:p>
            <a:r>
              <a:rPr lang="en-US" sz="1100" dirty="0" smtClean="0">
                <a:latin typeface="Calibri" pitchFamily="34" charset="0"/>
                <a:cs typeface="Calibri" pitchFamily="34" charset="0"/>
              </a:rPr>
              <a:t>*Implies an average </a:t>
            </a:r>
            <a:r>
              <a:rPr lang="en-US" sz="1100" dirty="0">
                <a:latin typeface="Calibri" pitchFamily="34" charset="0"/>
                <a:cs typeface="Calibri" pitchFamily="34" charset="0"/>
              </a:rPr>
              <a:t>risk weight on mortgage loans </a:t>
            </a:r>
            <a:r>
              <a:rPr lang="en-US" sz="1100" dirty="0" smtClean="0">
                <a:latin typeface="Calibri" pitchFamily="34" charset="0"/>
                <a:cs typeface="Calibri" pitchFamily="34" charset="0"/>
              </a:rPr>
              <a:t>of approx</a:t>
            </a:r>
            <a:r>
              <a:rPr lang="en-US" sz="1100" dirty="0">
                <a:latin typeface="Calibri" pitchFamily="34" charset="0"/>
                <a:cs typeface="Calibri" pitchFamily="34" charset="0"/>
              </a:rPr>
              <a:t>. 20-25 per cent, with today’s composition of </a:t>
            </a:r>
            <a:r>
              <a:rPr lang="en-US" sz="1100" dirty="0" smtClean="0">
                <a:latin typeface="Calibri" pitchFamily="34" charset="0"/>
                <a:cs typeface="Calibri" pitchFamily="34" charset="0"/>
              </a:rPr>
              <a:t>banks</a:t>
            </a:r>
            <a:r>
              <a:rPr lang="en-US" sz="1100" dirty="0">
                <a:latin typeface="Calibri" pitchFamily="34" charset="0"/>
                <a:cs typeface="Calibri" pitchFamily="34" charset="0"/>
              </a:rPr>
              <a:t>’ balance </a:t>
            </a:r>
            <a:r>
              <a:rPr lang="en-US" sz="1100" dirty="0" smtClean="0">
                <a:latin typeface="Calibri" pitchFamily="34" charset="0"/>
                <a:cs typeface="Calibri" pitchFamily="34" charset="0"/>
              </a:rPr>
              <a:t>sheets.</a:t>
            </a:r>
          </a:p>
          <a:p>
            <a:r>
              <a:rPr lang="en-US" sz="1100" dirty="0" smtClean="0">
                <a:latin typeface="Calibri" pitchFamily="34" charset="0"/>
                <a:cs typeface="Calibri" pitchFamily="34" charset="0"/>
              </a:rPr>
              <a:t>**A “hypothetical” floor in the sense that it is used to assess capital adequacy in the pillar II process. </a:t>
            </a:r>
            <a:endParaRPr lang="en-US" sz="1100" dirty="0">
              <a:latin typeface="Calibri" pitchFamily="34" charset="0"/>
              <a:cs typeface="Calibri" pitchFamily="34" charset="0"/>
            </a:endParaRPr>
          </a:p>
        </p:txBody>
      </p:sp>
    </p:spTree>
    <p:extLst>
      <p:ext uri="{BB962C8B-B14F-4D97-AF65-F5344CB8AC3E}">
        <p14:creationId xmlns:p14="http://schemas.microsoft.com/office/powerpoint/2010/main" val="34357560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31</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smtClean="0">
                <a:solidFill>
                  <a:srgbClr val="002060"/>
                </a:solidFill>
                <a:latin typeface="Calibri" pitchFamily="34" charset="0"/>
                <a:cs typeface="Calibri" pitchFamily="34" charset="0"/>
              </a:rPr>
              <a:t>Counter-cyclical buffer requirement</a:t>
            </a:r>
            <a:endParaRPr lang="en-US" sz="3600" dirty="0">
              <a:solidFill>
                <a:srgbClr val="002060"/>
              </a:solidFill>
              <a:latin typeface="Calibri" pitchFamily="34" charset="0"/>
              <a:cs typeface="Calibri" pitchFamily="34" charset="0"/>
            </a:endParaRPr>
          </a:p>
        </p:txBody>
      </p:sp>
      <p:sp>
        <p:nvSpPr>
          <p:cNvPr id="10" name="Rectangle 3"/>
          <p:cNvSpPr txBox="1">
            <a:spLocks noChangeArrowheads="1"/>
          </p:cNvSpPr>
          <p:nvPr/>
        </p:nvSpPr>
        <p:spPr>
          <a:xfrm>
            <a:off x="1133475" y="2134280"/>
            <a:ext cx="8007350" cy="4009345"/>
          </a:xfrm>
          <a:prstGeom prst="rect">
            <a:avLst/>
          </a:prstGeom>
        </p:spPr>
        <p:txBody>
          <a:bodyPr/>
          <a:lstStyle>
            <a:lvl1pPr marL="314325" indent="-314325" algn="l" rtl="0" eaLnBrk="1" fontAlgn="base" hangingPunct="1">
              <a:spcBef>
                <a:spcPct val="20000"/>
              </a:spcBef>
              <a:spcAft>
                <a:spcPct val="0"/>
              </a:spcAft>
              <a:buSzPct val="70000"/>
              <a:buChar char="•"/>
              <a:defRPr>
                <a:solidFill>
                  <a:schemeClr val="tx1"/>
                </a:solidFill>
                <a:latin typeface="+mn-lt"/>
                <a:ea typeface="+mn-ea"/>
                <a:cs typeface="+mn-cs"/>
              </a:defRPr>
            </a:lvl1pPr>
            <a:lvl2pPr marL="666750" indent="-333375" algn="l" rtl="0" eaLnBrk="1" fontAlgn="base" hangingPunct="1">
              <a:spcBef>
                <a:spcPct val="20000"/>
              </a:spcBef>
              <a:spcAft>
                <a:spcPct val="0"/>
              </a:spcAft>
              <a:buSzPct val="70000"/>
              <a:buFont typeface="Wingdings" charset="2"/>
              <a:buChar char="§"/>
              <a:defRPr>
                <a:solidFill>
                  <a:schemeClr val="tx1"/>
                </a:solidFill>
                <a:latin typeface="+mn-lt"/>
              </a:defRPr>
            </a:lvl2pPr>
            <a:lvl3pPr marL="1038225" indent="-352425" algn="l" rtl="0" eaLnBrk="1" fontAlgn="base" hangingPunct="1">
              <a:spcBef>
                <a:spcPct val="20000"/>
              </a:spcBef>
              <a:spcAft>
                <a:spcPct val="0"/>
              </a:spcAft>
              <a:buSzPct val="70000"/>
              <a:buFont typeface="Wingdings" charset="2"/>
              <a:buChar char="§"/>
              <a:defRPr>
                <a:solidFill>
                  <a:schemeClr val="tx1"/>
                </a:solidFill>
                <a:latin typeface="+mn-lt"/>
              </a:defRPr>
            </a:lvl3pPr>
            <a:lvl4pPr marL="1524000" indent="-304800" algn="l" rtl="0" eaLnBrk="1" fontAlgn="base" hangingPunct="1">
              <a:spcBef>
                <a:spcPct val="20000"/>
              </a:spcBef>
              <a:spcAft>
                <a:spcPct val="0"/>
              </a:spcAft>
              <a:buSzPct val="70000"/>
              <a:buFont typeface="Wingdings" charset="2"/>
              <a:buChar char="§"/>
              <a:defRPr>
                <a:solidFill>
                  <a:schemeClr val="tx1"/>
                </a:solidFill>
                <a:latin typeface="+mn-lt"/>
              </a:defRPr>
            </a:lvl4pPr>
            <a:lvl5pPr marL="1847850" indent="-295275" algn="l" rtl="0" eaLnBrk="1" fontAlgn="base" hangingPunct="1">
              <a:spcBef>
                <a:spcPct val="20000"/>
              </a:spcBef>
              <a:spcAft>
                <a:spcPct val="0"/>
              </a:spcAft>
              <a:buSzPct val="70000"/>
              <a:buFont typeface="Wingdings" charset="2"/>
              <a:buChar char="§"/>
              <a:defRPr>
                <a:solidFill>
                  <a:schemeClr val="tx1"/>
                </a:solidFill>
                <a:latin typeface="+mn-lt"/>
              </a:defRPr>
            </a:lvl5pPr>
            <a:lvl6pPr marL="2305050" indent="-295275" algn="l" rtl="0" eaLnBrk="1" fontAlgn="base" hangingPunct="1">
              <a:spcBef>
                <a:spcPct val="20000"/>
              </a:spcBef>
              <a:spcAft>
                <a:spcPct val="0"/>
              </a:spcAft>
              <a:buSzPct val="70000"/>
              <a:buFont typeface="Wingdings" charset="2"/>
              <a:buChar char="§"/>
              <a:defRPr>
                <a:solidFill>
                  <a:schemeClr val="tx1"/>
                </a:solidFill>
                <a:latin typeface="+mn-lt"/>
              </a:defRPr>
            </a:lvl6pPr>
            <a:lvl7pPr marL="2762250" indent="-295275" algn="l" rtl="0" eaLnBrk="1" fontAlgn="base" hangingPunct="1">
              <a:spcBef>
                <a:spcPct val="20000"/>
              </a:spcBef>
              <a:spcAft>
                <a:spcPct val="0"/>
              </a:spcAft>
              <a:buSzPct val="70000"/>
              <a:buFont typeface="Wingdings" charset="2"/>
              <a:buChar char="§"/>
              <a:defRPr>
                <a:solidFill>
                  <a:schemeClr val="tx1"/>
                </a:solidFill>
                <a:latin typeface="+mn-lt"/>
              </a:defRPr>
            </a:lvl7pPr>
            <a:lvl8pPr marL="3219450" indent="-295275" algn="l" rtl="0" eaLnBrk="1" fontAlgn="base" hangingPunct="1">
              <a:spcBef>
                <a:spcPct val="20000"/>
              </a:spcBef>
              <a:spcAft>
                <a:spcPct val="0"/>
              </a:spcAft>
              <a:buSzPct val="70000"/>
              <a:buFont typeface="Wingdings" charset="2"/>
              <a:buChar char="§"/>
              <a:defRPr>
                <a:solidFill>
                  <a:schemeClr val="tx1"/>
                </a:solidFill>
                <a:latin typeface="+mn-lt"/>
              </a:defRPr>
            </a:lvl8pPr>
            <a:lvl9pPr marL="3676650" indent="-295275" algn="l" rtl="0" eaLnBrk="1" fontAlgn="base" hangingPunct="1">
              <a:spcBef>
                <a:spcPct val="20000"/>
              </a:spcBef>
              <a:spcAft>
                <a:spcPct val="0"/>
              </a:spcAft>
              <a:buSzPct val="70000"/>
              <a:buFont typeface="Wingdings" charset="2"/>
              <a:buChar char="§"/>
              <a:defRPr>
                <a:solidFill>
                  <a:schemeClr val="tx1"/>
                </a:solidFill>
                <a:latin typeface="+mn-lt"/>
              </a:defRPr>
            </a:lvl9pPr>
          </a:lstStyle>
          <a:p>
            <a:pPr>
              <a:spcBef>
                <a:spcPts val="1800"/>
              </a:spcBef>
            </a:pPr>
            <a:r>
              <a:rPr lang="en-US" sz="2400" dirty="0" smtClean="0">
                <a:latin typeface="Calibri" pitchFamily="34" charset="0"/>
                <a:cs typeface="Calibri" pitchFamily="34" charset="0"/>
              </a:rPr>
              <a:t>Statutory </a:t>
            </a:r>
            <a:r>
              <a:rPr lang="en-US" sz="2400" dirty="0">
                <a:latin typeface="Calibri" pitchFamily="34" charset="0"/>
                <a:cs typeface="Calibri" pitchFamily="34" charset="0"/>
              </a:rPr>
              <a:t>authority </a:t>
            </a:r>
            <a:r>
              <a:rPr lang="en-US" sz="2400" dirty="0" smtClean="0">
                <a:latin typeface="Calibri" pitchFamily="34" charset="0"/>
                <a:cs typeface="Calibri" pitchFamily="34" charset="0"/>
              </a:rPr>
              <a:t>for the </a:t>
            </a:r>
            <a:r>
              <a:rPr lang="en-US" sz="2400" dirty="0">
                <a:latin typeface="Calibri" pitchFamily="34" charset="0"/>
                <a:cs typeface="Calibri" pitchFamily="34" charset="0"/>
              </a:rPr>
              <a:t>Ministry </a:t>
            </a:r>
            <a:r>
              <a:rPr lang="en-US" sz="2400" dirty="0" smtClean="0">
                <a:latin typeface="Calibri" pitchFamily="34" charset="0"/>
                <a:cs typeface="Calibri" pitchFamily="34" charset="0"/>
              </a:rPr>
              <a:t>to set a </a:t>
            </a:r>
            <a:r>
              <a:rPr lang="en-US" sz="2400" dirty="0">
                <a:latin typeface="Calibri" pitchFamily="34" charset="0"/>
                <a:cs typeface="Calibri" pitchFamily="34" charset="0"/>
              </a:rPr>
              <a:t>counter-cyclical capital buffer requirement of between 0 and 2.5 </a:t>
            </a:r>
            <a:r>
              <a:rPr lang="en-US" sz="2400" dirty="0" smtClean="0">
                <a:latin typeface="Calibri" pitchFamily="34" charset="0"/>
                <a:cs typeface="Calibri" pitchFamily="34" charset="0"/>
              </a:rPr>
              <a:t>% CET1.</a:t>
            </a:r>
            <a:endParaRPr lang="en-US" sz="2400" dirty="0">
              <a:latin typeface="Calibri" pitchFamily="34" charset="0"/>
              <a:cs typeface="Calibri" pitchFamily="34" charset="0"/>
            </a:endParaRPr>
          </a:p>
          <a:p>
            <a:pPr>
              <a:spcBef>
                <a:spcPts val="1800"/>
              </a:spcBef>
            </a:pPr>
            <a:r>
              <a:rPr lang="en-US" sz="2400" dirty="0" smtClean="0">
                <a:latin typeface="Calibri" pitchFamily="34" charset="0"/>
                <a:cs typeface="Calibri" pitchFamily="34" charset="0"/>
              </a:rPr>
              <a:t>Level shall be set in </a:t>
            </a:r>
            <a:r>
              <a:rPr lang="en-US" sz="2400" dirty="0">
                <a:latin typeface="Calibri" pitchFamily="34" charset="0"/>
                <a:cs typeface="Calibri" pitchFamily="34" charset="0"/>
              </a:rPr>
              <a:t>accordance with the economic situation and the advice of </a:t>
            </a:r>
            <a:r>
              <a:rPr lang="en-US" sz="2400" dirty="0" err="1" smtClean="0">
                <a:latin typeface="Calibri" pitchFamily="34" charset="0"/>
                <a:cs typeface="Calibri" pitchFamily="34" charset="0"/>
              </a:rPr>
              <a:t>Noregs</a:t>
            </a:r>
            <a:r>
              <a:rPr lang="en-US" sz="2400" dirty="0" smtClean="0">
                <a:latin typeface="Calibri" pitchFamily="34" charset="0"/>
                <a:cs typeface="Calibri" pitchFamily="34" charset="0"/>
              </a:rPr>
              <a:t> </a:t>
            </a:r>
            <a:r>
              <a:rPr lang="en-US" sz="2400" dirty="0">
                <a:latin typeface="Calibri" pitchFamily="34" charset="0"/>
                <a:cs typeface="Calibri" pitchFamily="34" charset="0"/>
              </a:rPr>
              <a:t>Bank </a:t>
            </a:r>
            <a:r>
              <a:rPr lang="en-US" sz="2400" dirty="0" smtClean="0">
                <a:latin typeface="Calibri" pitchFamily="34" charset="0"/>
                <a:cs typeface="Calibri" pitchFamily="34" charset="0"/>
              </a:rPr>
              <a:t>(the central bank) and Finanstilsynet. Authority </a:t>
            </a:r>
            <a:r>
              <a:rPr lang="en-US" sz="2400" dirty="0">
                <a:latin typeface="Calibri" pitchFamily="34" charset="0"/>
                <a:cs typeface="Calibri" pitchFamily="34" charset="0"/>
              </a:rPr>
              <a:t>to set/change the </a:t>
            </a:r>
            <a:r>
              <a:rPr lang="en-US" sz="2400" dirty="0" smtClean="0">
                <a:latin typeface="Calibri" pitchFamily="34" charset="0"/>
                <a:cs typeface="Calibri" pitchFamily="34" charset="0"/>
              </a:rPr>
              <a:t>level will </a:t>
            </a:r>
            <a:r>
              <a:rPr lang="en-US" sz="2400" dirty="0">
                <a:latin typeface="Calibri" pitchFamily="34" charset="0"/>
                <a:cs typeface="Calibri" pitchFamily="34" charset="0"/>
              </a:rPr>
              <a:t>lie with the Ministry until some experience </a:t>
            </a:r>
            <a:r>
              <a:rPr lang="en-US" sz="2400" dirty="0" smtClean="0">
                <a:latin typeface="Calibri" pitchFamily="34" charset="0"/>
                <a:cs typeface="Calibri" pitchFamily="34" charset="0"/>
              </a:rPr>
              <a:t>is gained.</a:t>
            </a:r>
          </a:p>
          <a:p>
            <a:pPr>
              <a:spcBef>
                <a:spcPts val="1800"/>
              </a:spcBef>
            </a:pPr>
            <a:r>
              <a:rPr lang="en-US" sz="2400" dirty="0" smtClean="0">
                <a:latin typeface="Calibri" pitchFamily="34" charset="0"/>
                <a:cs typeface="Calibri" pitchFamily="34" charset="0"/>
              </a:rPr>
              <a:t>Level is to be assessed four times a year. Increases may take effect no earlier than 12 months after the decision is made public (decreases may take effect immediately). </a:t>
            </a:r>
          </a:p>
          <a:p>
            <a:pPr>
              <a:spcBef>
                <a:spcPts val="1800"/>
              </a:spcBef>
            </a:pPr>
            <a:endParaRPr lang="en-US" sz="2400" dirty="0" smtClean="0">
              <a:latin typeface="Calibri" pitchFamily="34" charset="0"/>
              <a:cs typeface="Calibri" pitchFamily="34" charset="0"/>
            </a:endParaRPr>
          </a:p>
        </p:txBody>
      </p:sp>
    </p:spTree>
    <p:extLst>
      <p:ext uri="{BB962C8B-B14F-4D97-AF65-F5344CB8AC3E}">
        <p14:creationId xmlns:p14="http://schemas.microsoft.com/office/powerpoint/2010/main" val="40832612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32</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8"/>
            <a:ext cx="7330032" cy="4819339"/>
          </a:xfrm>
          <a:prstGeom prst="rect">
            <a:avLst/>
          </a:prstGeom>
        </p:spPr>
        <p:txBody>
          <a:bodyPr anchor="ct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endParaRPr lang="en-US" sz="4800" b="1" dirty="0" smtClean="0">
              <a:solidFill>
                <a:srgbClr val="002060"/>
              </a:solidFill>
              <a:latin typeface="Calibri" pitchFamily="34" charset="0"/>
              <a:cs typeface="Calibri" pitchFamily="34" charset="0"/>
            </a:endParaRPr>
          </a:p>
          <a:p>
            <a:r>
              <a:rPr lang="en-US" sz="4000" dirty="0" smtClean="0">
                <a:solidFill>
                  <a:srgbClr val="002060"/>
                </a:solidFill>
                <a:latin typeface="Calibri" pitchFamily="34" charset="0"/>
                <a:cs typeface="Calibri" pitchFamily="34" charset="0"/>
              </a:rPr>
              <a:t>Additional slides</a:t>
            </a:r>
            <a:endParaRPr lang="en-US" sz="4000" dirty="0">
              <a:solidFill>
                <a:srgbClr val="002060"/>
              </a:solidFill>
              <a:latin typeface="Calibri" pitchFamily="34" charset="0"/>
              <a:cs typeface="Calibri" pitchFamily="34" charset="0"/>
            </a:endParaRPr>
          </a:p>
        </p:txBody>
      </p:sp>
    </p:spTree>
    <p:extLst>
      <p:ext uri="{BB962C8B-B14F-4D97-AF65-F5344CB8AC3E}">
        <p14:creationId xmlns:p14="http://schemas.microsoft.com/office/powerpoint/2010/main" val="20167732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solidFill>
                  <a:srgbClr val="FFFFFF"/>
                </a:solidFill>
              </a:rPr>
              <a:pPr/>
              <a:t>33</a:t>
            </a:fld>
            <a:endParaRPr lang="en-US">
              <a:solidFill>
                <a:srgbClr val="FFFFFF"/>
              </a:solidFill>
            </a:endParaRPr>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0000"/>
              </a:solidFill>
            </a:endParaRPr>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smtClean="0">
                <a:solidFill>
                  <a:srgbClr val="002060"/>
                </a:solidFill>
                <a:latin typeface="Calibri" pitchFamily="34" charset="0"/>
                <a:cs typeface="Calibri" pitchFamily="34" charset="0"/>
              </a:rPr>
              <a:t>Risk outlook</a:t>
            </a:r>
            <a:endParaRPr lang="en-US" sz="3600" dirty="0">
              <a:solidFill>
                <a:srgbClr val="002060"/>
              </a:solidFill>
              <a:latin typeface="Calibri" pitchFamily="34" charset="0"/>
              <a:cs typeface="Calibri" pitchFamily="34" charset="0"/>
            </a:endParaRPr>
          </a:p>
        </p:txBody>
      </p:sp>
      <p:sp>
        <p:nvSpPr>
          <p:cNvPr id="10" name="Rectangle 3"/>
          <p:cNvSpPr txBox="1">
            <a:spLocks noChangeArrowheads="1"/>
          </p:cNvSpPr>
          <p:nvPr/>
        </p:nvSpPr>
        <p:spPr>
          <a:xfrm>
            <a:off x="1133475" y="2134280"/>
            <a:ext cx="7821339" cy="4009345"/>
          </a:xfrm>
          <a:prstGeom prst="rect">
            <a:avLst/>
          </a:prstGeom>
        </p:spPr>
        <p:txBody>
          <a:bodyPr/>
          <a:lstStyle>
            <a:lvl1pPr marL="314325" indent="-314325" algn="l" rtl="0" eaLnBrk="1" fontAlgn="base" hangingPunct="1">
              <a:spcBef>
                <a:spcPct val="20000"/>
              </a:spcBef>
              <a:spcAft>
                <a:spcPct val="0"/>
              </a:spcAft>
              <a:buSzPct val="70000"/>
              <a:buChar char="•"/>
              <a:defRPr>
                <a:solidFill>
                  <a:schemeClr val="tx1"/>
                </a:solidFill>
                <a:latin typeface="+mn-lt"/>
                <a:ea typeface="+mn-ea"/>
                <a:cs typeface="+mn-cs"/>
              </a:defRPr>
            </a:lvl1pPr>
            <a:lvl2pPr marL="666750" indent="-333375" algn="l" rtl="0" eaLnBrk="1" fontAlgn="base" hangingPunct="1">
              <a:spcBef>
                <a:spcPct val="20000"/>
              </a:spcBef>
              <a:spcAft>
                <a:spcPct val="0"/>
              </a:spcAft>
              <a:buSzPct val="70000"/>
              <a:buFont typeface="Wingdings" charset="2"/>
              <a:buChar char="§"/>
              <a:defRPr>
                <a:solidFill>
                  <a:schemeClr val="tx1"/>
                </a:solidFill>
                <a:latin typeface="+mn-lt"/>
              </a:defRPr>
            </a:lvl2pPr>
            <a:lvl3pPr marL="1038225" indent="-352425" algn="l" rtl="0" eaLnBrk="1" fontAlgn="base" hangingPunct="1">
              <a:spcBef>
                <a:spcPct val="20000"/>
              </a:spcBef>
              <a:spcAft>
                <a:spcPct val="0"/>
              </a:spcAft>
              <a:buSzPct val="70000"/>
              <a:buFont typeface="Wingdings" charset="2"/>
              <a:buChar char="§"/>
              <a:defRPr>
                <a:solidFill>
                  <a:schemeClr val="tx1"/>
                </a:solidFill>
                <a:latin typeface="+mn-lt"/>
              </a:defRPr>
            </a:lvl3pPr>
            <a:lvl4pPr marL="1524000" indent="-304800" algn="l" rtl="0" eaLnBrk="1" fontAlgn="base" hangingPunct="1">
              <a:spcBef>
                <a:spcPct val="20000"/>
              </a:spcBef>
              <a:spcAft>
                <a:spcPct val="0"/>
              </a:spcAft>
              <a:buSzPct val="70000"/>
              <a:buFont typeface="Wingdings" charset="2"/>
              <a:buChar char="§"/>
              <a:defRPr>
                <a:solidFill>
                  <a:schemeClr val="tx1"/>
                </a:solidFill>
                <a:latin typeface="+mn-lt"/>
              </a:defRPr>
            </a:lvl4pPr>
            <a:lvl5pPr marL="1847850" indent="-295275" algn="l" rtl="0" eaLnBrk="1" fontAlgn="base" hangingPunct="1">
              <a:spcBef>
                <a:spcPct val="20000"/>
              </a:spcBef>
              <a:spcAft>
                <a:spcPct val="0"/>
              </a:spcAft>
              <a:buSzPct val="70000"/>
              <a:buFont typeface="Wingdings" charset="2"/>
              <a:buChar char="§"/>
              <a:defRPr>
                <a:solidFill>
                  <a:schemeClr val="tx1"/>
                </a:solidFill>
                <a:latin typeface="+mn-lt"/>
              </a:defRPr>
            </a:lvl5pPr>
            <a:lvl6pPr marL="2305050" indent="-295275" algn="l" rtl="0" eaLnBrk="1" fontAlgn="base" hangingPunct="1">
              <a:spcBef>
                <a:spcPct val="20000"/>
              </a:spcBef>
              <a:spcAft>
                <a:spcPct val="0"/>
              </a:spcAft>
              <a:buSzPct val="70000"/>
              <a:buFont typeface="Wingdings" charset="2"/>
              <a:buChar char="§"/>
              <a:defRPr>
                <a:solidFill>
                  <a:schemeClr val="tx1"/>
                </a:solidFill>
                <a:latin typeface="+mn-lt"/>
              </a:defRPr>
            </a:lvl6pPr>
            <a:lvl7pPr marL="2762250" indent="-295275" algn="l" rtl="0" eaLnBrk="1" fontAlgn="base" hangingPunct="1">
              <a:spcBef>
                <a:spcPct val="20000"/>
              </a:spcBef>
              <a:spcAft>
                <a:spcPct val="0"/>
              </a:spcAft>
              <a:buSzPct val="70000"/>
              <a:buFont typeface="Wingdings" charset="2"/>
              <a:buChar char="§"/>
              <a:defRPr>
                <a:solidFill>
                  <a:schemeClr val="tx1"/>
                </a:solidFill>
                <a:latin typeface="+mn-lt"/>
              </a:defRPr>
            </a:lvl7pPr>
            <a:lvl8pPr marL="3219450" indent="-295275" algn="l" rtl="0" eaLnBrk="1" fontAlgn="base" hangingPunct="1">
              <a:spcBef>
                <a:spcPct val="20000"/>
              </a:spcBef>
              <a:spcAft>
                <a:spcPct val="0"/>
              </a:spcAft>
              <a:buSzPct val="70000"/>
              <a:buFont typeface="Wingdings" charset="2"/>
              <a:buChar char="§"/>
              <a:defRPr>
                <a:solidFill>
                  <a:schemeClr val="tx1"/>
                </a:solidFill>
                <a:latin typeface="+mn-lt"/>
              </a:defRPr>
            </a:lvl8pPr>
            <a:lvl9pPr marL="3676650" indent="-295275" algn="l" rtl="0" eaLnBrk="1" fontAlgn="base" hangingPunct="1">
              <a:spcBef>
                <a:spcPct val="20000"/>
              </a:spcBef>
              <a:spcAft>
                <a:spcPct val="0"/>
              </a:spcAft>
              <a:buSzPct val="70000"/>
              <a:buFont typeface="Wingdings" charset="2"/>
              <a:buChar char="§"/>
              <a:defRPr>
                <a:solidFill>
                  <a:schemeClr val="tx1"/>
                </a:solidFill>
                <a:latin typeface="+mn-lt"/>
              </a:defRPr>
            </a:lvl9pPr>
          </a:lstStyle>
          <a:p>
            <a:pPr>
              <a:spcBef>
                <a:spcPts val="0"/>
              </a:spcBef>
              <a:spcAft>
                <a:spcPts val="1000"/>
              </a:spcAft>
            </a:pPr>
            <a:r>
              <a:rPr lang="en-US" sz="2400" dirty="0">
                <a:solidFill>
                  <a:srgbClr val="000000"/>
                </a:solidFill>
                <a:latin typeface="Calibri" pitchFamily="34" charset="0"/>
                <a:cs typeface="Calibri" pitchFamily="34" charset="0"/>
              </a:rPr>
              <a:t>Economic activity holds up well in Norway, despite global slowdown</a:t>
            </a:r>
            <a:endParaRPr lang="en-US" sz="2400" dirty="0" smtClean="0">
              <a:solidFill>
                <a:srgbClr val="000000"/>
              </a:solidFill>
              <a:latin typeface="Calibri" pitchFamily="34" charset="0"/>
              <a:cs typeface="Calibri" pitchFamily="34" charset="0"/>
            </a:endParaRPr>
          </a:p>
          <a:p>
            <a:pPr>
              <a:spcBef>
                <a:spcPts val="0"/>
              </a:spcBef>
              <a:spcAft>
                <a:spcPts val="1000"/>
              </a:spcAft>
            </a:pPr>
            <a:r>
              <a:rPr lang="en-US" sz="2400" dirty="0" smtClean="0">
                <a:solidFill>
                  <a:srgbClr val="000000"/>
                </a:solidFill>
                <a:latin typeface="Calibri" pitchFamily="34" charset="0"/>
                <a:cs typeface="Calibri" pitchFamily="34" charset="0"/>
              </a:rPr>
              <a:t>Overall positive outlook, but significant risk factors, </a:t>
            </a:r>
            <a:r>
              <a:rPr lang="en-US" sz="2400" dirty="0" err="1" smtClean="0">
                <a:solidFill>
                  <a:srgbClr val="000000"/>
                </a:solidFill>
                <a:latin typeface="Calibri" pitchFamily="34" charset="0"/>
                <a:cs typeface="Calibri" pitchFamily="34" charset="0"/>
              </a:rPr>
              <a:t>i.a</a:t>
            </a:r>
            <a:r>
              <a:rPr lang="en-US" sz="2400" dirty="0" smtClean="0">
                <a:solidFill>
                  <a:srgbClr val="000000"/>
                </a:solidFill>
                <a:latin typeface="Calibri" pitchFamily="34" charset="0"/>
                <a:cs typeface="Calibri" pitchFamily="34" charset="0"/>
              </a:rPr>
              <a:t>.:</a:t>
            </a:r>
          </a:p>
          <a:p>
            <a:pPr lvl="1">
              <a:spcBef>
                <a:spcPts val="0"/>
              </a:spcBef>
              <a:spcAft>
                <a:spcPts val="1000"/>
              </a:spcAft>
            </a:pPr>
            <a:r>
              <a:rPr lang="en-US" dirty="0" smtClean="0">
                <a:solidFill>
                  <a:srgbClr val="000000"/>
                </a:solidFill>
                <a:latin typeface="Calibri" pitchFamily="34" charset="0"/>
                <a:cs typeface="Calibri" pitchFamily="34" charset="0"/>
              </a:rPr>
              <a:t>Deterioration of Norway’s terms of trade</a:t>
            </a:r>
          </a:p>
          <a:p>
            <a:pPr lvl="1">
              <a:spcBef>
                <a:spcPts val="0"/>
              </a:spcBef>
              <a:spcAft>
                <a:spcPts val="1000"/>
              </a:spcAft>
            </a:pPr>
            <a:r>
              <a:rPr lang="en-US" dirty="0" smtClean="0">
                <a:solidFill>
                  <a:srgbClr val="000000"/>
                </a:solidFill>
                <a:latin typeface="Calibri" pitchFamily="34" charset="0"/>
                <a:cs typeface="Calibri" pitchFamily="34" charset="0"/>
              </a:rPr>
              <a:t>High household debt levels</a:t>
            </a:r>
          </a:p>
          <a:p>
            <a:pPr lvl="1">
              <a:spcBef>
                <a:spcPts val="0"/>
              </a:spcBef>
              <a:spcAft>
                <a:spcPts val="1000"/>
              </a:spcAft>
            </a:pPr>
            <a:r>
              <a:rPr lang="en-US" dirty="0" smtClean="0">
                <a:solidFill>
                  <a:srgbClr val="000000"/>
                </a:solidFill>
                <a:latin typeface="Calibri" pitchFamily="34" charset="0"/>
                <a:cs typeface="Calibri" pitchFamily="34" charset="0"/>
              </a:rPr>
              <a:t>Housing price drop</a:t>
            </a:r>
          </a:p>
        </p:txBody>
      </p:sp>
    </p:spTree>
    <p:extLst>
      <p:ext uri="{BB962C8B-B14F-4D97-AF65-F5344CB8AC3E}">
        <p14:creationId xmlns:p14="http://schemas.microsoft.com/office/powerpoint/2010/main" val="2560031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solidFill>
                  <a:srgbClr val="FFFFFF"/>
                </a:solidFill>
              </a:rPr>
              <a:pPr/>
              <a:t>34</a:t>
            </a:fld>
            <a:endParaRPr lang="en-US">
              <a:solidFill>
                <a:srgbClr val="FFFFFF"/>
              </a:solidFill>
            </a:endParaRPr>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0000"/>
              </a:solidFill>
            </a:endParaRPr>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smtClean="0">
                <a:solidFill>
                  <a:srgbClr val="002060"/>
                </a:solidFill>
                <a:latin typeface="Calibri" pitchFamily="34" charset="0"/>
                <a:cs typeface="Calibri" pitchFamily="34" charset="0"/>
              </a:rPr>
              <a:t>Norway’s terms of trade</a:t>
            </a:r>
            <a:endParaRPr lang="en-US" sz="3600" dirty="0">
              <a:solidFill>
                <a:srgbClr val="002060"/>
              </a:solidFill>
              <a:latin typeface="Calibri" pitchFamily="34" charset="0"/>
              <a:cs typeface="Calibri" pitchFamily="34" charset="0"/>
            </a:endParaRPr>
          </a:p>
        </p:txBody>
      </p:sp>
      <p:graphicFrame>
        <p:nvGraphicFramePr>
          <p:cNvPr id="7" name="Diagram 6"/>
          <p:cNvGraphicFramePr>
            <a:graphicFrameLocks/>
          </p:cNvGraphicFramePr>
          <p:nvPr>
            <p:extLst>
              <p:ext uri="{D42A27DB-BD31-4B8C-83A1-F6EECF244321}">
                <p14:modId xmlns:p14="http://schemas.microsoft.com/office/powerpoint/2010/main" val="886423569"/>
              </p:ext>
            </p:extLst>
          </p:nvPr>
        </p:nvGraphicFramePr>
        <p:xfrm>
          <a:off x="1158874" y="2054432"/>
          <a:ext cx="7510113" cy="3851714"/>
        </p:xfrm>
        <a:graphic>
          <a:graphicData uri="http://schemas.openxmlformats.org/drawingml/2006/chart">
            <c:chart xmlns:c="http://schemas.openxmlformats.org/drawingml/2006/chart" xmlns:r="http://schemas.openxmlformats.org/officeDocument/2006/relationships" r:id="rId4"/>
          </a:graphicData>
        </a:graphic>
      </p:graphicFrame>
      <p:sp>
        <p:nvSpPr>
          <p:cNvPr id="8" name="TekstSylinder 7"/>
          <p:cNvSpPr txBox="1"/>
          <p:nvPr/>
        </p:nvSpPr>
        <p:spPr>
          <a:xfrm>
            <a:off x="1330036" y="5906145"/>
            <a:ext cx="7158871" cy="338554"/>
          </a:xfrm>
          <a:prstGeom prst="rect">
            <a:avLst/>
          </a:prstGeom>
          <a:noFill/>
        </p:spPr>
        <p:txBody>
          <a:bodyPr wrap="square" rtlCol="0">
            <a:spAutoFit/>
          </a:bodyPr>
          <a:lstStyle/>
          <a:p>
            <a:pPr algn="ctr"/>
            <a:r>
              <a:rPr lang="en-US" sz="1600" dirty="0" smtClean="0">
                <a:solidFill>
                  <a:srgbClr val="002060"/>
                </a:solidFill>
                <a:latin typeface="Calibri" pitchFamily="34" charset="0"/>
                <a:cs typeface="Calibri" pitchFamily="34" charset="0"/>
              </a:rPr>
              <a:t>Ratio </a:t>
            </a:r>
            <a:r>
              <a:rPr lang="en-US" sz="1600" dirty="0">
                <a:solidFill>
                  <a:srgbClr val="002060"/>
                </a:solidFill>
                <a:latin typeface="Calibri" pitchFamily="34" charset="0"/>
                <a:cs typeface="Calibri" pitchFamily="34" charset="0"/>
              </a:rPr>
              <a:t>between export and import prices</a:t>
            </a:r>
            <a:r>
              <a:rPr lang="en-US" sz="1600" dirty="0" smtClean="0">
                <a:solidFill>
                  <a:srgbClr val="002060"/>
                </a:solidFill>
                <a:latin typeface="Calibri" pitchFamily="34" charset="0"/>
                <a:cs typeface="Calibri" pitchFamily="34" charset="0"/>
              </a:rPr>
              <a:t>. 2000 = 100. </a:t>
            </a:r>
            <a:endParaRPr lang="en-US" sz="1600" dirty="0">
              <a:solidFill>
                <a:srgbClr val="002060"/>
              </a:solidFill>
              <a:latin typeface="Calibri" pitchFamily="34" charset="0"/>
              <a:cs typeface="Calibri" pitchFamily="34" charset="0"/>
            </a:endParaRPr>
          </a:p>
        </p:txBody>
      </p:sp>
      <p:sp>
        <p:nvSpPr>
          <p:cNvPr id="9" name="TekstSylinder 8"/>
          <p:cNvSpPr txBox="1"/>
          <p:nvPr/>
        </p:nvSpPr>
        <p:spPr>
          <a:xfrm>
            <a:off x="1066509" y="6451185"/>
            <a:ext cx="2281074" cy="338554"/>
          </a:xfrm>
          <a:prstGeom prst="rect">
            <a:avLst/>
          </a:prstGeom>
          <a:noFill/>
        </p:spPr>
        <p:txBody>
          <a:bodyPr wrap="none" rtlCol="0">
            <a:spAutoFit/>
          </a:bodyPr>
          <a:lstStyle/>
          <a:p>
            <a:r>
              <a:rPr lang="en-US" sz="1600" dirty="0" smtClean="0">
                <a:solidFill>
                  <a:srgbClr val="FFFFFF"/>
                </a:solidFill>
                <a:latin typeface="Calibri" pitchFamily="34" charset="0"/>
                <a:cs typeface="Calibri" pitchFamily="34" charset="0"/>
              </a:rPr>
              <a:t>Source: Statistics Norway</a:t>
            </a:r>
            <a:endParaRPr lang="en-US" sz="1600" dirty="0">
              <a:solidFill>
                <a:srgbClr val="FFFFFF"/>
              </a:solidFill>
              <a:latin typeface="Calibri" pitchFamily="34" charset="0"/>
              <a:cs typeface="Calibri" pitchFamily="34" charset="0"/>
            </a:endParaRPr>
          </a:p>
        </p:txBody>
      </p:sp>
    </p:spTree>
    <p:extLst>
      <p:ext uri="{BB962C8B-B14F-4D97-AF65-F5344CB8AC3E}">
        <p14:creationId xmlns:p14="http://schemas.microsoft.com/office/powerpoint/2010/main" val="571679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solidFill>
                  <a:srgbClr val="FFFFFF"/>
                </a:solidFill>
              </a:rPr>
              <a:pPr/>
              <a:t>35</a:t>
            </a:fld>
            <a:endParaRPr lang="en-US">
              <a:solidFill>
                <a:srgbClr val="FFFFFF"/>
              </a:solidFill>
            </a:endParaRPr>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0000"/>
              </a:solidFill>
            </a:endParaRPr>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smtClean="0">
                <a:solidFill>
                  <a:srgbClr val="002060"/>
                </a:solidFill>
                <a:latin typeface="Calibri" pitchFamily="34" charset="0"/>
                <a:cs typeface="Calibri" pitchFamily="34" charset="0"/>
              </a:rPr>
              <a:t>Continued housing price growth</a:t>
            </a:r>
            <a:endParaRPr lang="en-US" sz="3600" dirty="0">
              <a:solidFill>
                <a:srgbClr val="002060"/>
              </a:solidFill>
              <a:latin typeface="Calibri" pitchFamily="34" charset="0"/>
              <a:cs typeface="Calibri" pitchFamily="34" charset="0"/>
            </a:endParaRPr>
          </a:p>
        </p:txBody>
      </p:sp>
      <p:graphicFrame>
        <p:nvGraphicFramePr>
          <p:cNvPr id="10" name="Diagram 9"/>
          <p:cNvGraphicFramePr>
            <a:graphicFrameLocks/>
          </p:cNvGraphicFramePr>
          <p:nvPr>
            <p:extLst>
              <p:ext uri="{D42A27DB-BD31-4B8C-83A1-F6EECF244321}">
                <p14:modId xmlns:p14="http://schemas.microsoft.com/office/powerpoint/2010/main" val="3838712043"/>
              </p:ext>
            </p:extLst>
          </p:nvPr>
        </p:nvGraphicFramePr>
        <p:xfrm>
          <a:off x="1158874" y="2042555"/>
          <a:ext cx="7676367" cy="3863589"/>
        </p:xfrm>
        <a:graphic>
          <a:graphicData uri="http://schemas.openxmlformats.org/drawingml/2006/chart">
            <c:chart xmlns:c="http://schemas.openxmlformats.org/drawingml/2006/chart" xmlns:r="http://schemas.openxmlformats.org/officeDocument/2006/relationships" r:id="rId4"/>
          </a:graphicData>
        </a:graphic>
      </p:graphicFrame>
      <p:sp>
        <p:nvSpPr>
          <p:cNvPr id="12" name="TekstSylinder 11"/>
          <p:cNvSpPr txBox="1"/>
          <p:nvPr/>
        </p:nvSpPr>
        <p:spPr>
          <a:xfrm>
            <a:off x="1671851" y="5906145"/>
            <a:ext cx="6517992" cy="338554"/>
          </a:xfrm>
          <a:prstGeom prst="rect">
            <a:avLst/>
          </a:prstGeom>
          <a:noFill/>
        </p:spPr>
        <p:txBody>
          <a:bodyPr wrap="square" rtlCol="0">
            <a:spAutoFit/>
          </a:bodyPr>
          <a:lstStyle/>
          <a:p>
            <a:pPr algn="ctr"/>
            <a:r>
              <a:rPr lang="en-US" sz="1600" dirty="0" smtClean="0">
                <a:solidFill>
                  <a:srgbClr val="002060"/>
                </a:solidFill>
                <a:latin typeface="Calibri" pitchFamily="34" charset="0"/>
                <a:cs typeface="Calibri" pitchFamily="34" charset="0"/>
              </a:rPr>
              <a:t>Real housing prices in </a:t>
            </a:r>
            <a:r>
              <a:rPr lang="en-US" sz="1600" dirty="0">
                <a:solidFill>
                  <a:srgbClr val="002060"/>
                </a:solidFill>
                <a:latin typeface="Calibri" pitchFamily="34" charset="0"/>
                <a:cs typeface="Calibri" pitchFamily="34" charset="0"/>
              </a:rPr>
              <a:t>selected countries. 1995 = </a:t>
            </a:r>
            <a:r>
              <a:rPr lang="en-US" sz="1600" dirty="0" smtClean="0">
                <a:solidFill>
                  <a:srgbClr val="002060"/>
                </a:solidFill>
                <a:latin typeface="Calibri" pitchFamily="34" charset="0"/>
                <a:cs typeface="Calibri" pitchFamily="34" charset="0"/>
              </a:rPr>
              <a:t>100. </a:t>
            </a:r>
            <a:endParaRPr lang="en-US" sz="1600" dirty="0">
              <a:solidFill>
                <a:srgbClr val="002060"/>
              </a:solidFill>
              <a:latin typeface="Calibri" pitchFamily="34" charset="0"/>
              <a:cs typeface="Calibri" pitchFamily="34" charset="0"/>
            </a:endParaRPr>
          </a:p>
        </p:txBody>
      </p:sp>
      <p:sp>
        <p:nvSpPr>
          <p:cNvPr id="13" name="TekstSylinder 12"/>
          <p:cNvSpPr txBox="1"/>
          <p:nvPr/>
        </p:nvSpPr>
        <p:spPr>
          <a:xfrm>
            <a:off x="1066509" y="6451185"/>
            <a:ext cx="5307863" cy="338554"/>
          </a:xfrm>
          <a:prstGeom prst="rect">
            <a:avLst/>
          </a:prstGeom>
          <a:noFill/>
        </p:spPr>
        <p:txBody>
          <a:bodyPr wrap="none" rtlCol="0">
            <a:spAutoFit/>
          </a:bodyPr>
          <a:lstStyle/>
          <a:p>
            <a:r>
              <a:rPr lang="en-US" sz="1600" dirty="0">
                <a:solidFill>
                  <a:srgbClr val="FFFFFF"/>
                </a:solidFill>
                <a:latin typeface="Calibri" pitchFamily="34" charset="0"/>
                <a:cs typeface="Calibri" pitchFamily="34" charset="0"/>
              </a:rPr>
              <a:t>Sources: Federal Reserve Bank of Dallas and Statistics Norway</a:t>
            </a:r>
          </a:p>
        </p:txBody>
      </p:sp>
    </p:spTree>
    <p:extLst>
      <p:ext uri="{BB962C8B-B14F-4D97-AF65-F5344CB8AC3E}">
        <p14:creationId xmlns:p14="http://schemas.microsoft.com/office/powerpoint/2010/main" val="12641502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solidFill>
                  <a:srgbClr val="FFFFFF"/>
                </a:solidFill>
              </a:rPr>
              <a:pPr/>
              <a:t>36</a:t>
            </a:fld>
            <a:endParaRPr lang="en-US">
              <a:solidFill>
                <a:srgbClr val="FFFFFF"/>
              </a:solidFill>
            </a:endParaRPr>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0000"/>
              </a:solidFill>
            </a:endParaRPr>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smtClean="0">
                <a:solidFill>
                  <a:srgbClr val="002060"/>
                </a:solidFill>
                <a:latin typeface="Calibri" pitchFamily="34" charset="0"/>
                <a:cs typeface="Calibri" pitchFamily="34" charset="0"/>
              </a:rPr>
              <a:t>Household debt at all-time high</a:t>
            </a:r>
            <a:endParaRPr lang="en-US" sz="3600" dirty="0">
              <a:solidFill>
                <a:srgbClr val="002060"/>
              </a:solidFill>
              <a:latin typeface="Calibri" pitchFamily="34" charset="0"/>
              <a:cs typeface="Calibri" pitchFamily="34" charset="0"/>
            </a:endParaRPr>
          </a:p>
        </p:txBody>
      </p:sp>
      <p:graphicFrame>
        <p:nvGraphicFramePr>
          <p:cNvPr id="10" name="Diagram 9"/>
          <p:cNvGraphicFramePr>
            <a:graphicFrameLocks/>
          </p:cNvGraphicFramePr>
          <p:nvPr>
            <p:extLst>
              <p:ext uri="{D42A27DB-BD31-4B8C-83A1-F6EECF244321}">
                <p14:modId xmlns:p14="http://schemas.microsoft.com/office/powerpoint/2010/main" val="2792654904"/>
              </p:ext>
            </p:extLst>
          </p:nvPr>
        </p:nvGraphicFramePr>
        <p:xfrm>
          <a:off x="1158874" y="2105025"/>
          <a:ext cx="7557613" cy="3654507"/>
        </p:xfrm>
        <a:graphic>
          <a:graphicData uri="http://schemas.openxmlformats.org/drawingml/2006/chart">
            <c:chart xmlns:c="http://schemas.openxmlformats.org/drawingml/2006/chart" xmlns:r="http://schemas.openxmlformats.org/officeDocument/2006/relationships" r:id="rId4"/>
          </a:graphicData>
        </a:graphic>
      </p:graphicFrame>
      <p:sp>
        <p:nvSpPr>
          <p:cNvPr id="9" name="TekstSylinder 8"/>
          <p:cNvSpPr txBox="1"/>
          <p:nvPr/>
        </p:nvSpPr>
        <p:spPr>
          <a:xfrm>
            <a:off x="1330036" y="5906145"/>
            <a:ext cx="7158871" cy="338554"/>
          </a:xfrm>
          <a:prstGeom prst="rect">
            <a:avLst/>
          </a:prstGeom>
          <a:noFill/>
        </p:spPr>
        <p:txBody>
          <a:bodyPr wrap="square" rtlCol="0">
            <a:spAutoFit/>
          </a:bodyPr>
          <a:lstStyle/>
          <a:p>
            <a:pPr algn="ctr"/>
            <a:r>
              <a:rPr lang="en-US" sz="1600" dirty="0">
                <a:solidFill>
                  <a:srgbClr val="002060"/>
                </a:solidFill>
                <a:latin typeface="Calibri" pitchFamily="34" charset="0"/>
                <a:cs typeface="Calibri" pitchFamily="34" charset="0"/>
              </a:rPr>
              <a:t>Household debt and interest expenditure as percentages of disposable income</a:t>
            </a:r>
            <a:r>
              <a:rPr lang="en-US" sz="1600" dirty="0" smtClean="0">
                <a:solidFill>
                  <a:srgbClr val="002060"/>
                </a:solidFill>
                <a:latin typeface="Calibri" pitchFamily="34" charset="0"/>
                <a:cs typeface="Calibri" pitchFamily="34" charset="0"/>
              </a:rPr>
              <a:t>. </a:t>
            </a:r>
            <a:endParaRPr lang="en-US" sz="1600" dirty="0">
              <a:solidFill>
                <a:srgbClr val="002060"/>
              </a:solidFill>
              <a:latin typeface="Calibri" pitchFamily="34" charset="0"/>
              <a:cs typeface="Calibri" pitchFamily="34" charset="0"/>
            </a:endParaRPr>
          </a:p>
        </p:txBody>
      </p:sp>
      <p:sp>
        <p:nvSpPr>
          <p:cNvPr id="12" name="TekstSylinder 11"/>
          <p:cNvSpPr txBox="1"/>
          <p:nvPr/>
        </p:nvSpPr>
        <p:spPr>
          <a:xfrm>
            <a:off x="1066509" y="6451185"/>
            <a:ext cx="3814057" cy="338554"/>
          </a:xfrm>
          <a:prstGeom prst="rect">
            <a:avLst/>
          </a:prstGeom>
          <a:noFill/>
        </p:spPr>
        <p:txBody>
          <a:bodyPr wrap="none" rtlCol="0">
            <a:spAutoFit/>
          </a:bodyPr>
          <a:lstStyle/>
          <a:p>
            <a:r>
              <a:rPr lang="en-US" sz="1600" dirty="0">
                <a:solidFill>
                  <a:srgbClr val="FFFFFF"/>
                </a:solidFill>
                <a:latin typeface="Calibri" pitchFamily="34" charset="0"/>
                <a:cs typeface="Calibri" pitchFamily="34" charset="0"/>
              </a:rPr>
              <a:t>Sources: </a:t>
            </a:r>
            <a:r>
              <a:rPr lang="en-US" sz="1600" dirty="0" smtClean="0">
                <a:solidFill>
                  <a:srgbClr val="FFFFFF"/>
                </a:solidFill>
                <a:latin typeface="Calibri" pitchFamily="34" charset="0"/>
                <a:cs typeface="Calibri" pitchFamily="34" charset="0"/>
              </a:rPr>
              <a:t>Statistics Norway and </a:t>
            </a:r>
            <a:r>
              <a:rPr lang="en-US" sz="1600" dirty="0" err="1" smtClean="0">
                <a:solidFill>
                  <a:srgbClr val="FFFFFF"/>
                </a:solidFill>
                <a:latin typeface="Calibri" pitchFamily="34" charset="0"/>
                <a:cs typeface="Calibri" pitchFamily="34" charset="0"/>
              </a:rPr>
              <a:t>Noregs</a:t>
            </a:r>
            <a:r>
              <a:rPr lang="en-US" sz="1600" dirty="0" smtClean="0">
                <a:solidFill>
                  <a:srgbClr val="FFFFFF"/>
                </a:solidFill>
                <a:latin typeface="Calibri" pitchFamily="34" charset="0"/>
                <a:cs typeface="Calibri" pitchFamily="34" charset="0"/>
              </a:rPr>
              <a:t> Bank</a:t>
            </a:r>
            <a:endParaRPr lang="en-US" sz="1600" dirty="0">
              <a:solidFill>
                <a:srgbClr val="FFFFFF"/>
              </a:solidFill>
              <a:latin typeface="Calibri" pitchFamily="34" charset="0"/>
              <a:cs typeface="Calibri" pitchFamily="34" charset="0"/>
            </a:endParaRPr>
          </a:p>
        </p:txBody>
      </p:sp>
    </p:spTree>
    <p:extLst>
      <p:ext uri="{BB962C8B-B14F-4D97-AF65-F5344CB8AC3E}">
        <p14:creationId xmlns:p14="http://schemas.microsoft.com/office/powerpoint/2010/main" val="2640543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4</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smtClean="0">
                <a:solidFill>
                  <a:srgbClr val="002060"/>
                </a:solidFill>
                <a:latin typeface="Calibri" pitchFamily="34" charset="0"/>
                <a:cs typeface="Calibri" pitchFamily="34" charset="0"/>
              </a:rPr>
              <a:t>Market structure</a:t>
            </a:r>
            <a:endParaRPr lang="en-US" sz="3600" dirty="0">
              <a:solidFill>
                <a:srgbClr val="002060"/>
              </a:solidFill>
              <a:latin typeface="Calibri" pitchFamily="34" charset="0"/>
              <a:cs typeface="Calibri" pitchFamily="34" charset="0"/>
            </a:endParaRPr>
          </a:p>
        </p:txBody>
      </p:sp>
      <p:sp>
        <p:nvSpPr>
          <p:cNvPr id="15" name="TekstSylinder 14"/>
          <p:cNvSpPr txBox="1"/>
          <p:nvPr/>
        </p:nvSpPr>
        <p:spPr>
          <a:xfrm>
            <a:off x="1066509" y="6451185"/>
            <a:ext cx="5675593" cy="338554"/>
          </a:xfrm>
          <a:prstGeom prst="rect">
            <a:avLst/>
          </a:prstGeom>
          <a:noFill/>
        </p:spPr>
        <p:txBody>
          <a:bodyPr wrap="none" rtlCol="0">
            <a:spAutoFit/>
          </a:bodyPr>
          <a:lstStyle/>
          <a:p>
            <a:r>
              <a:rPr lang="en-US" sz="1600" dirty="0" smtClean="0">
                <a:solidFill>
                  <a:schemeClr val="bg1"/>
                </a:solidFill>
                <a:latin typeface="Calibri" pitchFamily="34" charset="0"/>
                <a:cs typeface="Calibri" pitchFamily="34" charset="0"/>
              </a:rPr>
              <a:t>Source: Financial Supervisory Authority of Norway (Finanstilsynet)</a:t>
            </a:r>
            <a:endParaRPr lang="en-US" sz="1600" dirty="0">
              <a:solidFill>
                <a:schemeClr val="bg1"/>
              </a:solidFill>
              <a:latin typeface="Calibri" pitchFamily="34" charset="0"/>
              <a:cs typeface="Calibri" pitchFamily="34" charset="0"/>
            </a:endParaRPr>
          </a:p>
        </p:txBody>
      </p:sp>
      <p:sp>
        <p:nvSpPr>
          <p:cNvPr id="16" name="TekstSylinder 15"/>
          <p:cNvSpPr txBox="1"/>
          <p:nvPr/>
        </p:nvSpPr>
        <p:spPr>
          <a:xfrm>
            <a:off x="5018567" y="1976856"/>
            <a:ext cx="4029739" cy="830997"/>
          </a:xfrm>
          <a:prstGeom prst="rect">
            <a:avLst/>
          </a:prstGeom>
          <a:noFill/>
        </p:spPr>
        <p:txBody>
          <a:bodyPr wrap="square" rtlCol="0">
            <a:spAutoFit/>
          </a:bodyPr>
          <a:lstStyle/>
          <a:p>
            <a:r>
              <a:rPr lang="en-US" sz="1600" dirty="0">
                <a:solidFill>
                  <a:srgbClr val="002060"/>
                </a:solidFill>
                <a:latin typeface="Calibri" pitchFamily="34" charset="0"/>
                <a:cs typeface="Calibri" pitchFamily="34" charset="0"/>
              </a:rPr>
              <a:t>Per cent of aggregate </a:t>
            </a:r>
            <a:r>
              <a:rPr lang="en-US" sz="1600" dirty="0" smtClean="0">
                <a:solidFill>
                  <a:srgbClr val="002060"/>
                </a:solidFill>
                <a:latin typeface="Calibri" pitchFamily="34" charset="0"/>
                <a:cs typeface="Calibri" pitchFamily="34" charset="0"/>
              </a:rPr>
              <a:t>total assets in banks in Norway (</a:t>
            </a:r>
            <a:r>
              <a:rPr lang="en-US" sz="1600" dirty="0">
                <a:solidFill>
                  <a:srgbClr val="002060"/>
                </a:solidFill>
                <a:latin typeface="Calibri" pitchFamily="34" charset="0"/>
                <a:cs typeface="Calibri" pitchFamily="34" charset="0"/>
              </a:rPr>
              <a:t>domestic </a:t>
            </a:r>
            <a:r>
              <a:rPr lang="en-US" sz="1600" dirty="0" smtClean="0">
                <a:solidFill>
                  <a:srgbClr val="002060"/>
                </a:solidFill>
                <a:latin typeface="Calibri" pitchFamily="34" charset="0"/>
                <a:cs typeface="Calibri" pitchFamily="34" charset="0"/>
              </a:rPr>
              <a:t>institutions and </a:t>
            </a:r>
            <a:r>
              <a:rPr lang="en-US" sz="1600" dirty="0">
                <a:solidFill>
                  <a:srgbClr val="002060"/>
                </a:solidFill>
                <a:latin typeface="Calibri" pitchFamily="34" charset="0"/>
                <a:cs typeface="Calibri" pitchFamily="34" charset="0"/>
              </a:rPr>
              <a:t>branches). </a:t>
            </a:r>
            <a:r>
              <a:rPr lang="en-US" sz="1600" dirty="0" smtClean="0">
                <a:solidFill>
                  <a:srgbClr val="002060"/>
                </a:solidFill>
                <a:latin typeface="Calibri" pitchFamily="34" charset="0"/>
                <a:cs typeface="Calibri" pitchFamily="34" charset="0"/>
              </a:rPr>
              <a:t>Per </a:t>
            </a:r>
            <a:r>
              <a:rPr lang="en-US" sz="1600" dirty="0">
                <a:solidFill>
                  <a:srgbClr val="002060"/>
                </a:solidFill>
                <a:latin typeface="Calibri" pitchFamily="34" charset="0"/>
                <a:cs typeface="Calibri" pitchFamily="34" charset="0"/>
              </a:rPr>
              <a:t>year-end 2012.</a:t>
            </a:r>
          </a:p>
        </p:txBody>
      </p:sp>
      <p:graphicFrame>
        <p:nvGraphicFramePr>
          <p:cNvPr id="12" name="Diagram 11"/>
          <p:cNvGraphicFramePr>
            <a:graphicFrameLocks/>
          </p:cNvGraphicFramePr>
          <p:nvPr>
            <p:extLst>
              <p:ext uri="{D42A27DB-BD31-4B8C-83A1-F6EECF244321}">
                <p14:modId xmlns:p14="http://schemas.microsoft.com/office/powerpoint/2010/main" val="2432794131"/>
              </p:ext>
            </p:extLst>
          </p:nvPr>
        </p:nvGraphicFramePr>
        <p:xfrm>
          <a:off x="309099" y="2106091"/>
          <a:ext cx="9229061" cy="4514371"/>
        </p:xfrm>
        <a:graphic>
          <a:graphicData uri="http://schemas.openxmlformats.org/drawingml/2006/chart">
            <c:chart xmlns:c="http://schemas.openxmlformats.org/drawingml/2006/chart" xmlns:r="http://schemas.openxmlformats.org/officeDocument/2006/relationships" r:id="rId4"/>
          </a:graphicData>
        </a:graphic>
      </p:graphicFrame>
      <p:sp>
        <p:nvSpPr>
          <p:cNvPr id="2" name="TekstSylinder 1"/>
          <p:cNvSpPr txBox="1"/>
          <p:nvPr/>
        </p:nvSpPr>
        <p:spPr>
          <a:xfrm>
            <a:off x="7753350" y="5695950"/>
            <a:ext cx="1201547" cy="276999"/>
          </a:xfrm>
          <a:prstGeom prst="rect">
            <a:avLst/>
          </a:prstGeom>
          <a:noFill/>
        </p:spPr>
        <p:txBody>
          <a:bodyPr wrap="none" rtlCol="0">
            <a:spAutoFit/>
          </a:bodyPr>
          <a:lstStyle/>
          <a:p>
            <a:r>
              <a:rPr lang="nb-NO" sz="1200" dirty="0" err="1" smtClean="0">
                <a:solidFill>
                  <a:schemeClr val="tx2"/>
                </a:solidFill>
                <a:latin typeface="Calibri" pitchFamily="34" charset="0"/>
                <a:cs typeface="Calibri" pitchFamily="34" charset="0"/>
              </a:rPr>
              <a:t>Swedbank</a:t>
            </a:r>
            <a:r>
              <a:rPr lang="nb-NO" sz="1200" dirty="0" smtClean="0">
                <a:solidFill>
                  <a:schemeClr val="tx2"/>
                </a:solidFill>
                <a:latin typeface="Calibri" pitchFamily="34" charset="0"/>
                <a:cs typeface="Calibri" pitchFamily="34" charset="0"/>
              </a:rPr>
              <a:t> 1.5 %</a:t>
            </a:r>
            <a:endParaRPr lang="nb-NO" sz="1200" dirty="0">
              <a:solidFill>
                <a:schemeClr val="tx2"/>
              </a:solidFill>
              <a:latin typeface="Calibri" pitchFamily="34" charset="0"/>
              <a:cs typeface="Calibri" pitchFamily="34" charset="0"/>
            </a:endParaRPr>
          </a:p>
        </p:txBody>
      </p:sp>
    </p:spTree>
    <p:extLst>
      <p:ext uri="{BB962C8B-B14F-4D97-AF65-F5344CB8AC3E}">
        <p14:creationId xmlns:p14="http://schemas.microsoft.com/office/powerpoint/2010/main" val="4127336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vrundet rektangel 3"/>
          <p:cNvSpPr/>
          <p:nvPr/>
        </p:nvSpPr>
        <p:spPr>
          <a:xfrm>
            <a:off x="5029199" y="2648463"/>
            <a:ext cx="3753293" cy="3688542"/>
          </a:xfrm>
          <a:prstGeom prst="roundRect">
            <a:avLst>
              <a:gd name="adj" fmla="val 11159"/>
            </a:avLst>
          </a:prstGeom>
          <a:solidFill>
            <a:schemeClr val="bg1">
              <a:lumMod val="85000"/>
            </a:schemeClr>
          </a:solid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Plassholder for lysbildenummer 3"/>
          <p:cNvSpPr>
            <a:spLocks noGrp="1"/>
          </p:cNvSpPr>
          <p:nvPr>
            <p:ph type="sldNum" sz="quarter" idx="12"/>
          </p:nvPr>
        </p:nvSpPr>
        <p:spPr/>
        <p:txBody>
          <a:bodyPr/>
          <a:lstStyle/>
          <a:p>
            <a:fld id="{CCD11349-E94A-4AD2-B225-4EED9962E746}" type="slidenum">
              <a:rPr lang="en-US" smtClean="0"/>
              <a:pPr/>
              <a:t>5</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903238"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smtClean="0">
                <a:solidFill>
                  <a:srgbClr val="002060"/>
                </a:solidFill>
                <a:latin typeface="Calibri" pitchFamily="34" charset="0"/>
                <a:cs typeface="Calibri" pitchFamily="34" charset="0"/>
              </a:rPr>
              <a:t>Composition of credit institutions’ assets</a:t>
            </a:r>
            <a:endParaRPr lang="en-US" sz="3600" dirty="0">
              <a:solidFill>
                <a:srgbClr val="002060"/>
              </a:solidFill>
              <a:latin typeface="Calibri" pitchFamily="34" charset="0"/>
              <a:cs typeface="Calibri" pitchFamily="34" charset="0"/>
            </a:endParaRPr>
          </a:p>
        </p:txBody>
      </p:sp>
      <p:sp>
        <p:nvSpPr>
          <p:cNvPr id="2" name="TekstSylinder 1"/>
          <p:cNvSpPr txBox="1"/>
          <p:nvPr/>
        </p:nvSpPr>
        <p:spPr>
          <a:xfrm>
            <a:off x="1066509" y="6451185"/>
            <a:ext cx="2281074" cy="338554"/>
          </a:xfrm>
          <a:prstGeom prst="rect">
            <a:avLst/>
          </a:prstGeom>
          <a:noFill/>
        </p:spPr>
        <p:txBody>
          <a:bodyPr wrap="none" rtlCol="0">
            <a:spAutoFit/>
          </a:bodyPr>
          <a:lstStyle/>
          <a:p>
            <a:r>
              <a:rPr lang="en-US" sz="1600" dirty="0" smtClean="0">
                <a:solidFill>
                  <a:schemeClr val="bg1"/>
                </a:solidFill>
                <a:latin typeface="Calibri" pitchFamily="34" charset="0"/>
                <a:cs typeface="Calibri" pitchFamily="34" charset="0"/>
              </a:rPr>
              <a:t>Source: Statistics Norway</a:t>
            </a:r>
            <a:endParaRPr lang="en-US" sz="1600" dirty="0">
              <a:solidFill>
                <a:schemeClr val="bg1"/>
              </a:solidFill>
              <a:latin typeface="Calibri" pitchFamily="34" charset="0"/>
              <a:cs typeface="Calibri" pitchFamily="34" charset="0"/>
            </a:endParaRPr>
          </a:p>
        </p:txBody>
      </p:sp>
      <p:sp>
        <p:nvSpPr>
          <p:cNvPr id="12" name="TekstSylinder 11"/>
          <p:cNvSpPr txBox="1"/>
          <p:nvPr/>
        </p:nvSpPr>
        <p:spPr>
          <a:xfrm>
            <a:off x="1158875" y="2232965"/>
            <a:ext cx="1811522" cy="830997"/>
          </a:xfrm>
          <a:prstGeom prst="rect">
            <a:avLst/>
          </a:prstGeom>
          <a:noFill/>
        </p:spPr>
        <p:txBody>
          <a:bodyPr wrap="none" rtlCol="0">
            <a:spAutoFit/>
          </a:bodyPr>
          <a:lstStyle/>
          <a:p>
            <a:r>
              <a:rPr lang="en-US" sz="1600" dirty="0" smtClean="0">
                <a:solidFill>
                  <a:srgbClr val="002060"/>
                </a:solidFill>
                <a:latin typeface="Calibri" pitchFamily="34" charset="0"/>
                <a:cs typeface="Calibri" pitchFamily="34" charset="0"/>
              </a:rPr>
              <a:t>Per year-end 2012. </a:t>
            </a:r>
            <a:br>
              <a:rPr lang="en-US" sz="1600" dirty="0" smtClean="0">
                <a:solidFill>
                  <a:srgbClr val="002060"/>
                </a:solidFill>
                <a:latin typeface="Calibri" pitchFamily="34" charset="0"/>
                <a:cs typeface="Calibri" pitchFamily="34" charset="0"/>
              </a:rPr>
            </a:br>
            <a:r>
              <a:rPr lang="en-US" sz="1600" dirty="0" smtClean="0">
                <a:solidFill>
                  <a:srgbClr val="002060"/>
                </a:solidFill>
                <a:latin typeface="Calibri" pitchFamily="34" charset="0"/>
                <a:cs typeface="Calibri" pitchFamily="34" charset="0"/>
              </a:rPr>
              <a:t>Norwegian credit </a:t>
            </a:r>
            <a:br>
              <a:rPr lang="en-US" sz="1600" dirty="0" smtClean="0">
                <a:solidFill>
                  <a:srgbClr val="002060"/>
                </a:solidFill>
                <a:latin typeface="Calibri" pitchFamily="34" charset="0"/>
                <a:cs typeface="Calibri" pitchFamily="34" charset="0"/>
              </a:rPr>
            </a:br>
            <a:r>
              <a:rPr lang="en-US" sz="1600" dirty="0" smtClean="0">
                <a:solidFill>
                  <a:srgbClr val="002060"/>
                </a:solidFill>
                <a:latin typeface="Calibri" pitchFamily="34" charset="0"/>
                <a:cs typeface="Calibri" pitchFamily="34" charset="0"/>
              </a:rPr>
              <a:t>institutions.</a:t>
            </a:r>
            <a:endParaRPr lang="en-US" sz="1600" dirty="0">
              <a:solidFill>
                <a:srgbClr val="002060"/>
              </a:solidFill>
              <a:latin typeface="Calibri" pitchFamily="34" charset="0"/>
              <a:cs typeface="Calibri" pitchFamily="34" charset="0"/>
            </a:endParaRPr>
          </a:p>
        </p:txBody>
      </p:sp>
      <p:graphicFrame>
        <p:nvGraphicFramePr>
          <p:cNvPr id="15" name="Diagram 14"/>
          <p:cNvGraphicFramePr>
            <a:graphicFrameLocks/>
          </p:cNvGraphicFramePr>
          <p:nvPr>
            <p:extLst>
              <p:ext uri="{D42A27DB-BD31-4B8C-83A1-F6EECF244321}">
                <p14:modId xmlns:p14="http://schemas.microsoft.com/office/powerpoint/2010/main" val="634753025"/>
              </p:ext>
            </p:extLst>
          </p:nvPr>
        </p:nvGraphicFramePr>
        <p:xfrm>
          <a:off x="232012" y="2019869"/>
          <a:ext cx="4572000" cy="4305868"/>
        </p:xfrm>
        <a:graphic>
          <a:graphicData uri="http://schemas.openxmlformats.org/drawingml/2006/chart">
            <c:chart xmlns:c="http://schemas.openxmlformats.org/drawingml/2006/chart" xmlns:r="http://schemas.openxmlformats.org/officeDocument/2006/relationships" r:id="rId4"/>
          </a:graphicData>
        </a:graphic>
      </p:graphicFrame>
      <p:sp>
        <p:nvSpPr>
          <p:cNvPr id="16" name="TekstSylinder 15"/>
          <p:cNvSpPr txBox="1"/>
          <p:nvPr/>
        </p:nvSpPr>
        <p:spPr>
          <a:xfrm>
            <a:off x="6633177" y="2915751"/>
            <a:ext cx="2149315" cy="1077218"/>
          </a:xfrm>
          <a:prstGeom prst="rect">
            <a:avLst/>
          </a:prstGeom>
          <a:noFill/>
        </p:spPr>
        <p:txBody>
          <a:bodyPr wrap="square" rtlCol="0">
            <a:spAutoFit/>
          </a:bodyPr>
          <a:lstStyle/>
          <a:p>
            <a:r>
              <a:rPr lang="en-US" sz="1600" dirty="0">
                <a:solidFill>
                  <a:srgbClr val="002060"/>
                </a:solidFill>
                <a:latin typeface="Calibri" pitchFamily="34" charset="0"/>
                <a:cs typeface="Calibri" pitchFamily="34" charset="0"/>
              </a:rPr>
              <a:t>...and the distribution of </a:t>
            </a:r>
            <a:r>
              <a:rPr lang="en-US" sz="1600" dirty="0" smtClean="0">
                <a:solidFill>
                  <a:srgbClr val="002060"/>
                </a:solidFill>
                <a:latin typeface="Calibri" pitchFamily="34" charset="0"/>
                <a:cs typeface="Calibri" pitchFamily="34" charset="0"/>
              </a:rPr>
              <a:t>credit institutions’ total assets.</a:t>
            </a:r>
          </a:p>
          <a:p>
            <a:r>
              <a:rPr lang="en-US" sz="1600" dirty="0" smtClean="0">
                <a:solidFill>
                  <a:srgbClr val="002060"/>
                </a:solidFill>
                <a:latin typeface="Calibri" pitchFamily="34" charset="0"/>
                <a:cs typeface="Calibri" pitchFamily="34" charset="0"/>
              </a:rPr>
              <a:t>Per year-end 2012.</a:t>
            </a:r>
            <a:endParaRPr lang="en-US" sz="1600" dirty="0">
              <a:solidFill>
                <a:srgbClr val="002060"/>
              </a:solidFill>
              <a:latin typeface="Calibri" pitchFamily="34" charset="0"/>
              <a:cs typeface="Calibri" pitchFamily="34" charset="0"/>
            </a:endParaRPr>
          </a:p>
        </p:txBody>
      </p:sp>
      <p:graphicFrame>
        <p:nvGraphicFramePr>
          <p:cNvPr id="17" name="Diagram 16"/>
          <p:cNvGraphicFramePr>
            <a:graphicFrameLocks/>
          </p:cNvGraphicFramePr>
          <p:nvPr>
            <p:extLst>
              <p:ext uri="{D42A27DB-BD31-4B8C-83A1-F6EECF244321}">
                <p14:modId xmlns:p14="http://schemas.microsoft.com/office/powerpoint/2010/main" val="2864131483"/>
              </p:ext>
            </p:extLst>
          </p:nvPr>
        </p:nvGraphicFramePr>
        <p:xfrm>
          <a:off x="4410184" y="2648463"/>
          <a:ext cx="4445986" cy="368854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532895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6</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smtClean="0">
                <a:solidFill>
                  <a:srgbClr val="002060"/>
                </a:solidFill>
                <a:latin typeface="Calibri" pitchFamily="34" charset="0"/>
                <a:cs typeface="Calibri" pitchFamily="34" charset="0"/>
              </a:rPr>
              <a:t>Credit sources</a:t>
            </a:r>
            <a:endParaRPr lang="en-US" sz="3600" dirty="0">
              <a:solidFill>
                <a:srgbClr val="002060"/>
              </a:solidFill>
              <a:latin typeface="Calibri" pitchFamily="34" charset="0"/>
              <a:cs typeface="Calibri" pitchFamily="34" charset="0"/>
            </a:endParaRPr>
          </a:p>
        </p:txBody>
      </p:sp>
      <p:sp>
        <p:nvSpPr>
          <p:cNvPr id="15" name="TekstSylinder 14"/>
          <p:cNvSpPr txBox="1"/>
          <p:nvPr/>
        </p:nvSpPr>
        <p:spPr>
          <a:xfrm>
            <a:off x="1066509" y="6451185"/>
            <a:ext cx="8077491" cy="338554"/>
          </a:xfrm>
          <a:prstGeom prst="rect">
            <a:avLst/>
          </a:prstGeom>
          <a:noFill/>
        </p:spPr>
        <p:txBody>
          <a:bodyPr wrap="square" rtlCol="0">
            <a:spAutoFit/>
          </a:bodyPr>
          <a:lstStyle/>
          <a:p>
            <a:r>
              <a:rPr lang="en-US" sz="1600" dirty="0" smtClean="0">
                <a:solidFill>
                  <a:schemeClr val="bg1"/>
                </a:solidFill>
                <a:latin typeface="Calibri" pitchFamily="34" charset="0"/>
                <a:cs typeface="Calibri" pitchFamily="34" charset="0"/>
              </a:rPr>
              <a:t>Source: Statistics Norway</a:t>
            </a:r>
            <a:endParaRPr lang="en-US" sz="1400" dirty="0">
              <a:solidFill>
                <a:srgbClr val="66FF33"/>
              </a:solidFill>
              <a:latin typeface="Calibri" pitchFamily="34" charset="0"/>
              <a:cs typeface="Calibri" pitchFamily="34" charset="0"/>
            </a:endParaRPr>
          </a:p>
        </p:txBody>
      </p:sp>
      <p:graphicFrame>
        <p:nvGraphicFramePr>
          <p:cNvPr id="10" name="Diagram 9"/>
          <p:cNvGraphicFramePr>
            <a:graphicFrameLocks/>
          </p:cNvGraphicFramePr>
          <p:nvPr>
            <p:extLst>
              <p:ext uri="{D42A27DB-BD31-4B8C-83A1-F6EECF244321}">
                <p14:modId xmlns:p14="http://schemas.microsoft.com/office/powerpoint/2010/main" val="782101493"/>
              </p:ext>
            </p:extLst>
          </p:nvPr>
        </p:nvGraphicFramePr>
        <p:xfrm>
          <a:off x="1204685" y="2152649"/>
          <a:ext cx="7510690" cy="3800995"/>
        </p:xfrm>
        <a:graphic>
          <a:graphicData uri="http://schemas.openxmlformats.org/drawingml/2006/chart">
            <c:chart xmlns:c="http://schemas.openxmlformats.org/drawingml/2006/chart" xmlns:r="http://schemas.openxmlformats.org/officeDocument/2006/relationships" r:id="rId4"/>
          </a:graphicData>
        </a:graphic>
      </p:graphicFrame>
      <p:sp>
        <p:nvSpPr>
          <p:cNvPr id="12" name="TekstSylinder 11"/>
          <p:cNvSpPr txBox="1"/>
          <p:nvPr/>
        </p:nvSpPr>
        <p:spPr>
          <a:xfrm>
            <a:off x="1918417" y="5896620"/>
            <a:ext cx="5810951" cy="338554"/>
          </a:xfrm>
          <a:prstGeom prst="rect">
            <a:avLst/>
          </a:prstGeom>
          <a:noFill/>
        </p:spPr>
        <p:txBody>
          <a:bodyPr wrap="none" rtlCol="0">
            <a:spAutoFit/>
          </a:bodyPr>
          <a:lstStyle/>
          <a:p>
            <a:pPr algn="ctr"/>
            <a:r>
              <a:rPr lang="en-US" sz="1600" dirty="0" smtClean="0">
                <a:solidFill>
                  <a:srgbClr val="002060"/>
                </a:solidFill>
                <a:latin typeface="Calibri" pitchFamily="34" charset="0"/>
                <a:cs typeface="Calibri" pitchFamily="34" charset="0"/>
              </a:rPr>
              <a:t>Norwegian general public’s</a:t>
            </a:r>
            <a:r>
              <a:rPr lang="en-US" sz="1600" dirty="0">
                <a:solidFill>
                  <a:srgbClr val="002060"/>
                </a:solidFill>
                <a:latin typeface="Calibri" pitchFamily="34" charset="0"/>
                <a:cs typeface="Calibri" pitchFamily="34" charset="0"/>
              </a:rPr>
              <a:t>* gross domestic debt by credit </a:t>
            </a:r>
            <a:r>
              <a:rPr lang="en-US" sz="1600" dirty="0" smtClean="0">
                <a:solidFill>
                  <a:srgbClr val="002060"/>
                </a:solidFill>
                <a:latin typeface="Calibri" pitchFamily="34" charset="0"/>
                <a:cs typeface="Calibri" pitchFamily="34" charset="0"/>
              </a:rPr>
              <a:t>source.</a:t>
            </a:r>
            <a:endParaRPr lang="en-US" sz="1600" dirty="0">
              <a:solidFill>
                <a:srgbClr val="002060"/>
              </a:solidFill>
              <a:latin typeface="Calibri" pitchFamily="34" charset="0"/>
              <a:cs typeface="Calibri" pitchFamily="34" charset="0"/>
            </a:endParaRPr>
          </a:p>
        </p:txBody>
      </p:sp>
      <p:sp>
        <p:nvSpPr>
          <p:cNvPr id="13" name="TekstSylinder 12"/>
          <p:cNvSpPr txBox="1"/>
          <p:nvPr/>
        </p:nvSpPr>
        <p:spPr>
          <a:xfrm>
            <a:off x="2683513" y="6115570"/>
            <a:ext cx="6353362" cy="276999"/>
          </a:xfrm>
          <a:prstGeom prst="rect">
            <a:avLst/>
          </a:prstGeom>
          <a:noFill/>
        </p:spPr>
        <p:txBody>
          <a:bodyPr wrap="square" rtlCol="0">
            <a:spAutoFit/>
          </a:bodyPr>
          <a:lstStyle/>
          <a:p>
            <a:pPr algn="r"/>
            <a:r>
              <a:rPr lang="en-US" sz="1200" dirty="0">
                <a:latin typeface="Calibri" pitchFamily="34" charset="0"/>
                <a:cs typeface="Calibri" pitchFamily="34" charset="0"/>
              </a:rPr>
              <a:t>*Households, non-financial corporations and general government.</a:t>
            </a:r>
          </a:p>
        </p:txBody>
      </p:sp>
    </p:spTree>
    <p:extLst>
      <p:ext uri="{BB962C8B-B14F-4D97-AF65-F5344CB8AC3E}">
        <p14:creationId xmlns:p14="http://schemas.microsoft.com/office/powerpoint/2010/main" val="1154085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7</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smtClean="0">
                <a:solidFill>
                  <a:srgbClr val="002060"/>
                </a:solidFill>
                <a:latin typeface="Calibri" pitchFamily="34" charset="0"/>
                <a:cs typeface="Calibri" pitchFamily="34" charset="0"/>
              </a:rPr>
              <a:t>Distribution of banks’ total assets</a:t>
            </a:r>
            <a:endParaRPr lang="en-US" sz="3600" dirty="0">
              <a:solidFill>
                <a:srgbClr val="002060"/>
              </a:solidFill>
              <a:latin typeface="Calibri" pitchFamily="34" charset="0"/>
              <a:cs typeface="Calibri" pitchFamily="34" charset="0"/>
            </a:endParaRPr>
          </a:p>
        </p:txBody>
      </p:sp>
      <p:graphicFrame>
        <p:nvGraphicFramePr>
          <p:cNvPr id="10" name="Diagram 9"/>
          <p:cNvGraphicFramePr>
            <a:graphicFrameLocks/>
          </p:cNvGraphicFramePr>
          <p:nvPr>
            <p:extLst>
              <p:ext uri="{D42A27DB-BD31-4B8C-83A1-F6EECF244321}">
                <p14:modId xmlns:p14="http://schemas.microsoft.com/office/powerpoint/2010/main" val="1965697447"/>
              </p:ext>
            </p:extLst>
          </p:nvPr>
        </p:nvGraphicFramePr>
        <p:xfrm>
          <a:off x="1158876" y="2062716"/>
          <a:ext cx="965199" cy="425302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Diagram 12"/>
          <p:cNvGraphicFramePr>
            <a:graphicFrameLocks/>
          </p:cNvGraphicFramePr>
          <p:nvPr>
            <p:extLst>
              <p:ext uri="{D42A27DB-BD31-4B8C-83A1-F6EECF244321}">
                <p14:modId xmlns:p14="http://schemas.microsoft.com/office/powerpoint/2010/main" val="1051503513"/>
              </p:ext>
            </p:extLst>
          </p:nvPr>
        </p:nvGraphicFramePr>
        <p:xfrm>
          <a:off x="2066926" y="2066926"/>
          <a:ext cx="6933952" cy="4267200"/>
        </p:xfrm>
        <a:graphic>
          <a:graphicData uri="http://schemas.openxmlformats.org/drawingml/2006/chart">
            <c:chart xmlns:c="http://schemas.openxmlformats.org/drawingml/2006/chart" xmlns:r="http://schemas.openxmlformats.org/officeDocument/2006/relationships" r:id="rId5"/>
          </a:graphicData>
        </a:graphic>
      </p:graphicFrame>
      <p:sp>
        <p:nvSpPr>
          <p:cNvPr id="15" name="TekstSylinder 14"/>
          <p:cNvSpPr txBox="1"/>
          <p:nvPr/>
        </p:nvSpPr>
        <p:spPr>
          <a:xfrm>
            <a:off x="1066509" y="6451185"/>
            <a:ext cx="8077491" cy="338554"/>
          </a:xfrm>
          <a:prstGeom prst="rect">
            <a:avLst/>
          </a:prstGeom>
          <a:noFill/>
        </p:spPr>
        <p:txBody>
          <a:bodyPr wrap="square" rtlCol="0">
            <a:spAutoFit/>
          </a:bodyPr>
          <a:lstStyle/>
          <a:p>
            <a:r>
              <a:rPr lang="en-US" sz="1600" dirty="0" smtClean="0">
                <a:solidFill>
                  <a:schemeClr val="bg1"/>
                </a:solidFill>
                <a:latin typeface="Calibri" pitchFamily="34" charset="0"/>
                <a:cs typeface="Calibri" pitchFamily="34" charset="0"/>
              </a:rPr>
              <a:t>Source: Financial Supervisory Authority of Norway (Finanstilsynet)                  </a:t>
            </a:r>
            <a:r>
              <a:rPr lang="en-US" sz="1400" dirty="0" smtClean="0">
                <a:solidFill>
                  <a:srgbClr val="66FF33"/>
                </a:solidFill>
                <a:latin typeface="Calibri" pitchFamily="34" charset="0"/>
                <a:cs typeface="Calibri" pitchFamily="34" charset="0"/>
              </a:rPr>
              <a:t>*Norwegian IRB bank</a:t>
            </a:r>
            <a:endParaRPr lang="en-US" sz="1400" dirty="0">
              <a:solidFill>
                <a:srgbClr val="66FF33"/>
              </a:solidFill>
              <a:latin typeface="Calibri" pitchFamily="34" charset="0"/>
              <a:cs typeface="Calibri" pitchFamily="34" charset="0"/>
            </a:endParaRPr>
          </a:p>
        </p:txBody>
      </p:sp>
      <p:sp>
        <p:nvSpPr>
          <p:cNvPr id="16" name="TekstSylinder 15"/>
          <p:cNvSpPr txBox="1"/>
          <p:nvPr/>
        </p:nvSpPr>
        <p:spPr>
          <a:xfrm>
            <a:off x="6441793" y="2230562"/>
            <a:ext cx="1820819" cy="830997"/>
          </a:xfrm>
          <a:prstGeom prst="rect">
            <a:avLst/>
          </a:prstGeom>
          <a:noFill/>
        </p:spPr>
        <p:txBody>
          <a:bodyPr wrap="none" rtlCol="0">
            <a:spAutoFit/>
          </a:bodyPr>
          <a:lstStyle/>
          <a:p>
            <a:r>
              <a:rPr lang="en-US" sz="1600" dirty="0" smtClean="0">
                <a:solidFill>
                  <a:srgbClr val="002060"/>
                </a:solidFill>
                <a:latin typeface="Calibri" pitchFamily="34" charset="0"/>
                <a:cs typeface="Calibri" pitchFamily="34" charset="0"/>
              </a:rPr>
              <a:t>All banks in Norway</a:t>
            </a:r>
            <a:br>
              <a:rPr lang="en-US" sz="1600" dirty="0" smtClean="0">
                <a:solidFill>
                  <a:srgbClr val="002060"/>
                </a:solidFill>
                <a:latin typeface="Calibri" pitchFamily="34" charset="0"/>
                <a:cs typeface="Calibri" pitchFamily="34" charset="0"/>
              </a:rPr>
            </a:br>
            <a:r>
              <a:rPr lang="en-US" sz="1600" dirty="0" smtClean="0">
                <a:solidFill>
                  <a:srgbClr val="002060"/>
                </a:solidFill>
                <a:latin typeface="Calibri" pitchFamily="34" charset="0"/>
                <a:cs typeface="Calibri" pitchFamily="34" charset="0"/>
              </a:rPr>
              <a:t>NOK billion</a:t>
            </a:r>
          </a:p>
          <a:p>
            <a:r>
              <a:rPr lang="en-US" sz="1600" dirty="0" smtClean="0">
                <a:solidFill>
                  <a:srgbClr val="002060"/>
                </a:solidFill>
                <a:latin typeface="Calibri" pitchFamily="34" charset="0"/>
                <a:cs typeface="Calibri" pitchFamily="34" charset="0"/>
              </a:rPr>
              <a:t>Per year-end 2012</a:t>
            </a:r>
            <a:endParaRPr lang="en-US" sz="1600" dirty="0">
              <a:solidFill>
                <a:srgbClr val="002060"/>
              </a:solidFill>
              <a:latin typeface="Calibri" pitchFamily="34" charset="0"/>
              <a:cs typeface="Calibri" pitchFamily="34" charset="0"/>
            </a:endParaRPr>
          </a:p>
        </p:txBody>
      </p:sp>
      <p:sp>
        <p:nvSpPr>
          <p:cNvPr id="5" name="Frihåndsform 4"/>
          <p:cNvSpPr/>
          <p:nvPr/>
        </p:nvSpPr>
        <p:spPr>
          <a:xfrm>
            <a:off x="1982376" y="5991225"/>
            <a:ext cx="219075" cy="319087"/>
          </a:xfrm>
          <a:custGeom>
            <a:avLst/>
            <a:gdLst>
              <a:gd name="connsiteX0" fmla="*/ 0 w 219075"/>
              <a:gd name="connsiteY0" fmla="*/ 152400 h 319087"/>
              <a:gd name="connsiteX1" fmla="*/ 28575 w 219075"/>
              <a:gd name="connsiteY1" fmla="*/ 0 h 319087"/>
              <a:gd name="connsiteX2" fmla="*/ 66675 w 219075"/>
              <a:gd name="connsiteY2" fmla="*/ 300037 h 319087"/>
              <a:gd name="connsiteX3" fmla="*/ 114300 w 219075"/>
              <a:gd name="connsiteY3" fmla="*/ 4762 h 319087"/>
              <a:gd name="connsiteX4" fmla="*/ 176212 w 219075"/>
              <a:gd name="connsiteY4" fmla="*/ 319087 h 319087"/>
              <a:gd name="connsiteX5" fmla="*/ 219075 w 219075"/>
              <a:gd name="connsiteY5" fmla="*/ 166687 h 31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9075" h="319087">
                <a:moveTo>
                  <a:pt x="0" y="152400"/>
                </a:moveTo>
                <a:lnTo>
                  <a:pt x="28575" y="0"/>
                </a:lnTo>
                <a:lnTo>
                  <a:pt x="66675" y="300037"/>
                </a:lnTo>
                <a:lnTo>
                  <a:pt x="114300" y="4762"/>
                </a:lnTo>
                <a:lnTo>
                  <a:pt x="176212" y="319087"/>
                </a:lnTo>
                <a:lnTo>
                  <a:pt x="219075" y="166687"/>
                </a:lnTo>
              </a:path>
            </a:pathLst>
          </a:cu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sp>
        <p:nvSpPr>
          <p:cNvPr id="6" name="TekstSylinder 5"/>
          <p:cNvSpPr txBox="1"/>
          <p:nvPr/>
        </p:nvSpPr>
        <p:spPr>
          <a:xfrm>
            <a:off x="1729360" y="6094322"/>
            <a:ext cx="341760" cy="246221"/>
          </a:xfrm>
          <a:prstGeom prst="rect">
            <a:avLst/>
          </a:prstGeom>
          <a:noFill/>
        </p:spPr>
        <p:txBody>
          <a:bodyPr wrap="none" rtlCol="0">
            <a:spAutoFit/>
          </a:bodyPr>
          <a:lstStyle/>
          <a:p>
            <a:r>
              <a:rPr lang="nb-NO" sz="1000" dirty="0" smtClean="0">
                <a:solidFill>
                  <a:srgbClr val="00CC00"/>
                </a:solidFill>
                <a:latin typeface="Calibri" pitchFamily="34" charset="0"/>
                <a:cs typeface="Calibri" pitchFamily="34" charset="0"/>
              </a:rPr>
              <a:t>* *</a:t>
            </a:r>
            <a:endParaRPr lang="nb-NO" sz="1000" dirty="0">
              <a:solidFill>
                <a:srgbClr val="00CC00"/>
              </a:solidFill>
              <a:latin typeface="Calibri" pitchFamily="34" charset="0"/>
              <a:cs typeface="Calibri" pitchFamily="34" charset="0"/>
            </a:endParaRPr>
          </a:p>
        </p:txBody>
      </p:sp>
      <p:sp>
        <p:nvSpPr>
          <p:cNvPr id="18" name="TekstSylinder 17"/>
          <p:cNvSpPr txBox="1"/>
          <p:nvPr/>
        </p:nvSpPr>
        <p:spPr>
          <a:xfrm>
            <a:off x="2238942" y="6123846"/>
            <a:ext cx="3161733" cy="246221"/>
          </a:xfrm>
          <a:prstGeom prst="rect">
            <a:avLst/>
          </a:prstGeom>
          <a:noFill/>
        </p:spPr>
        <p:txBody>
          <a:bodyPr wrap="square" rtlCol="0">
            <a:spAutoFit/>
          </a:bodyPr>
          <a:lstStyle/>
          <a:p>
            <a:r>
              <a:rPr lang="nb-NO" sz="1000" kern="800" spc="-100" dirty="0" smtClean="0">
                <a:solidFill>
                  <a:srgbClr val="00CC00"/>
                </a:solidFill>
                <a:latin typeface="Calibri" pitchFamily="34" charset="0"/>
                <a:cs typeface="Calibri" pitchFamily="34" charset="0"/>
              </a:rPr>
              <a:t>****              *               *</a:t>
            </a:r>
            <a:endParaRPr lang="nb-NO" sz="1000" kern="800" spc="-100" dirty="0">
              <a:solidFill>
                <a:srgbClr val="00CC00"/>
              </a:solidFill>
              <a:latin typeface="Calibri" pitchFamily="34" charset="0"/>
              <a:cs typeface="Calibri" pitchFamily="34" charset="0"/>
            </a:endParaRPr>
          </a:p>
        </p:txBody>
      </p:sp>
    </p:spTree>
    <p:extLst>
      <p:ext uri="{BB962C8B-B14F-4D97-AF65-F5344CB8AC3E}">
        <p14:creationId xmlns:p14="http://schemas.microsoft.com/office/powerpoint/2010/main" val="3399083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8</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smtClean="0">
                <a:solidFill>
                  <a:srgbClr val="002060"/>
                </a:solidFill>
                <a:latin typeface="Calibri" pitchFamily="34" charset="0"/>
                <a:cs typeface="Calibri" pitchFamily="34" charset="0"/>
              </a:rPr>
              <a:t>Number of banks in Norway</a:t>
            </a:r>
            <a:endParaRPr lang="en-US" sz="3600" dirty="0">
              <a:solidFill>
                <a:srgbClr val="002060"/>
              </a:solidFill>
              <a:latin typeface="Calibri" pitchFamily="34" charset="0"/>
              <a:cs typeface="Calibri" pitchFamily="34" charset="0"/>
            </a:endParaRPr>
          </a:p>
        </p:txBody>
      </p:sp>
      <p:sp>
        <p:nvSpPr>
          <p:cNvPr id="15" name="TekstSylinder 14"/>
          <p:cNvSpPr txBox="1"/>
          <p:nvPr/>
        </p:nvSpPr>
        <p:spPr>
          <a:xfrm>
            <a:off x="1066509" y="6451185"/>
            <a:ext cx="8077491" cy="338554"/>
          </a:xfrm>
          <a:prstGeom prst="rect">
            <a:avLst/>
          </a:prstGeom>
          <a:noFill/>
        </p:spPr>
        <p:txBody>
          <a:bodyPr wrap="square" rtlCol="0">
            <a:spAutoFit/>
          </a:bodyPr>
          <a:lstStyle/>
          <a:p>
            <a:r>
              <a:rPr lang="en-US" sz="1600" dirty="0" smtClean="0">
                <a:solidFill>
                  <a:schemeClr val="bg1"/>
                </a:solidFill>
                <a:latin typeface="Calibri" pitchFamily="34" charset="0"/>
                <a:cs typeface="Calibri" pitchFamily="34" charset="0"/>
              </a:rPr>
              <a:t>Sources: Financial Supervisory Authority of Norway (Finanstilsynet) and Statistics Norway</a:t>
            </a:r>
            <a:endParaRPr lang="en-US" sz="1400" dirty="0">
              <a:solidFill>
                <a:srgbClr val="66FF33"/>
              </a:solidFill>
              <a:latin typeface="Calibri" pitchFamily="34" charset="0"/>
              <a:cs typeface="Calibri" pitchFamily="34" charset="0"/>
            </a:endParaRPr>
          </a:p>
        </p:txBody>
      </p:sp>
      <p:graphicFrame>
        <p:nvGraphicFramePr>
          <p:cNvPr id="17" name="Diagram 16"/>
          <p:cNvGraphicFramePr>
            <a:graphicFrameLocks/>
          </p:cNvGraphicFramePr>
          <p:nvPr>
            <p:extLst>
              <p:ext uri="{D42A27DB-BD31-4B8C-83A1-F6EECF244321}">
                <p14:modId xmlns:p14="http://schemas.microsoft.com/office/powerpoint/2010/main" val="1792980335"/>
              </p:ext>
            </p:extLst>
          </p:nvPr>
        </p:nvGraphicFramePr>
        <p:xfrm>
          <a:off x="1158874" y="2149433"/>
          <a:ext cx="7521987" cy="3804212"/>
        </p:xfrm>
        <a:graphic>
          <a:graphicData uri="http://schemas.openxmlformats.org/drawingml/2006/chart">
            <c:chart xmlns:c="http://schemas.openxmlformats.org/drawingml/2006/chart" xmlns:r="http://schemas.openxmlformats.org/officeDocument/2006/relationships" r:id="rId4"/>
          </a:graphicData>
        </a:graphic>
      </p:graphicFrame>
      <p:sp>
        <p:nvSpPr>
          <p:cNvPr id="19" name="TekstSylinder 18"/>
          <p:cNvSpPr txBox="1"/>
          <p:nvPr/>
        </p:nvSpPr>
        <p:spPr>
          <a:xfrm>
            <a:off x="1864363" y="5953645"/>
            <a:ext cx="6353362" cy="307777"/>
          </a:xfrm>
          <a:prstGeom prst="rect">
            <a:avLst/>
          </a:prstGeom>
          <a:noFill/>
        </p:spPr>
        <p:txBody>
          <a:bodyPr wrap="square" rtlCol="0">
            <a:spAutoFit/>
          </a:bodyPr>
          <a:lstStyle/>
          <a:p>
            <a:pPr algn="r"/>
            <a:r>
              <a:rPr lang="en-US" sz="1400" dirty="0" smtClean="0">
                <a:latin typeface="Calibri" pitchFamily="34" charset="0"/>
                <a:cs typeface="Calibri" pitchFamily="34" charset="0"/>
              </a:rPr>
              <a:t>*Incl. branches of foreign banks.</a:t>
            </a:r>
            <a:endParaRPr lang="en-US" sz="1400" dirty="0">
              <a:latin typeface="Calibri" pitchFamily="34" charset="0"/>
              <a:cs typeface="Calibri" pitchFamily="34" charset="0"/>
            </a:endParaRPr>
          </a:p>
        </p:txBody>
      </p:sp>
    </p:spTree>
    <p:extLst>
      <p:ext uri="{BB962C8B-B14F-4D97-AF65-F5344CB8AC3E}">
        <p14:creationId xmlns:p14="http://schemas.microsoft.com/office/powerpoint/2010/main" val="1218784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lysbildenummer 3"/>
          <p:cNvSpPr>
            <a:spLocks noGrp="1"/>
          </p:cNvSpPr>
          <p:nvPr>
            <p:ph type="sldNum" sz="quarter" idx="12"/>
          </p:nvPr>
        </p:nvSpPr>
        <p:spPr/>
        <p:txBody>
          <a:bodyPr/>
          <a:lstStyle/>
          <a:p>
            <a:fld id="{CCD11349-E94A-4AD2-B225-4EED9962E746}" type="slidenum">
              <a:rPr lang="en-US" smtClean="0"/>
              <a:pPr/>
              <a:t>9</a:t>
            </a:fld>
            <a:endParaRPr lang="en-US"/>
          </a:p>
        </p:txBody>
      </p:sp>
      <p:sp>
        <p:nvSpPr>
          <p:cNvPr id="273410" name="Rectangle 2"/>
          <p:cNvSpPr>
            <a:spLocks noChangeArrowheads="1"/>
          </p:cNvSpPr>
          <p:nvPr/>
        </p:nvSpPr>
        <p:spPr bwMode="auto">
          <a:xfrm>
            <a:off x="706438" y="1"/>
            <a:ext cx="8434387" cy="1117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3417" name="Picture 9" descr="FIN2RE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9585" y="203432"/>
            <a:ext cx="2688091" cy="76066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ett linje 2"/>
          <p:cNvCxnSpPr/>
          <p:nvPr/>
        </p:nvCxnSpPr>
        <p:spPr>
          <a:xfrm>
            <a:off x="706438" y="1119107"/>
            <a:ext cx="84375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1158875" y="1417689"/>
            <a:ext cx="7330032" cy="533400"/>
          </a:xfrm>
          <a:prstGeom prst="rect">
            <a:avLst/>
          </a:prstGeom>
        </p:spPr>
        <p:txBody>
          <a:bodyPr/>
          <a:lstStyle>
            <a:lvl1pPr algn="l" rtl="0" eaLnBrk="1" fontAlgn="base" hangingPunct="1">
              <a:spcBef>
                <a:spcPct val="0"/>
              </a:spcBef>
              <a:spcAft>
                <a:spcPct val="0"/>
              </a:spcAft>
              <a:defRPr sz="2400">
                <a:solidFill>
                  <a:srgbClr val="242166"/>
                </a:solidFill>
                <a:latin typeface="+mj-lt"/>
                <a:ea typeface="+mj-ea"/>
                <a:cs typeface="+mj-cs"/>
              </a:defRPr>
            </a:lvl1pPr>
            <a:lvl2pPr algn="l" rtl="0" eaLnBrk="1" fontAlgn="base" hangingPunct="1">
              <a:spcBef>
                <a:spcPct val="0"/>
              </a:spcBef>
              <a:spcAft>
                <a:spcPct val="0"/>
              </a:spcAft>
              <a:defRPr sz="2400">
                <a:solidFill>
                  <a:srgbClr val="242166"/>
                </a:solidFill>
                <a:latin typeface="Verdana" charset="0"/>
              </a:defRPr>
            </a:lvl2pPr>
            <a:lvl3pPr algn="l" rtl="0" eaLnBrk="1" fontAlgn="base" hangingPunct="1">
              <a:spcBef>
                <a:spcPct val="0"/>
              </a:spcBef>
              <a:spcAft>
                <a:spcPct val="0"/>
              </a:spcAft>
              <a:defRPr sz="2400">
                <a:solidFill>
                  <a:srgbClr val="242166"/>
                </a:solidFill>
                <a:latin typeface="Verdana" charset="0"/>
              </a:defRPr>
            </a:lvl3pPr>
            <a:lvl4pPr algn="l" rtl="0" eaLnBrk="1" fontAlgn="base" hangingPunct="1">
              <a:spcBef>
                <a:spcPct val="0"/>
              </a:spcBef>
              <a:spcAft>
                <a:spcPct val="0"/>
              </a:spcAft>
              <a:defRPr sz="2400">
                <a:solidFill>
                  <a:srgbClr val="242166"/>
                </a:solidFill>
                <a:latin typeface="Verdana" charset="0"/>
              </a:defRPr>
            </a:lvl4pPr>
            <a:lvl5pPr algn="l" rtl="0" eaLnBrk="1" fontAlgn="base" hangingPunct="1">
              <a:spcBef>
                <a:spcPct val="0"/>
              </a:spcBef>
              <a:spcAft>
                <a:spcPct val="0"/>
              </a:spcAft>
              <a:defRPr sz="2400">
                <a:solidFill>
                  <a:srgbClr val="242166"/>
                </a:solidFill>
                <a:latin typeface="Verdana" charset="0"/>
              </a:defRPr>
            </a:lvl5pPr>
            <a:lvl6pPr marL="457200" algn="l" rtl="0" eaLnBrk="1" fontAlgn="base" hangingPunct="1">
              <a:spcBef>
                <a:spcPct val="0"/>
              </a:spcBef>
              <a:spcAft>
                <a:spcPct val="0"/>
              </a:spcAft>
              <a:defRPr sz="2400">
                <a:solidFill>
                  <a:srgbClr val="242166"/>
                </a:solidFill>
                <a:latin typeface="Verdana" charset="0"/>
              </a:defRPr>
            </a:lvl6pPr>
            <a:lvl7pPr marL="914400" algn="l" rtl="0" eaLnBrk="1" fontAlgn="base" hangingPunct="1">
              <a:spcBef>
                <a:spcPct val="0"/>
              </a:spcBef>
              <a:spcAft>
                <a:spcPct val="0"/>
              </a:spcAft>
              <a:defRPr sz="2400">
                <a:solidFill>
                  <a:srgbClr val="242166"/>
                </a:solidFill>
                <a:latin typeface="Verdana" charset="0"/>
              </a:defRPr>
            </a:lvl7pPr>
            <a:lvl8pPr marL="1371600" algn="l" rtl="0" eaLnBrk="1" fontAlgn="base" hangingPunct="1">
              <a:spcBef>
                <a:spcPct val="0"/>
              </a:spcBef>
              <a:spcAft>
                <a:spcPct val="0"/>
              </a:spcAft>
              <a:defRPr sz="2400">
                <a:solidFill>
                  <a:srgbClr val="242166"/>
                </a:solidFill>
                <a:latin typeface="Verdana" charset="0"/>
              </a:defRPr>
            </a:lvl8pPr>
            <a:lvl9pPr marL="1828800" algn="l" rtl="0" eaLnBrk="1" fontAlgn="base" hangingPunct="1">
              <a:spcBef>
                <a:spcPct val="0"/>
              </a:spcBef>
              <a:spcAft>
                <a:spcPct val="0"/>
              </a:spcAft>
              <a:defRPr sz="2400">
                <a:solidFill>
                  <a:srgbClr val="242166"/>
                </a:solidFill>
                <a:latin typeface="Verdana" charset="0"/>
              </a:defRPr>
            </a:lvl9pPr>
          </a:lstStyle>
          <a:p>
            <a:r>
              <a:rPr lang="en-US" sz="3600" dirty="0" err="1" smtClean="0">
                <a:solidFill>
                  <a:srgbClr val="002060"/>
                </a:solidFill>
                <a:latin typeface="Calibri" pitchFamily="34" charset="0"/>
                <a:cs typeface="Calibri" pitchFamily="34" charset="0"/>
              </a:rPr>
              <a:t>Desentralised</a:t>
            </a:r>
            <a:r>
              <a:rPr lang="en-US" sz="3600" dirty="0" smtClean="0">
                <a:solidFill>
                  <a:srgbClr val="002060"/>
                </a:solidFill>
                <a:latin typeface="Calibri" pitchFamily="34" charset="0"/>
                <a:cs typeface="Calibri" pitchFamily="34" charset="0"/>
              </a:rPr>
              <a:t> </a:t>
            </a:r>
            <a:br>
              <a:rPr lang="en-US" sz="3600" dirty="0" smtClean="0">
                <a:solidFill>
                  <a:srgbClr val="002060"/>
                </a:solidFill>
                <a:latin typeface="Calibri" pitchFamily="34" charset="0"/>
                <a:cs typeface="Calibri" pitchFamily="34" charset="0"/>
              </a:rPr>
            </a:br>
            <a:r>
              <a:rPr lang="en-US" sz="3600" dirty="0" smtClean="0">
                <a:solidFill>
                  <a:srgbClr val="002060"/>
                </a:solidFill>
                <a:latin typeface="Calibri" pitchFamily="34" charset="0"/>
                <a:cs typeface="Calibri" pitchFamily="34" charset="0"/>
              </a:rPr>
              <a:t>banking sector</a:t>
            </a:r>
            <a:endParaRPr lang="en-US" sz="3600" dirty="0">
              <a:solidFill>
                <a:srgbClr val="002060"/>
              </a:solidFill>
              <a:latin typeface="Calibri" pitchFamily="34" charset="0"/>
              <a:cs typeface="Calibri" pitchFamily="34" charset="0"/>
            </a:endParaRPr>
          </a:p>
        </p:txBody>
      </p:sp>
      <p:pic>
        <p:nvPicPr>
          <p:cNvPr id="7" name="Bild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7386">
            <a:off x="1971817" y="192953"/>
            <a:ext cx="6909301" cy="6909301"/>
          </a:xfrm>
          <a:prstGeom prst="rect">
            <a:avLst/>
          </a:prstGeom>
        </p:spPr>
      </p:pic>
      <p:sp>
        <p:nvSpPr>
          <p:cNvPr id="8" name="Frihåndsform 7"/>
          <p:cNvSpPr/>
          <p:nvPr/>
        </p:nvSpPr>
        <p:spPr>
          <a:xfrm>
            <a:off x="2232707" y="5654694"/>
            <a:ext cx="1110743" cy="1150013"/>
          </a:xfrm>
          <a:custGeom>
            <a:avLst/>
            <a:gdLst>
              <a:gd name="connsiteX0" fmla="*/ 0 w 1110743"/>
              <a:gd name="connsiteY0" fmla="*/ 920010 h 1150013"/>
              <a:gd name="connsiteX1" fmla="*/ 72927 w 1110743"/>
              <a:gd name="connsiteY1" fmla="*/ 830253 h 1150013"/>
              <a:gd name="connsiteX2" fmla="*/ 129026 w 1110743"/>
              <a:gd name="connsiteY2" fmla="*/ 690008 h 1150013"/>
              <a:gd name="connsiteX3" fmla="*/ 173904 w 1110743"/>
              <a:gd name="connsiteY3" fmla="*/ 544153 h 1150013"/>
              <a:gd name="connsiteX4" fmla="*/ 291710 w 1110743"/>
              <a:gd name="connsiteY4" fmla="*/ 448786 h 1150013"/>
              <a:gd name="connsiteX5" fmla="*/ 314149 w 1110743"/>
              <a:gd name="connsiteY5" fmla="*/ 370248 h 1150013"/>
              <a:gd name="connsiteX6" fmla="*/ 381467 w 1110743"/>
              <a:gd name="connsiteY6" fmla="*/ 235613 h 1150013"/>
              <a:gd name="connsiteX7" fmla="*/ 448785 w 1110743"/>
              <a:gd name="connsiteY7" fmla="*/ 185124 h 1150013"/>
              <a:gd name="connsiteX8" fmla="*/ 482444 w 1110743"/>
              <a:gd name="connsiteY8" fmla="*/ 84148 h 1150013"/>
              <a:gd name="connsiteX9" fmla="*/ 549762 w 1110743"/>
              <a:gd name="connsiteY9" fmla="*/ 44879 h 1150013"/>
              <a:gd name="connsiteX10" fmla="*/ 639519 w 1110743"/>
              <a:gd name="connsiteY10" fmla="*/ 0 h 1150013"/>
              <a:gd name="connsiteX11" fmla="*/ 701227 w 1110743"/>
              <a:gd name="connsiteY11" fmla="*/ 22440 h 1150013"/>
              <a:gd name="connsiteX12" fmla="*/ 807813 w 1110743"/>
              <a:gd name="connsiteY12" fmla="*/ 16830 h 1150013"/>
              <a:gd name="connsiteX13" fmla="*/ 987327 w 1110743"/>
              <a:gd name="connsiteY13" fmla="*/ 95367 h 1150013"/>
              <a:gd name="connsiteX14" fmla="*/ 1037816 w 1110743"/>
              <a:gd name="connsiteY14" fmla="*/ 359029 h 1150013"/>
              <a:gd name="connsiteX15" fmla="*/ 1065865 w 1110743"/>
              <a:gd name="connsiteY15" fmla="*/ 510494 h 1150013"/>
              <a:gd name="connsiteX16" fmla="*/ 1110743 w 1110743"/>
              <a:gd name="connsiteY16" fmla="*/ 504884 h 1150013"/>
              <a:gd name="connsiteX17" fmla="*/ 1082694 w 1110743"/>
              <a:gd name="connsiteY17" fmla="*/ 645129 h 1150013"/>
              <a:gd name="connsiteX18" fmla="*/ 1043426 w 1110743"/>
              <a:gd name="connsiteY18" fmla="*/ 875132 h 1150013"/>
              <a:gd name="connsiteX19" fmla="*/ 785374 w 1110743"/>
              <a:gd name="connsiteY19" fmla="*/ 1054646 h 1150013"/>
              <a:gd name="connsiteX20" fmla="*/ 493664 w 1110743"/>
              <a:gd name="connsiteY20" fmla="*/ 1150013 h 1150013"/>
              <a:gd name="connsiteX21" fmla="*/ 173904 w 1110743"/>
              <a:gd name="connsiteY21" fmla="*/ 1133183 h 1150013"/>
              <a:gd name="connsiteX22" fmla="*/ 0 w 1110743"/>
              <a:gd name="connsiteY22" fmla="*/ 920010 h 1150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10743" h="1150013">
                <a:moveTo>
                  <a:pt x="0" y="920010"/>
                </a:moveTo>
                <a:lnTo>
                  <a:pt x="72927" y="830253"/>
                </a:lnTo>
                <a:lnTo>
                  <a:pt x="129026" y="690008"/>
                </a:lnTo>
                <a:lnTo>
                  <a:pt x="173904" y="544153"/>
                </a:lnTo>
                <a:lnTo>
                  <a:pt x="291710" y="448786"/>
                </a:lnTo>
                <a:lnTo>
                  <a:pt x="314149" y="370248"/>
                </a:lnTo>
                <a:lnTo>
                  <a:pt x="381467" y="235613"/>
                </a:lnTo>
                <a:lnTo>
                  <a:pt x="448785" y="185124"/>
                </a:lnTo>
                <a:lnTo>
                  <a:pt x="482444" y="84148"/>
                </a:lnTo>
                <a:lnTo>
                  <a:pt x="549762" y="44879"/>
                </a:lnTo>
                <a:lnTo>
                  <a:pt x="639519" y="0"/>
                </a:lnTo>
                <a:lnTo>
                  <a:pt x="701227" y="22440"/>
                </a:lnTo>
                <a:lnTo>
                  <a:pt x="807813" y="16830"/>
                </a:lnTo>
                <a:lnTo>
                  <a:pt x="987327" y="95367"/>
                </a:lnTo>
                <a:lnTo>
                  <a:pt x="1037816" y="359029"/>
                </a:lnTo>
                <a:lnTo>
                  <a:pt x="1065865" y="510494"/>
                </a:lnTo>
                <a:lnTo>
                  <a:pt x="1110743" y="504884"/>
                </a:lnTo>
                <a:lnTo>
                  <a:pt x="1082694" y="645129"/>
                </a:lnTo>
                <a:lnTo>
                  <a:pt x="1043426" y="875132"/>
                </a:lnTo>
                <a:lnTo>
                  <a:pt x="785374" y="1054646"/>
                </a:lnTo>
                <a:lnTo>
                  <a:pt x="493664" y="1150013"/>
                </a:lnTo>
                <a:lnTo>
                  <a:pt x="173904" y="1133183"/>
                </a:lnTo>
                <a:lnTo>
                  <a:pt x="0" y="920010"/>
                </a:lnTo>
                <a:close/>
              </a:path>
            </a:pathLst>
          </a:custGeom>
          <a:solidFill>
            <a:srgbClr val="FFFF00">
              <a:alpha val="20000"/>
            </a:srgb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9" name="Frihåndsform 8"/>
          <p:cNvSpPr/>
          <p:nvPr/>
        </p:nvSpPr>
        <p:spPr>
          <a:xfrm>
            <a:off x="1974655" y="3921261"/>
            <a:ext cx="1795141" cy="2642224"/>
          </a:xfrm>
          <a:custGeom>
            <a:avLst/>
            <a:gdLst>
              <a:gd name="connsiteX0" fmla="*/ 1587578 w 1795141"/>
              <a:gd name="connsiteY0" fmla="*/ 701227 h 2642224"/>
              <a:gd name="connsiteX1" fmla="*/ 1654896 w 1795141"/>
              <a:gd name="connsiteY1" fmla="*/ 650739 h 2642224"/>
              <a:gd name="connsiteX2" fmla="*/ 1604408 w 1795141"/>
              <a:gd name="connsiteY2" fmla="*/ 538543 h 2642224"/>
              <a:gd name="connsiteX3" fmla="*/ 1733433 w 1795141"/>
              <a:gd name="connsiteY3" fmla="*/ 510494 h 2642224"/>
              <a:gd name="connsiteX4" fmla="*/ 1795141 w 1795141"/>
              <a:gd name="connsiteY4" fmla="*/ 359029 h 2642224"/>
              <a:gd name="connsiteX5" fmla="*/ 1795141 w 1795141"/>
              <a:gd name="connsiteY5" fmla="*/ 319760 h 2642224"/>
              <a:gd name="connsiteX6" fmla="*/ 1705384 w 1795141"/>
              <a:gd name="connsiteY6" fmla="*/ 314150 h 2642224"/>
              <a:gd name="connsiteX7" fmla="*/ 1632457 w 1795141"/>
              <a:gd name="connsiteY7" fmla="*/ 325370 h 2642224"/>
              <a:gd name="connsiteX8" fmla="*/ 1436113 w 1795141"/>
              <a:gd name="connsiteY8" fmla="*/ 0 h 2642224"/>
              <a:gd name="connsiteX9" fmla="*/ 1026597 w 1795141"/>
              <a:gd name="connsiteY9" fmla="*/ 230003 h 2642224"/>
              <a:gd name="connsiteX10" fmla="*/ 499274 w 1795141"/>
              <a:gd name="connsiteY10" fmla="*/ 532933 h 2642224"/>
              <a:gd name="connsiteX11" fmla="*/ 252442 w 1795141"/>
              <a:gd name="connsiteY11" fmla="*/ 875132 h 2642224"/>
              <a:gd name="connsiteX12" fmla="*/ 129026 w 1795141"/>
              <a:gd name="connsiteY12" fmla="*/ 1755873 h 2642224"/>
              <a:gd name="connsiteX13" fmla="*/ 11220 w 1795141"/>
              <a:gd name="connsiteY13" fmla="*/ 2165389 h 2642224"/>
              <a:gd name="connsiteX14" fmla="*/ 0 w 1795141"/>
              <a:gd name="connsiteY14" fmla="*/ 2412221 h 2642224"/>
              <a:gd name="connsiteX15" fmla="*/ 230003 w 1795141"/>
              <a:gd name="connsiteY15" fmla="*/ 2642224 h 2642224"/>
              <a:gd name="connsiteX16" fmla="*/ 314150 w 1795141"/>
              <a:gd name="connsiteY16" fmla="*/ 2541247 h 2642224"/>
              <a:gd name="connsiteX17" fmla="*/ 370248 w 1795141"/>
              <a:gd name="connsiteY17" fmla="*/ 2389782 h 2642224"/>
              <a:gd name="connsiteX18" fmla="*/ 392687 w 1795141"/>
              <a:gd name="connsiteY18" fmla="*/ 2260756 h 2642224"/>
              <a:gd name="connsiteX19" fmla="*/ 521713 w 1795141"/>
              <a:gd name="connsiteY19" fmla="*/ 2159779 h 2642224"/>
              <a:gd name="connsiteX20" fmla="*/ 600251 w 1795141"/>
              <a:gd name="connsiteY20" fmla="*/ 1974656 h 2642224"/>
              <a:gd name="connsiteX21" fmla="*/ 684398 w 1795141"/>
              <a:gd name="connsiteY21" fmla="*/ 1890508 h 2642224"/>
              <a:gd name="connsiteX22" fmla="*/ 723666 w 1795141"/>
              <a:gd name="connsiteY22" fmla="*/ 1789532 h 2642224"/>
              <a:gd name="connsiteX23" fmla="*/ 886351 w 1795141"/>
              <a:gd name="connsiteY23" fmla="*/ 1710994 h 2642224"/>
              <a:gd name="connsiteX24" fmla="*/ 959279 w 1795141"/>
              <a:gd name="connsiteY24" fmla="*/ 1610018 h 2642224"/>
              <a:gd name="connsiteX25" fmla="*/ 970498 w 1795141"/>
              <a:gd name="connsiteY25" fmla="*/ 1475382 h 2642224"/>
              <a:gd name="connsiteX26" fmla="*/ 953669 w 1795141"/>
              <a:gd name="connsiteY26" fmla="*/ 1452943 h 2642224"/>
              <a:gd name="connsiteX27" fmla="*/ 1088305 w 1795141"/>
              <a:gd name="connsiteY27" fmla="*/ 1363186 h 2642224"/>
              <a:gd name="connsiteX28" fmla="*/ 1150012 w 1795141"/>
              <a:gd name="connsiteY28" fmla="*/ 1374405 h 2642224"/>
              <a:gd name="connsiteX29" fmla="*/ 1189281 w 1795141"/>
              <a:gd name="connsiteY29" fmla="*/ 1323917 h 2642224"/>
              <a:gd name="connsiteX30" fmla="*/ 1161232 w 1795141"/>
              <a:gd name="connsiteY30" fmla="*/ 1256599 h 2642224"/>
              <a:gd name="connsiteX31" fmla="*/ 1166842 w 1795141"/>
              <a:gd name="connsiteY31" fmla="*/ 1211721 h 2642224"/>
              <a:gd name="connsiteX32" fmla="*/ 1217330 w 1795141"/>
              <a:gd name="connsiteY32" fmla="*/ 1211721 h 2642224"/>
              <a:gd name="connsiteX33" fmla="*/ 1239770 w 1795141"/>
              <a:gd name="connsiteY33" fmla="*/ 1121964 h 2642224"/>
              <a:gd name="connsiteX34" fmla="*/ 1279038 w 1795141"/>
              <a:gd name="connsiteY34" fmla="*/ 1121964 h 2642224"/>
              <a:gd name="connsiteX35" fmla="*/ 1211720 w 1795141"/>
              <a:gd name="connsiteY35" fmla="*/ 1032206 h 2642224"/>
              <a:gd name="connsiteX36" fmla="*/ 1211720 w 1795141"/>
              <a:gd name="connsiteY36" fmla="*/ 953669 h 2642224"/>
              <a:gd name="connsiteX37" fmla="*/ 1116354 w 1795141"/>
              <a:gd name="connsiteY37" fmla="*/ 920010 h 2642224"/>
              <a:gd name="connsiteX38" fmla="*/ 1105134 w 1795141"/>
              <a:gd name="connsiteY38" fmla="*/ 757326 h 2642224"/>
              <a:gd name="connsiteX39" fmla="*/ 1295868 w 1795141"/>
              <a:gd name="connsiteY39" fmla="*/ 729276 h 2642224"/>
              <a:gd name="connsiteX40" fmla="*/ 1363185 w 1795141"/>
              <a:gd name="connsiteY40" fmla="*/ 673178 h 2642224"/>
              <a:gd name="connsiteX41" fmla="*/ 1475382 w 1795141"/>
              <a:gd name="connsiteY41" fmla="*/ 667568 h 2642224"/>
              <a:gd name="connsiteX42" fmla="*/ 1587578 w 1795141"/>
              <a:gd name="connsiteY42" fmla="*/ 701227 h 2642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795141" h="2642224">
                <a:moveTo>
                  <a:pt x="1587578" y="701227"/>
                </a:moveTo>
                <a:lnTo>
                  <a:pt x="1654896" y="650739"/>
                </a:lnTo>
                <a:lnTo>
                  <a:pt x="1604408" y="538543"/>
                </a:lnTo>
                <a:lnTo>
                  <a:pt x="1733433" y="510494"/>
                </a:lnTo>
                <a:lnTo>
                  <a:pt x="1795141" y="359029"/>
                </a:lnTo>
                <a:lnTo>
                  <a:pt x="1795141" y="319760"/>
                </a:lnTo>
                <a:lnTo>
                  <a:pt x="1705384" y="314150"/>
                </a:lnTo>
                <a:lnTo>
                  <a:pt x="1632457" y="325370"/>
                </a:lnTo>
                <a:lnTo>
                  <a:pt x="1436113" y="0"/>
                </a:lnTo>
                <a:lnTo>
                  <a:pt x="1026597" y="230003"/>
                </a:lnTo>
                <a:lnTo>
                  <a:pt x="499274" y="532933"/>
                </a:lnTo>
                <a:lnTo>
                  <a:pt x="252442" y="875132"/>
                </a:lnTo>
                <a:lnTo>
                  <a:pt x="129026" y="1755873"/>
                </a:lnTo>
                <a:lnTo>
                  <a:pt x="11220" y="2165389"/>
                </a:lnTo>
                <a:lnTo>
                  <a:pt x="0" y="2412221"/>
                </a:lnTo>
                <a:lnTo>
                  <a:pt x="230003" y="2642224"/>
                </a:lnTo>
                <a:lnTo>
                  <a:pt x="314150" y="2541247"/>
                </a:lnTo>
                <a:lnTo>
                  <a:pt x="370248" y="2389782"/>
                </a:lnTo>
                <a:lnTo>
                  <a:pt x="392687" y="2260756"/>
                </a:lnTo>
                <a:lnTo>
                  <a:pt x="521713" y="2159779"/>
                </a:lnTo>
                <a:lnTo>
                  <a:pt x="600251" y="1974656"/>
                </a:lnTo>
                <a:lnTo>
                  <a:pt x="684398" y="1890508"/>
                </a:lnTo>
                <a:lnTo>
                  <a:pt x="723666" y="1789532"/>
                </a:lnTo>
                <a:lnTo>
                  <a:pt x="886351" y="1710994"/>
                </a:lnTo>
                <a:lnTo>
                  <a:pt x="959279" y="1610018"/>
                </a:lnTo>
                <a:lnTo>
                  <a:pt x="970498" y="1475382"/>
                </a:lnTo>
                <a:lnTo>
                  <a:pt x="953669" y="1452943"/>
                </a:lnTo>
                <a:lnTo>
                  <a:pt x="1088305" y="1363186"/>
                </a:lnTo>
                <a:lnTo>
                  <a:pt x="1150012" y="1374405"/>
                </a:lnTo>
                <a:lnTo>
                  <a:pt x="1189281" y="1323917"/>
                </a:lnTo>
                <a:lnTo>
                  <a:pt x="1161232" y="1256599"/>
                </a:lnTo>
                <a:lnTo>
                  <a:pt x="1166842" y="1211721"/>
                </a:lnTo>
                <a:lnTo>
                  <a:pt x="1217330" y="1211721"/>
                </a:lnTo>
                <a:lnTo>
                  <a:pt x="1239770" y="1121964"/>
                </a:lnTo>
                <a:lnTo>
                  <a:pt x="1279038" y="1121964"/>
                </a:lnTo>
                <a:lnTo>
                  <a:pt x="1211720" y="1032206"/>
                </a:lnTo>
                <a:lnTo>
                  <a:pt x="1211720" y="953669"/>
                </a:lnTo>
                <a:lnTo>
                  <a:pt x="1116354" y="920010"/>
                </a:lnTo>
                <a:lnTo>
                  <a:pt x="1105134" y="757326"/>
                </a:lnTo>
                <a:lnTo>
                  <a:pt x="1295868" y="729276"/>
                </a:lnTo>
                <a:lnTo>
                  <a:pt x="1363185" y="673178"/>
                </a:lnTo>
                <a:lnTo>
                  <a:pt x="1475382" y="667568"/>
                </a:lnTo>
                <a:lnTo>
                  <a:pt x="1587578" y="701227"/>
                </a:lnTo>
                <a:close/>
              </a:path>
            </a:pathLst>
          </a:custGeom>
          <a:solidFill>
            <a:srgbClr val="00B0F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 name="Frihåndsform 9"/>
          <p:cNvSpPr/>
          <p:nvPr/>
        </p:nvSpPr>
        <p:spPr>
          <a:xfrm>
            <a:off x="3438817" y="3264913"/>
            <a:ext cx="1682945" cy="1542699"/>
          </a:xfrm>
          <a:custGeom>
            <a:avLst/>
            <a:gdLst>
              <a:gd name="connsiteX0" fmla="*/ 140246 w 1682945"/>
              <a:gd name="connsiteY0" fmla="*/ 1374405 h 1542699"/>
              <a:gd name="connsiteX1" fmla="*/ 241222 w 1682945"/>
              <a:gd name="connsiteY1" fmla="*/ 1464162 h 1542699"/>
              <a:gd name="connsiteX2" fmla="*/ 347809 w 1682945"/>
              <a:gd name="connsiteY2" fmla="*/ 1396844 h 1542699"/>
              <a:gd name="connsiteX3" fmla="*/ 454395 w 1682945"/>
              <a:gd name="connsiteY3" fmla="*/ 1250989 h 1542699"/>
              <a:gd name="connsiteX4" fmla="*/ 560982 w 1682945"/>
              <a:gd name="connsiteY4" fmla="*/ 1323916 h 1542699"/>
              <a:gd name="connsiteX5" fmla="*/ 639519 w 1682945"/>
              <a:gd name="connsiteY5" fmla="*/ 1318307 h 1542699"/>
              <a:gd name="connsiteX6" fmla="*/ 639519 w 1682945"/>
              <a:gd name="connsiteY6" fmla="*/ 1318307 h 1542699"/>
              <a:gd name="connsiteX7" fmla="*/ 751716 w 1682945"/>
              <a:gd name="connsiteY7" fmla="*/ 1514650 h 1542699"/>
              <a:gd name="connsiteX8" fmla="*/ 875131 w 1682945"/>
              <a:gd name="connsiteY8" fmla="*/ 1542699 h 1542699"/>
              <a:gd name="connsiteX9" fmla="*/ 897571 w 1682945"/>
              <a:gd name="connsiteY9" fmla="*/ 1542699 h 1542699"/>
              <a:gd name="connsiteX10" fmla="*/ 891961 w 1682945"/>
              <a:gd name="connsiteY10" fmla="*/ 1452942 h 1542699"/>
              <a:gd name="connsiteX11" fmla="*/ 886351 w 1682945"/>
              <a:gd name="connsiteY11" fmla="*/ 1385624 h 1542699"/>
              <a:gd name="connsiteX12" fmla="*/ 920010 w 1682945"/>
              <a:gd name="connsiteY12" fmla="*/ 1351966 h 1542699"/>
              <a:gd name="connsiteX13" fmla="*/ 925620 w 1682945"/>
              <a:gd name="connsiteY13" fmla="*/ 1290258 h 1542699"/>
              <a:gd name="connsiteX14" fmla="*/ 964889 w 1682945"/>
              <a:gd name="connsiteY14" fmla="*/ 1217330 h 1542699"/>
              <a:gd name="connsiteX15" fmla="*/ 936839 w 1682945"/>
              <a:gd name="connsiteY15" fmla="*/ 1121963 h 1542699"/>
              <a:gd name="connsiteX16" fmla="*/ 992938 w 1682945"/>
              <a:gd name="connsiteY16" fmla="*/ 1015377 h 1542699"/>
              <a:gd name="connsiteX17" fmla="*/ 1015377 w 1682945"/>
              <a:gd name="connsiteY17" fmla="*/ 953669 h 1542699"/>
              <a:gd name="connsiteX18" fmla="*/ 1099524 w 1682945"/>
              <a:gd name="connsiteY18" fmla="*/ 830253 h 1542699"/>
              <a:gd name="connsiteX19" fmla="*/ 1217330 w 1682945"/>
              <a:gd name="connsiteY19" fmla="*/ 729276 h 1542699"/>
              <a:gd name="connsiteX20" fmla="*/ 1273428 w 1682945"/>
              <a:gd name="connsiteY20" fmla="*/ 706837 h 1542699"/>
              <a:gd name="connsiteX21" fmla="*/ 1340746 w 1682945"/>
              <a:gd name="connsiteY21" fmla="*/ 712447 h 1542699"/>
              <a:gd name="connsiteX22" fmla="*/ 1419284 w 1682945"/>
              <a:gd name="connsiteY22" fmla="*/ 740496 h 1542699"/>
              <a:gd name="connsiteX23" fmla="*/ 1480992 w 1682945"/>
              <a:gd name="connsiteY23" fmla="*/ 762935 h 1542699"/>
              <a:gd name="connsiteX24" fmla="*/ 1525870 w 1682945"/>
              <a:gd name="connsiteY24" fmla="*/ 734886 h 1542699"/>
              <a:gd name="connsiteX25" fmla="*/ 1570749 w 1682945"/>
              <a:gd name="connsiteY25" fmla="*/ 667568 h 1542699"/>
              <a:gd name="connsiteX26" fmla="*/ 1576358 w 1682945"/>
              <a:gd name="connsiteY26" fmla="*/ 549762 h 1542699"/>
              <a:gd name="connsiteX27" fmla="*/ 1525870 w 1682945"/>
              <a:gd name="connsiteY27" fmla="*/ 527323 h 1542699"/>
              <a:gd name="connsiteX28" fmla="*/ 1492211 w 1682945"/>
              <a:gd name="connsiteY28" fmla="*/ 482444 h 1542699"/>
              <a:gd name="connsiteX29" fmla="*/ 1531480 w 1682945"/>
              <a:gd name="connsiteY29" fmla="*/ 415126 h 1542699"/>
              <a:gd name="connsiteX30" fmla="*/ 1615627 w 1682945"/>
              <a:gd name="connsiteY30" fmla="*/ 314150 h 1542699"/>
              <a:gd name="connsiteX31" fmla="*/ 1682945 w 1682945"/>
              <a:gd name="connsiteY31" fmla="*/ 241222 h 1542699"/>
              <a:gd name="connsiteX32" fmla="*/ 1598798 w 1682945"/>
              <a:gd name="connsiteY32" fmla="*/ 218783 h 1542699"/>
              <a:gd name="connsiteX33" fmla="*/ 1520260 w 1682945"/>
              <a:gd name="connsiteY33" fmla="*/ 196343 h 1542699"/>
              <a:gd name="connsiteX34" fmla="*/ 1419284 w 1682945"/>
              <a:gd name="connsiteY34" fmla="*/ 196343 h 1542699"/>
              <a:gd name="connsiteX35" fmla="*/ 1307087 w 1682945"/>
              <a:gd name="connsiteY35" fmla="*/ 252442 h 1542699"/>
              <a:gd name="connsiteX36" fmla="*/ 1172452 w 1682945"/>
              <a:gd name="connsiteY36" fmla="*/ 207563 h 1542699"/>
              <a:gd name="connsiteX37" fmla="*/ 1133183 w 1682945"/>
              <a:gd name="connsiteY37" fmla="*/ 129026 h 1542699"/>
              <a:gd name="connsiteX38" fmla="*/ 1015377 w 1682945"/>
              <a:gd name="connsiteY38" fmla="*/ 0 h 1542699"/>
              <a:gd name="connsiteX39" fmla="*/ 802204 w 1682945"/>
              <a:gd name="connsiteY39" fmla="*/ 89757 h 1542699"/>
              <a:gd name="connsiteX40" fmla="*/ 521713 w 1682945"/>
              <a:gd name="connsiteY40" fmla="*/ 364638 h 1542699"/>
              <a:gd name="connsiteX41" fmla="*/ 375858 w 1682945"/>
              <a:gd name="connsiteY41" fmla="*/ 493664 h 1542699"/>
              <a:gd name="connsiteX42" fmla="*/ 0 w 1682945"/>
              <a:gd name="connsiteY42" fmla="*/ 639519 h 1542699"/>
              <a:gd name="connsiteX43" fmla="*/ 179514 w 1682945"/>
              <a:gd name="connsiteY43" fmla="*/ 953669 h 1542699"/>
              <a:gd name="connsiteX44" fmla="*/ 302930 w 1682945"/>
              <a:gd name="connsiteY44" fmla="*/ 948059 h 1542699"/>
              <a:gd name="connsiteX45" fmla="*/ 370248 w 1682945"/>
              <a:gd name="connsiteY45" fmla="*/ 953669 h 1542699"/>
              <a:gd name="connsiteX46" fmla="*/ 353419 w 1682945"/>
              <a:gd name="connsiteY46" fmla="*/ 1088304 h 1542699"/>
              <a:gd name="connsiteX47" fmla="*/ 291711 w 1682945"/>
              <a:gd name="connsiteY47" fmla="*/ 1200500 h 1542699"/>
              <a:gd name="connsiteX48" fmla="*/ 185124 w 1682945"/>
              <a:gd name="connsiteY48" fmla="*/ 1217330 h 1542699"/>
              <a:gd name="connsiteX49" fmla="*/ 224393 w 1682945"/>
              <a:gd name="connsiteY49" fmla="*/ 1307087 h 1542699"/>
              <a:gd name="connsiteX50" fmla="*/ 140246 w 1682945"/>
              <a:gd name="connsiteY50" fmla="*/ 1374405 h 1542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682945" h="1542699">
                <a:moveTo>
                  <a:pt x="140246" y="1374405"/>
                </a:moveTo>
                <a:lnTo>
                  <a:pt x="241222" y="1464162"/>
                </a:lnTo>
                <a:lnTo>
                  <a:pt x="347809" y="1396844"/>
                </a:lnTo>
                <a:lnTo>
                  <a:pt x="454395" y="1250989"/>
                </a:lnTo>
                <a:lnTo>
                  <a:pt x="560982" y="1323916"/>
                </a:lnTo>
                <a:lnTo>
                  <a:pt x="639519" y="1318307"/>
                </a:lnTo>
                <a:lnTo>
                  <a:pt x="639519" y="1318307"/>
                </a:lnTo>
                <a:lnTo>
                  <a:pt x="751716" y="1514650"/>
                </a:lnTo>
                <a:lnTo>
                  <a:pt x="875131" y="1542699"/>
                </a:lnTo>
                <a:lnTo>
                  <a:pt x="897571" y="1542699"/>
                </a:lnTo>
                <a:lnTo>
                  <a:pt x="891961" y="1452942"/>
                </a:lnTo>
                <a:lnTo>
                  <a:pt x="886351" y="1385624"/>
                </a:lnTo>
                <a:lnTo>
                  <a:pt x="920010" y="1351966"/>
                </a:lnTo>
                <a:lnTo>
                  <a:pt x="925620" y="1290258"/>
                </a:lnTo>
                <a:lnTo>
                  <a:pt x="964889" y="1217330"/>
                </a:lnTo>
                <a:lnTo>
                  <a:pt x="936839" y="1121963"/>
                </a:lnTo>
                <a:lnTo>
                  <a:pt x="992938" y="1015377"/>
                </a:lnTo>
                <a:lnTo>
                  <a:pt x="1015377" y="953669"/>
                </a:lnTo>
                <a:lnTo>
                  <a:pt x="1099524" y="830253"/>
                </a:lnTo>
                <a:lnTo>
                  <a:pt x="1217330" y="729276"/>
                </a:lnTo>
                <a:lnTo>
                  <a:pt x="1273428" y="706837"/>
                </a:lnTo>
                <a:lnTo>
                  <a:pt x="1340746" y="712447"/>
                </a:lnTo>
                <a:lnTo>
                  <a:pt x="1419284" y="740496"/>
                </a:lnTo>
                <a:lnTo>
                  <a:pt x="1480992" y="762935"/>
                </a:lnTo>
                <a:lnTo>
                  <a:pt x="1525870" y="734886"/>
                </a:lnTo>
                <a:lnTo>
                  <a:pt x="1570749" y="667568"/>
                </a:lnTo>
                <a:lnTo>
                  <a:pt x="1576358" y="549762"/>
                </a:lnTo>
                <a:lnTo>
                  <a:pt x="1525870" y="527323"/>
                </a:lnTo>
                <a:lnTo>
                  <a:pt x="1492211" y="482444"/>
                </a:lnTo>
                <a:lnTo>
                  <a:pt x="1531480" y="415126"/>
                </a:lnTo>
                <a:lnTo>
                  <a:pt x="1615627" y="314150"/>
                </a:lnTo>
                <a:lnTo>
                  <a:pt x="1682945" y="241222"/>
                </a:lnTo>
                <a:lnTo>
                  <a:pt x="1598798" y="218783"/>
                </a:lnTo>
                <a:lnTo>
                  <a:pt x="1520260" y="196343"/>
                </a:lnTo>
                <a:lnTo>
                  <a:pt x="1419284" y="196343"/>
                </a:lnTo>
                <a:lnTo>
                  <a:pt x="1307087" y="252442"/>
                </a:lnTo>
                <a:lnTo>
                  <a:pt x="1172452" y="207563"/>
                </a:lnTo>
                <a:lnTo>
                  <a:pt x="1133183" y="129026"/>
                </a:lnTo>
                <a:lnTo>
                  <a:pt x="1015377" y="0"/>
                </a:lnTo>
                <a:lnTo>
                  <a:pt x="802204" y="89757"/>
                </a:lnTo>
                <a:lnTo>
                  <a:pt x="521713" y="364638"/>
                </a:lnTo>
                <a:lnTo>
                  <a:pt x="375858" y="493664"/>
                </a:lnTo>
                <a:lnTo>
                  <a:pt x="0" y="639519"/>
                </a:lnTo>
                <a:lnTo>
                  <a:pt x="179514" y="953669"/>
                </a:lnTo>
                <a:lnTo>
                  <a:pt x="302930" y="948059"/>
                </a:lnTo>
                <a:lnTo>
                  <a:pt x="370248" y="953669"/>
                </a:lnTo>
                <a:lnTo>
                  <a:pt x="353419" y="1088304"/>
                </a:lnTo>
                <a:lnTo>
                  <a:pt x="291711" y="1200500"/>
                </a:lnTo>
                <a:lnTo>
                  <a:pt x="185124" y="1217330"/>
                </a:lnTo>
                <a:lnTo>
                  <a:pt x="224393" y="1307087"/>
                </a:lnTo>
                <a:lnTo>
                  <a:pt x="140246" y="1374405"/>
                </a:lnTo>
                <a:close/>
              </a:path>
            </a:pathLst>
          </a:custGeom>
          <a:solidFill>
            <a:srgbClr val="00B05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Frihåndsform 11"/>
          <p:cNvSpPr/>
          <p:nvPr/>
        </p:nvSpPr>
        <p:spPr>
          <a:xfrm>
            <a:off x="2879739" y="4534762"/>
            <a:ext cx="1510209" cy="2060503"/>
          </a:xfrm>
          <a:custGeom>
            <a:avLst/>
            <a:gdLst>
              <a:gd name="connsiteX0" fmla="*/ 426169 w 1510209"/>
              <a:gd name="connsiteY0" fmla="*/ 1990165 h 2060503"/>
              <a:gd name="connsiteX1" fmla="*/ 496507 w 1510209"/>
              <a:gd name="connsiteY1" fmla="*/ 1626060 h 2060503"/>
              <a:gd name="connsiteX2" fmla="*/ 496507 w 1510209"/>
              <a:gd name="connsiteY2" fmla="*/ 1597097 h 2060503"/>
              <a:gd name="connsiteX3" fmla="*/ 455132 w 1510209"/>
              <a:gd name="connsiteY3" fmla="*/ 1605372 h 2060503"/>
              <a:gd name="connsiteX4" fmla="*/ 364105 w 1510209"/>
              <a:gd name="connsiteY4" fmla="*/ 1204029 h 2060503"/>
              <a:gd name="connsiteX5" fmla="*/ 289629 w 1510209"/>
              <a:gd name="connsiteY5" fmla="*/ 1154378 h 2060503"/>
              <a:gd name="connsiteX6" fmla="*/ 169640 w 1510209"/>
              <a:gd name="connsiteY6" fmla="*/ 1117140 h 2060503"/>
              <a:gd name="connsiteX7" fmla="*/ 62064 w 1510209"/>
              <a:gd name="connsiteY7" fmla="*/ 1117140 h 2060503"/>
              <a:gd name="connsiteX8" fmla="*/ 0 w 1510209"/>
              <a:gd name="connsiteY8" fmla="*/ 1104728 h 2060503"/>
              <a:gd name="connsiteX9" fmla="*/ 70339 w 1510209"/>
              <a:gd name="connsiteY9" fmla="*/ 1005426 h 2060503"/>
              <a:gd name="connsiteX10" fmla="*/ 86889 w 1510209"/>
              <a:gd name="connsiteY10" fmla="*/ 852337 h 2060503"/>
              <a:gd name="connsiteX11" fmla="*/ 182053 w 1510209"/>
              <a:gd name="connsiteY11" fmla="*/ 769586 h 2060503"/>
              <a:gd name="connsiteX12" fmla="*/ 239979 w 1510209"/>
              <a:gd name="connsiteY12" fmla="*/ 790273 h 2060503"/>
              <a:gd name="connsiteX13" fmla="*/ 310317 w 1510209"/>
              <a:gd name="connsiteY13" fmla="*/ 724072 h 2060503"/>
              <a:gd name="connsiteX14" fmla="*/ 281354 w 1510209"/>
              <a:gd name="connsiteY14" fmla="*/ 653734 h 2060503"/>
              <a:gd name="connsiteX15" fmla="*/ 285492 w 1510209"/>
              <a:gd name="connsiteY15" fmla="*/ 608221 h 2060503"/>
              <a:gd name="connsiteX16" fmla="*/ 310317 w 1510209"/>
              <a:gd name="connsiteY16" fmla="*/ 616496 h 2060503"/>
              <a:gd name="connsiteX17" fmla="*/ 351693 w 1510209"/>
              <a:gd name="connsiteY17" fmla="*/ 529607 h 2060503"/>
              <a:gd name="connsiteX18" fmla="*/ 405481 w 1510209"/>
              <a:gd name="connsiteY18" fmla="*/ 537882 h 2060503"/>
              <a:gd name="connsiteX19" fmla="*/ 401343 w 1510209"/>
              <a:gd name="connsiteY19" fmla="*/ 475819 h 2060503"/>
              <a:gd name="connsiteX20" fmla="*/ 331005 w 1510209"/>
              <a:gd name="connsiteY20" fmla="*/ 426168 h 2060503"/>
              <a:gd name="connsiteX21" fmla="*/ 322730 w 1510209"/>
              <a:gd name="connsiteY21" fmla="*/ 322729 h 2060503"/>
              <a:gd name="connsiteX22" fmla="*/ 227566 w 1510209"/>
              <a:gd name="connsiteY22" fmla="*/ 297904 h 2060503"/>
              <a:gd name="connsiteX23" fmla="*/ 215153 w 1510209"/>
              <a:gd name="connsiteY23" fmla="*/ 161365 h 2060503"/>
              <a:gd name="connsiteX24" fmla="*/ 397206 w 1510209"/>
              <a:gd name="connsiteY24" fmla="*/ 140677 h 2060503"/>
              <a:gd name="connsiteX25" fmla="*/ 463407 w 1510209"/>
              <a:gd name="connsiteY25" fmla="*/ 78614 h 2060503"/>
              <a:gd name="connsiteX26" fmla="*/ 550295 w 1510209"/>
              <a:gd name="connsiteY26" fmla="*/ 78614 h 2060503"/>
              <a:gd name="connsiteX27" fmla="*/ 670285 w 1510209"/>
              <a:gd name="connsiteY27" fmla="*/ 103439 h 2060503"/>
              <a:gd name="connsiteX28" fmla="*/ 790274 w 1510209"/>
              <a:gd name="connsiteY28" fmla="*/ 215153 h 2060503"/>
              <a:gd name="connsiteX29" fmla="*/ 930951 w 1510209"/>
              <a:gd name="connsiteY29" fmla="*/ 132402 h 2060503"/>
              <a:gd name="connsiteX30" fmla="*/ 1021977 w 1510209"/>
              <a:gd name="connsiteY30" fmla="*/ 0 h 2060503"/>
              <a:gd name="connsiteX31" fmla="*/ 1129553 w 1510209"/>
              <a:gd name="connsiteY31" fmla="*/ 82751 h 2060503"/>
              <a:gd name="connsiteX32" fmla="*/ 1183342 w 1510209"/>
              <a:gd name="connsiteY32" fmla="*/ 66201 h 2060503"/>
              <a:gd name="connsiteX33" fmla="*/ 1303331 w 1510209"/>
              <a:gd name="connsiteY33" fmla="*/ 268941 h 2060503"/>
              <a:gd name="connsiteX34" fmla="*/ 1472971 w 1510209"/>
              <a:gd name="connsiteY34" fmla="*/ 297904 h 2060503"/>
              <a:gd name="connsiteX35" fmla="*/ 1361256 w 1510209"/>
              <a:gd name="connsiteY35" fmla="*/ 558570 h 2060503"/>
              <a:gd name="connsiteX36" fmla="*/ 1390219 w 1510209"/>
              <a:gd name="connsiteY36" fmla="*/ 670284 h 2060503"/>
              <a:gd name="connsiteX37" fmla="*/ 1452283 w 1510209"/>
              <a:gd name="connsiteY37" fmla="*/ 703385 h 2060503"/>
              <a:gd name="connsiteX38" fmla="*/ 1510209 w 1510209"/>
              <a:gd name="connsiteY38" fmla="*/ 810961 h 2060503"/>
              <a:gd name="connsiteX39" fmla="*/ 1427457 w 1510209"/>
              <a:gd name="connsiteY39" fmla="*/ 951638 h 2060503"/>
              <a:gd name="connsiteX40" fmla="*/ 1307468 w 1510209"/>
              <a:gd name="connsiteY40" fmla="*/ 972326 h 2060503"/>
              <a:gd name="connsiteX41" fmla="*/ 1340569 w 1510209"/>
              <a:gd name="connsiteY41" fmla="*/ 1199891 h 2060503"/>
              <a:gd name="connsiteX42" fmla="*/ 1307468 w 1510209"/>
              <a:gd name="connsiteY42" fmla="*/ 1381944 h 2060503"/>
              <a:gd name="connsiteX43" fmla="*/ 1253680 w 1510209"/>
              <a:gd name="connsiteY43" fmla="*/ 1472970 h 2060503"/>
              <a:gd name="connsiteX44" fmla="*/ 1183342 w 1510209"/>
              <a:gd name="connsiteY44" fmla="*/ 1530896 h 2060503"/>
              <a:gd name="connsiteX45" fmla="*/ 1121278 w 1510209"/>
              <a:gd name="connsiteY45" fmla="*/ 1526758 h 2060503"/>
              <a:gd name="connsiteX46" fmla="*/ 1079903 w 1510209"/>
              <a:gd name="connsiteY46" fmla="*/ 1568134 h 2060503"/>
              <a:gd name="connsiteX47" fmla="*/ 1088178 w 1510209"/>
              <a:gd name="connsiteY47" fmla="*/ 1592959 h 2060503"/>
              <a:gd name="connsiteX48" fmla="*/ 1013702 w 1510209"/>
              <a:gd name="connsiteY48" fmla="*/ 1663298 h 2060503"/>
              <a:gd name="connsiteX49" fmla="*/ 1001289 w 1510209"/>
              <a:gd name="connsiteY49" fmla="*/ 1692261 h 2060503"/>
              <a:gd name="connsiteX50" fmla="*/ 1001289 w 1510209"/>
              <a:gd name="connsiteY50" fmla="*/ 1808112 h 2060503"/>
              <a:gd name="connsiteX51" fmla="*/ 968189 w 1510209"/>
              <a:gd name="connsiteY51" fmla="*/ 1895001 h 2060503"/>
              <a:gd name="connsiteX52" fmla="*/ 897850 w 1510209"/>
              <a:gd name="connsiteY52" fmla="*/ 1998440 h 2060503"/>
              <a:gd name="connsiteX53" fmla="*/ 860612 w 1510209"/>
              <a:gd name="connsiteY53" fmla="*/ 2060503 h 2060503"/>
              <a:gd name="connsiteX54" fmla="*/ 740623 w 1510209"/>
              <a:gd name="connsiteY54" fmla="*/ 1965339 h 2060503"/>
              <a:gd name="connsiteX55" fmla="*/ 645459 w 1510209"/>
              <a:gd name="connsiteY55" fmla="*/ 1932239 h 2060503"/>
              <a:gd name="connsiteX56" fmla="*/ 426169 w 1510209"/>
              <a:gd name="connsiteY56" fmla="*/ 1990165 h 2060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510209" h="2060503">
                <a:moveTo>
                  <a:pt x="426169" y="1990165"/>
                </a:moveTo>
                <a:lnTo>
                  <a:pt x="496507" y="1626060"/>
                </a:lnTo>
                <a:lnTo>
                  <a:pt x="496507" y="1597097"/>
                </a:lnTo>
                <a:lnTo>
                  <a:pt x="455132" y="1605372"/>
                </a:lnTo>
                <a:lnTo>
                  <a:pt x="364105" y="1204029"/>
                </a:lnTo>
                <a:lnTo>
                  <a:pt x="289629" y="1154378"/>
                </a:lnTo>
                <a:lnTo>
                  <a:pt x="169640" y="1117140"/>
                </a:lnTo>
                <a:lnTo>
                  <a:pt x="62064" y="1117140"/>
                </a:lnTo>
                <a:lnTo>
                  <a:pt x="0" y="1104728"/>
                </a:lnTo>
                <a:lnTo>
                  <a:pt x="70339" y="1005426"/>
                </a:lnTo>
                <a:lnTo>
                  <a:pt x="86889" y="852337"/>
                </a:lnTo>
                <a:lnTo>
                  <a:pt x="182053" y="769586"/>
                </a:lnTo>
                <a:lnTo>
                  <a:pt x="239979" y="790273"/>
                </a:lnTo>
                <a:lnTo>
                  <a:pt x="310317" y="724072"/>
                </a:lnTo>
                <a:lnTo>
                  <a:pt x="281354" y="653734"/>
                </a:lnTo>
                <a:lnTo>
                  <a:pt x="285492" y="608221"/>
                </a:lnTo>
                <a:lnTo>
                  <a:pt x="310317" y="616496"/>
                </a:lnTo>
                <a:lnTo>
                  <a:pt x="351693" y="529607"/>
                </a:lnTo>
                <a:lnTo>
                  <a:pt x="405481" y="537882"/>
                </a:lnTo>
                <a:lnTo>
                  <a:pt x="401343" y="475819"/>
                </a:lnTo>
                <a:lnTo>
                  <a:pt x="331005" y="426168"/>
                </a:lnTo>
                <a:lnTo>
                  <a:pt x="322730" y="322729"/>
                </a:lnTo>
                <a:lnTo>
                  <a:pt x="227566" y="297904"/>
                </a:lnTo>
                <a:lnTo>
                  <a:pt x="215153" y="161365"/>
                </a:lnTo>
                <a:lnTo>
                  <a:pt x="397206" y="140677"/>
                </a:lnTo>
                <a:lnTo>
                  <a:pt x="463407" y="78614"/>
                </a:lnTo>
                <a:lnTo>
                  <a:pt x="550295" y="78614"/>
                </a:lnTo>
                <a:lnTo>
                  <a:pt x="670285" y="103439"/>
                </a:lnTo>
                <a:lnTo>
                  <a:pt x="790274" y="215153"/>
                </a:lnTo>
                <a:lnTo>
                  <a:pt x="930951" y="132402"/>
                </a:lnTo>
                <a:lnTo>
                  <a:pt x="1021977" y="0"/>
                </a:lnTo>
                <a:lnTo>
                  <a:pt x="1129553" y="82751"/>
                </a:lnTo>
                <a:lnTo>
                  <a:pt x="1183342" y="66201"/>
                </a:lnTo>
                <a:lnTo>
                  <a:pt x="1303331" y="268941"/>
                </a:lnTo>
                <a:lnTo>
                  <a:pt x="1472971" y="297904"/>
                </a:lnTo>
                <a:lnTo>
                  <a:pt x="1361256" y="558570"/>
                </a:lnTo>
                <a:lnTo>
                  <a:pt x="1390219" y="670284"/>
                </a:lnTo>
                <a:lnTo>
                  <a:pt x="1452283" y="703385"/>
                </a:lnTo>
                <a:lnTo>
                  <a:pt x="1510209" y="810961"/>
                </a:lnTo>
                <a:lnTo>
                  <a:pt x="1427457" y="951638"/>
                </a:lnTo>
                <a:lnTo>
                  <a:pt x="1307468" y="972326"/>
                </a:lnTo>
                <a:lnTo>
                  <a:pt x="1340569" y="1199891"/>
                </a:lnTo>
                <a:lnTo>
                  <a:pt x="1307468" y="1381944"/>
                </a:lnTo>
                <a:lnTo>
                  <a:pt x="1253680" y="1472970"/>
                </a:lnTo>
                <a:lnTo>
                  <a:pt x="1183342" y="1530896"/>
                </a:lnTo>
                <a:lnTo>
                  <a:pt x="1121278" y="1526758"/>
                </a:lnTo>
                <a:lnTo>
                  <a:pt x="1079903" y="1568134"/>
                </a:lnTo>
                <a:lnTo>
                  <a:pt x="1088178" y="1592959"/>
                </a:lnTo>
                <a:lnTo>
                  <a:pt x="1013702" y="1663298"/>
                </a:lnTo>
                <a:lnTo>
                  <a:pt x="1001289" y="1692261"/>
                </a:lnTo>
                <a:lnTo>
                  <a:pt x="1001289" y="1808112"/>
                </a:lnTo>
                <a:lnTo>
                  <a:pt x="968189" y="1895001"/>
                </a:lnTo>
                <a:lnTo>
                  <a:pt x="897850" y="1998440"/>
                </a:lnTo>
                <a:lnTo>
                  <a:pt x="860612" y="2060503"/>
                </a:lnTo>
                <a:lnTo>
                  <a:pt x="740623" y="1965339"/>
                </a:lnTo>
                <a:lnTo>
                  <a:pt x="645459" y="1932239"/>
                </a:lnTo>
                <a:lnTo>
                  <a:pt x="426169" y="1990165"/>
                </a:lnTo>
                <a:close/>
              </a:path>
            </a:pathLst>
          </a:custGeom>
          <a:solidFill>
            <a:srgbClr val="FF0000">
              <a:alpha val="1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ekstSylinder 4"/>
          <p:cNvSpPr txBox="1"/>
          <p:nvPr/>
        </p:nvSpPr>
        <p:spPr>
          <a:xfrm>
            <a:off x="3543326" y="5219534"/>
            <a:ext cx="418704" cy="369332"/>
          </a:xfrm>
          <a:prstGeom prst="rect">
            <a:avLst/>
          </a:prstGeom>
          <a:noFill/>
        </p:spPr>
        <p:txBody>
          <a:bodyPr wrap="none" rtlCol="0">
            <a:spAutoFit/>
          </a:bodyPr>
          <a:lstStyle/>
          <a:p>
            <a:r>
              <a:rPr lang="nb-NO" sz="1800" b="1" dirty="0" smtClean="0">
                <a:solidFill>
                  <a:srgbClr val="C00000"/>
                </a:solidFill>
                <a:effectLst>
                  <a:outerShdw blurRad="50800" dist="38100" dir="2700000" algn="tl" rotWithShape="0">
                    <a:schemeClr val="bg1">
                      <a:alpha val="40000"/>
                    </a:schemeClr>
                  </a:outerShdw>
                </a:effectLst>
                <a:latin typeface="Calibri" pitchFamily="34" charset="0"/>
                <a:cs typeface="Calibri" pitchFamily="34" charset="0"/>
              </a:rPr>
              <a:t>34</a:t>
            </a:r>
            <a:endParaRPr lang="nb-NO" sz="1800" b="1" dirty="0">
              <a:solidFill>
                <a:srgbClr val="C00000"/>
              </a:solidFill>
              <a:effectLst>
                <a:outerShdw blurRad="50800" dist="38100" dir="2700000" algn="tl" rotWithShape="0">
                  <a:schemeClr val="bg1">
                    <a:alpha val="40000"/>
                  </a:schemeClr>
                </a:outerShdw>
              </a:effectLst>
              <a:latin typeface="Calibri" pitchFamily="34" charset="0"/>
              <a:cs typeface="Calibri" pitchFamily="34" charset="0"/>
            </a:endParaRPr>
          </a:p>
        </p:txBody>
      </p:sp>
      <p:sp>
        <p:nvSpPr>
          <p:cNvPr id="15" name="TekstSylinder 14"/>
          <p:cNvSpPr txBox="1"/>
          <p:nvPr/>
        </p:nvSpPr>
        <p:spPr>
          <a:xfrm>
            <a:off x="2631069" y="6063695"/>
            <a:ext cx="418704" cy="369332"/>
          </a:xfrm>
          <a:prstGeom prst="rect">
            <a:avLst/>
          </a:prstGeom>
          <a:noFill/>
        </p:spPr>
        <p:txBody>
          <a:bodyPr wrap="none" rtlCol="0">
            <a:spAutoFit/>
          </a:bodyPr>
          <a:lstStyle/>
          <a:p>
            <a:r>
              <a:rPr lang="nb-NO" sz="1800" b="1" dirty="0" smtClean="0">
                <a:solidFill>
                  <a:srgbClr val="A47D00"/>
                </a:solidFill>
                <a:effectLst>
                  <a:outerShdw blurRad="50800" dist="38100" dir="2700000" algn="tl" rotWithShape="0">
                    <a:schemeClr val="bg1">
                      <a:alpha val="40000"/>
                    </a:schemeClr>
                  </a:outerShdw>
                </a:effectLst>
                <a:latin typeface="Calibri" pitchFamily="34" charset="0"/>
                <a:cs typeface="Calibri" pitchFamily="34" charset="0"/>
              </a:rPr>
              <a:t>23</a:t>
            </a:r>
            <a:endParaRPr lang="nb-NO" sz="1800" b="1" dirty="0">
              <a:solidFill>
                <a:srgbClr val="A47D00"/>
              </a:solidFill>
              <a:effectLst>
                <a:outerShdw blurRad="50800" dist="38100" dir="2700000" algn="tl" rotWithShape="0">
                  <a:schemeClr val="bg1">
                    <a:alpha val="40000"/>
                  </a:schemeClr>
                </a:outerShdw>
              </a:effectLst>
              <a:latin typeface="Calibri" pitchFamily="34" charset="0"/>
              <a:cs typeface="Calibri" pitchFamily="34" charset="0"/>
            </a:endParaRPr>
          </a:p>
        </p:txBody>
      </p:sp>
      <p:sp>
        <p:nvSpPr>
          <p:cNvPr id="16" name="TekstSylinder 15"/>
          <p:cNvSpPr txBox="1"/>
          <p:nvPr/>
        </p:nvSpPr>
        <p:spPr>
          <a:xfrm>
            <a:off x="2385276" y="5095326"/>
            <a:ext cx="418704" cy="369332"/>
          </a:xfrm>
          <a:prstGeom prst="rect">
            <a:avLst/>
          </a:prstGeom>
          <a:noFill/>
        </p:spPr>
        <p:txBody>
          <a:bodyPr wrap="none" rtlCol="0">
            <a:spAutoFit/>
          </a:bodyPr>
          <a:lstStyle/>
          <a:p>
            <a:r>
              <a:rPr lang="nb-NO" sz="1800" b="1" dirty="0" smtClean="0">
                <a:solidFill>
                  <a:srgbClr val="0070C0"/>
                </a:solidFill>
                <a:effectLst>
                  <a:outerShdw blurRad="50800" dist="38100" dir="2700000" algn="tl" rotWithShape="0">
                    <a:schemeClr val="bg1">
                      <a:alpha val="40000"/>
                    </a:schemeClr>
                  </a:outerShdw>
                </a:effectLst>
                <a:latin typeface="Calibri" pitchFamily="34" charset="0"/>
                <a:cs typeface="Calibri" pitchFamily="34" charset="0"/>
              </a:rPr>
              <a:t>26</a:t>
            </a:r>
            <a:endParaRPr lang="nb-NO" sz="1800" b="1" dirty="0">
              <a:solidFill>
                <a:srgbClr val="0070C0"/>
              </a:solidFill>
              <a:effectLst>
                <a:outerShdw blurRad="50800" dist="38100" dir="2700000" algn="tl" rotWithShape="0">
                  <a:schemeClr val="bg1">
                    <a:alpha val="40000"/>
                  </a:schemeClr>
                </a:outerShdw>
              </a:effectLst>
              <a:latin typeface="Calibri" pitchFamily="34" charset="0"/>
              <a:cs typeface="Calibri" pitchFamily="34" charset="0"/>
            </a:endParaRPr>
          </a:p>
        </p:txBody>
      </p:sp>
      <p:sp>
        <p:nvSpPr>
          <p:cNvPr id="17" name="TekstSylinder 16"/>
          <p:cNvSpPr txBox="1"/>
          <p:nvPr/>
        </p:nvSpPr>
        <p:spPr>
          <a:xfrm>
            <a:off x="4012654" y="4085920"/>
            <a:ext cx="418704" cy="369332"/>
          </a:xfrm>
          <a:prstGeom prst="rect">
            <a:avLst/>
          </a:prstGeom>
          <a:noFill/>
        </p:spPr>
        <p:txBody>
          <a:bodyPr wrap="none" rtlCol="0">
            <a:spAutoFit/>
          </a:bodyPr>
          <a:lstStyle/>
          <a:p>
            <a:r>
              <a:rPr lang="nb-NO" sz="1800" b="1" dirty="0" smtClean="0">
                <a:solidFill>
                  <a:srgbClr val="006600"/>
                </a:solidFill>
                <a:effectLst>
                  <a:outerShdw blurRad="50800" dist="38100" dir="2700000" algn="tl" rotWithShape="0">
                    <a:schemeClr val="bg1">
                      <a:alpha val="40000"/>
                    </a:schemeClr>
                  </a:outerShdw>
                </a:effectLst>
                <a:latin typeface="Calibri" pitchFamily="34" charset="0"/>
                <a:cs typeface="Calibri" pitchFamily="34" charset="0"/>
              </a:rPr>
              <a:t>20</a:t>
            </a:r>
            <a:endParaRPr lang="nb-NO" sz="1800" b="1" dirty="0">
              <a:solidFill>
                <a:srgbClr val="006600"/>
              </a:solidFill>
              <a:effectLst>
                <a:outerShdw blurRad="50800" dist="38100" dir="2700000" algn="tl" rotWithShape="0">
                  <a:schemeClr val="bg1">
                    <a:alpha val="40000"/>
                  </a:schemeClr>
                </a:outerShdw>
              </a:effectLst>
              <a:latin typeface="Calibri" pitchFamily="34" charset="0"/>
              <a:cs typeface="Calibri" pitchFamily="34" charset="0"/>
            </a:endParaRPr>
          </a:p>
        </p:txBody>
      </p:sp>
      <p:sp>
        <p:nvSpPr>
          <p:cNvPr id="19" name="TekstSylinder 18"/>
          <p:cNvSpPr txBox="1"/>
          <p:nvPr/>
        </p:nvSpPr>
        <p:spPr>
          <a:xfrm>
            <a:off x="5217115" y="2512887"/>
            <a:ext cx="301686" cy="369332"/>
          </a:xfrm>
          <a:prstGeom prst="rect">
            <a:avLst/>
          </a:prstGeom>
          <a:noFill/>
        </p:spPr>
        <p:txBody>
          <a:bodyPr wrap="none" rtlCol="0">
            <a:spAutoFit/>
          </a:bodyPr>
          <a:lstStyle/>
          <a:p>
            <a:r>
              <a:rPr lang="nb-NO" sz="1800" b="1" dirty="0" smtClean="0">
                <a:solidFill>
                  <a:schemeClr val="tx1">
                    <a:lumMod val="85000"/>
                    <a:lumOff val="15000"/>
                  </a:schemeClr>
                </a:solidFill>
                <a:effectLst>
                  <a:outerShdw blurRad="50800" dist="38100" dir="2700000" algn="tl" rotWithShape="0">
                    <a:schemeClr val="bg1">
                      <a:alpha val="40000"/>
                    </a:schemeClr>
                  </a:outerShdw>
                </a:effectLst>
                <a:latin typeface="Calibri" pitchFamily="34" charset="0"/>
                <a:cs typeface="Calibri" pitchFamily="34" charset="0"/>
              </a:rPr>
              <a:t>8</a:t>
            </a:r>
            <a:endParaRPr lang="nb-NO" sz="1800" b="1" dirty="0">
              <a:solidFill>
                <a:schemeClr val="tx1">
                  <a:lumMod val="85000"/>
                  <a:lumOff val="15000"/>
                </a:schemeClr>
              </a:solidFill>
              <a:effectLst>
                <a:outerShdw blurRad="50800" dist="38100" dir="2700000" algn="tl" rotWithShape="0">
                  <a:schemeClr val="bg1">
                    <a:alpha val="40000"/>
                  </a:schemeClr>
                </a:outerShdw>
              </a:effectLst>
              <a:latin typeface="Calibri" pitchFamily="34" charset="0"/>
              <a:cs typeface="Calibri" pitchFamily="34" charset="0"/>
            </a:endParaRPr>
          </a:p>
        </p:txBody>
      </p:sp>
      <p:sp>
        <p:nvSpPr>
          <p:cNvPr id="20" name="TekstSylinder 19"/>
          <p:cNvSpPr txBox="1"/>
          <p:nvPr/>
        </p:nvSpPr>
        <p:spPr>
          <a:xfrm>
            <a:off x="4389948" y="5702314"/>
            <a:ext cx="418704" cy="369332"/>
          </a:xfrm>
          <a:prstGeom prst="rect">
            <a:avLst/>
          </a:prstGeom>
          <a:noFill/>
        </p:spPr>
        <p:txBody>
          <a:bodyPr wrap="none" rtlCol="0">
            <a:spAutoFit/>
          </a:bodyPr>
          <a:lstStyle/>
          <a:p>
            <a:r>
              <a:rPr lang="nb-NO" sz="1800" b="1" dirty="0" smtClean="0">
                <a:solidFill>
                  <a:srgbClr val="FF0000"/>
                </a:solidFill>
                <a:effectLst>
                  <a:outerShdw blurRad="50800" dist="38100" dir="2700000" algn="tl" rotWithShape="0">
                    <a:schemeClr val="bg1">
                      <a:alpha val="40000"/>
                    </a:schemeClr>
                  </a:outerShdw>
                </a:effectLst>
                <a:latin typeface="Calibri" pitchFamily="34" charset="0"/>
                <a:cs typeface="Calibri" pitchFamily="34" charset="0"/>
              </a:rPr>
              <a:t>14</a:t>
            </a:r>
            <a:endParaRPr lang="nb-NO" sz="1800" b="1" dirty="0">
              <a:solidFill>
                <a:srgbClr val="FF0000"/>
              </a:solidFill>
              <a:effectLst>
                <a:outerShdw blurRad="50800" dist="38100" dir="2700000" algn="tl" rotWithShape="0">
                  <a:schemeClr val="bg1">
                    <a:alpha val="40000"/>
                  </a:schemeClr>
                </a:outerShdw>
              </a:effectLst>
              <a:latin typeface="Calibri" pitchFamily="34" charset="0"/>
              <a:cs typeface="Calibri" pitchFamily="34" charset="0"/>
            </a:endParaRPr>
          </a:p>
        </p:txBody>
      </p:sp>
      <p:sp>
        <p:nvSpPr>
          <p:cNvPr id="2" name="Frihåndsform 1"/>
          <p:cNvSpPr/>
          <p:nvPr/>
        </p:nvSpPr>
        <p:spPr>
          <a:xfrm rot="21184573">
            <a:off x="3665173" y="5849010"/>
            <a:ext cx="818984" cy="275144"/>
          </a:xfrm>
          <a:custGeom>
            <a:avLst/>
            <a:gdLst>
              <a:gd name="connsiteX0" fmla="*/ 0 w 906448"/>
              <a:gd name="connsiteY0" fmla="*/ 0 h 239895"/>
              <a:gd name="connsiteX1" fmla="*/ 286247 w 906448"/>
              <a:gd name="connsiteY1" fmla="*/ 238539 h 239895"/>
              <a:gd name="connsiteX2" fmla="*/ 906448 w 906448"/>
              <a:gd name="connsiteY2" fmla="*/ 79513 h 239895"/>
            </a:gdLst>
            <a:ahLst/>
            <a:cxnLst>
              <a:cxn ang="0">
                <a:pos x="connsiteX0" y="connsiteY0"/>
              </a:cxn>
              <a:cxn ang="0">
                <a:pos x="connsiteX1" y="connsiteY1"/>
              </a:cxn>
              <a:cxn ang="0">
                <a:pos x="connsiteX2" y="connsiteY2"/>
              </a:cxn>
            </a:cxnLst>
            <a:rect l="l" t="t" r="r" b="b"/>
            <a:pathLst>
              <a:path w="906448" h="239895">
                <a:moveTo>
                  <a:pt x="0" y="0"/>
                </a:moveTo>
                <a:cubicBezTo>
                  <a:pt x="67586" y="112643"/>
                  <a:pt x="135172" y="225287"/>
                  <a:pt x="286247" y="238539"/>
                </a:cubicBezTo>
                <a:cubicBezTo>
                  <a:pt x="437322" y="251791"/>
                  <a:pt x="671885" y="165652"/>
                  <a:pt x="906448" y="79513"/>
                </a:cubicBezTo>
              </a:path>
            </a:pathLst>
          </a:cu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sp>
        <p:nvSpPr>
          <p:cNvPr id="21" name="TekstSylinder 20"/>
          <p:cNvSpPr txBox="1"/>
          <p:nvPr/>
        </p:nvSpPr>
        <p:spPr>
          <a:xfrm>
            <a:off x="5276192" y="6451185"/>
            <a:ext cx="3406632" cy="338554"/>
          </a:xfrm>
          <a:prstGeom prst="rect">
            <a:avLst/>
          </a:prstGeom>
          <a:noFill/>
        </p:spPr>
        <p:txBody>
          <a:bodyPr wrap="square" rtlCol="0">
            <a:spAutoFit/>
          </a:bodyPr>
          <a:lstStyle/>
          <a:p>
            <a:pPr algn="r"/>
            <a:r>
              <a:rPr lang="en-US" sz="1600" dirty="0" smtClean="0">
                <a:solidFill>
                  <a:schemeClr val="bg1"/>
                </a:solidFill>
                <a:latin typeface="Calibri" pitchFamily="34" charset="0"/>
                <a:cs typeface="Calibri" pitchFamily="34" charset="0"/>
              </a:rPr>
              <a:t>Source: Statistics Norway</a:t>
            </a:r>
            <a:endParaRPr lang="en-US" sz="1600" dirty="0">
              <a:solidFill>
                <a:schemeClr val="bg1"/>
              </a:solidFill>
              <a:latin typeface="Calibri" pitchFamily="34" charset="0"/>
              <a:cs typeface="Calibri" pitchFamily="34" charset="0"/>
            </a:endParaRPr>
          </a:p>
        </p:txBody>
      </p:sp>
      <p:sp>
        <p:nvSpPr>
          <p:cNvPr id="22" name="TekstSylinder 21"/>
          <p:cNvSpPr txBox="1"/>
          <p:nvPr/>
        </p:nvSpPr>
        <p:spPr>
          <a:xfrm>
            <a:off x="5867726" y="3439589"/>
            <a:ext cx="2815098" cy="830997"/>
          </a:xfrm>
          <a:prstGeom prst="rect">
            <a:avLst/>
          </a:prstGeom>
          <a:noFill/>
        </p:spPr>
        <p:txBody>
          <a:bodyPr wrap="square" rtlCol="0">
            <a:spAutoFit/>
          </a:bodyPr>
          <a:lstStyle/>
          <a:p>
            <a:r>
              <a:rPr lang="en-US" sz="1600" dirty="0" smtClean="0">
                <a:solidFill>
                  <a:srgbClr val="002060"/>
                </a:solidFill>
                <a:latin typeface="Calibri" pitchFamily="34" charset="0"/>
                <a:cs typeface="Calibri" pitchFamily="34" charset="0"/>
              </a:rPr>
              <a:t>Number of bank headquarters in Norwegian regions and in Oslo. Per year-end 2010.</a:t>
            </a:r>
            <a:endParaRPr lang="en-US" sz="1600" dirty="0">
              <a:solidFill>
                <a:srgbClr val="002060"/>
              </a:solidFill>
              <a:latin typeface="Calibri" pitchFamily="34" charset="0"/>
              <a:cs typeface="Calibri" pitchFamily="34" charset="0"/>
            </a:endParaRPr>
          </a:p>
        </p:txBody>
      </p:sp>
    </p:spTree>
    <p:extLst>
      <p:ext uri="{BB962C8B-B14F-4D97-AF65-F5344CB8AC3E}">
        <p14:creationId xmlns:p14="http://schemas.microsoft.com/office/powerpoint/2010/main" val="1228316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finmal.eng">
  <a:themeElements>
    <a:clrScheme name="">
      <a:dk1>
        <a:srgbClr val="000000"/>
      </a:dk1>
      <a:lt1>
        <a:srgbClr val="FFFFFF"/>
      </a:lt1>
      <a:dk2>
        <a:srgbClr val="232166"/>
      </a:dk2>
      <a:lt2>
        <a:srgbClr val="808080"/>
      </a:lt2>
      <a:accent1>
        <a:srgbClr val="FF6600"/>
      </a:accent1>
      <a:accent2>
        <a:srgbClr val="990000"/>
      </a:accent2>
      <a:accent3>
        <a:srgbClr val="FFFFFF"/>
      </a:accent3>
      <a:accent4>
        <a:srgbClr val="000000"/>
      </a:accent4>
      <a:accent5>
        <a:srgbClr val="FFB8AA"/>
      </a:accent5>
      <a:accent6>
        <a:srgbClr val="8A0000"/>
      </a:accent6>
      <a:hlink>
        <a:srgbClr val="A8CAE1"/>
      </a:hlink>
      <a:folHlink>
        <a:srgbClr val="B2B2B2"/>
      </a:folHlink>
    </a:clrScheme>
    <a:fontScheme name="FIN_pp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N_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FIN_pp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FIN_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IN_pp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IN_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IN_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FIN_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232166"/>
    </a:dk2>
    <a:lt2>
      <a:srgbClr val="808080"/>
    </a:lt2>
    <a:accent1>
      <a:srgbClr val="FF6600"/>
    </a:accent1>
    <a:accent2>
      <a:srgbClr val="990000"/>
    </a:accent2>
    <a:accent3>
      <a:srgbClr val="FFFFFF"/>
    </a:accent3>
    <a:accent4>
      <a:srgbClr val="000000"/>
    </a:accent4>
    <a:accent5>
      <a:srgbClr val="FFB8AA"/>
    </a:accent5>
    <a:accent6>
      <a:srgbClr val="8A0000"/>
    </a:accent6>
    <a:hlink>
      <a:srgbClr val="A8CAE1"/>
    </a:hlink>
    <a:folHlink>
      <a:srgbClr val="B2B2B2"/>
    </a:folHlink>
  </a:clrScheme>
  <a:fontScheme name="FIN_pp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finmal.eng</Template>
  <TotalTime>3884</TotalTime>
  <Words>3676</Words>
  <Application>Microsoft Office PowerPoint</Application>
  <PresentationFormat>Bildspel på skärmen (4:3)</PresentationFormat>
  <Paragraphs>481</Paragraphs>
  <Slides>36</Slides>
  <Notes>36</Notes>
  <HiddenSlides>0</HiddenSlides>
  <MMClips>0</MMClips>
  <ScaleCrop>false</ScaleCrop>
  <HeadingPairs>
    <vt:vector size="4" baseType="variant">
      <vt:variant>
        <vt:lpstr>Tema</vt:lpstr>
      </vt:variant>
      <vt:variant>
        <vt:i4>1</vt:i4>
      </vt:variant>
      <vt:variant>
        <vt:lpstr>Bildrubriker</vt:lpstr>
      </vt:variant>
      <vt:variant>
        <vt:i4>36</vt:i4>
      </vt:variant>
    </vt:vector>
  </HeadingPairs>
  <TitlesOfParts>
    <vt:vector size="37" baseType="lpstr">
      <vt:lpstr>finmal.eng</vt:lpstr>
      <vt:lpstr>Banks and  banking regulation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Finansdepartementet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Marius Østli</dc:creator>
  <cp:lastModifiedBy>Elisabeth Precht</cp:lastModifiedBy>
  <cp:revision>457</cp:revision>
  <cp:lastPrinted>2013-10-04T14:53:05Z</cp:lastPrinted>
  <dcterms:created xsi:type="dcterms:W3CDTF">2013-05-15T15:30:21Z</dcterms:created>
  <dcterms:modified xsi:type="dcterms:W3CDTF">2013-10-07T11:52:27Z</dcterms:modified>
</cp:coreProperties>
</file>